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m4a" ContentType="audio/unknown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1" r:id="rId1"/>
  </p:sldMasterIdLst>
  <p:notesMasterIdLst>
    <p:notesMasterId r:id="rId6"/>
  </p:notesMasterIdLst>
  <p:handoutMasterIdLst>
    <p:handoutMasterId r:id="rId7"/>
  </p:handoutMasterIdLst>
  <p:sldIdLst>
    <p:sldId id="399" r:id="rId2"/>
    <p:sldId id="401" r:id="rId3"/>
    <p:sldId id="402" r:id="rId4"/>
    <p:sldId id="761" r:id="rId5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=""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3399"/>
    <a:srgbClr val="FF6699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vertBarState="maximized">
    <p:restoredLeft sz="15430" autoAdjust="0"/>
    <p:restoredTop sz="79543" autoAdjust="0"/>
  </p:normalViewPr>
  <p:slideViewPr>
    <p:cSldViewPr>
      <p:cViewPr varScale="1">
        <p:scale>
          <a:sx n="54" d="100"/>
          <a:sy n="54" d="100"/>
        </p:scale>
        <p:origin x="928" y="5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104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notesViewPr>
    <p:cSldViewPr>
      <p:cViewPr varScale="1">
        <p:scale>
          <a:sx n="56" d="100"/>
          <a:sy n="56" d="100"/>
        </p:scale>
        <p:origin x="-2802" y="-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notesMaster" Target="notesMasters/notesMaster1.xml"/><Relationship Id="rId7" Type="http://schemas.openxmlformats.org/officeDocument/2006/relationships/handoutMaster" Target="handoutMasters/handoutMaster1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EF510E-767A-4663-8EFF-849BADC3514F}" type="datetimeFigureOut">
              <a:rPr lang="en-AU" smtClean="0"/>
              <a:t>3/7/18</a:t>
            </a:fld>
            <a:endParaRPr lang="en-A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8F97DC-A588-4C22-BC95-EC7636EB002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3891816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B675EED-C4E3-48A0-A18D-3D961F77DB2B}" type="datetimeFigureOut">
              <a:rPr lang="en-AU" smtClean="0"/>
              <a:t>3/7/18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567DFD-A0DF-4F62-940C-E97CC9831A83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66230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2.jp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jp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jpg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/>
          <a:stretch>
            <a:fillRect/>
          </a:stretch>
        </p:blipFill>
        <p:spPr>
          <a:xfrm>
            <a:off x="0" y="0"/>
            <a:ext cx="9154453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1268760"/>
            <a:ext cx="8100456" cy="1080121"/>
          </a:xfrm>
        </p:spPr>
        <p:txBody>
          <a:bodyPr anchor="b" anchorCtr="0">
            <a:normAutofit/>
          </a:bodyPr>
          <a:lstStyle>
            <a:lvl1pPr algn="l">
              <a:lnSpc>
                <a:spcPts val="3300"/>
              </a:lnSpc>
              <a:defRPr sz="3700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main title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332800"/>
            <a:ext cx="8100000" cy="73616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600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level 1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999" y="5949950"/>
            <a:ext cx="5292145" cy="35877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Sub title level 2</a:t>
            </a:r>
          </a:p>
        </p:txBody>
      </p:sp>
    </p:spTree>
    <p:extLst>
      <p:ext uri="{BB962C8B-B14F-4D97-AF65-F5344CB8AC3E}">
        <p14:creationId xmlns:p14="http://schemas.microsoft.com/office/powerpoint/2010/main" val="5930677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4"/>
          <a:stretch>
            <a:fillRect/>
          </a:stretch>
        </p:blipFill>
        <p:spPr>
          <a:xfrm>
            <a:off x="0" y="0"/>
            <a:ext cx="915445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71922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785291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19600" y="1535113"/>
            <a:ext cx="3657600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19600" y="2174875"/>
            <a:ext cx="3657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 rot="16200000">
            <a:off x="7551351" y="1645920"/>
            <a:ext cx="2438399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E7155CC8-E48C-4BAD-82BB-B52D9CF2D022}" type="datetimeFigureOut">
              <a:rPr lang="en-AU">
                <a:solidFill>
                  <a:prstClr val="black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3/7/18</a:t>
            </a:fld>
            <a:endParaRPr lang="en-A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16200000">
            <a:off x="7586910" y="4048760"/>
            <a:ext cx="2367281" cy="365760"/>
          </a:xfrm>
          <a:prstGeom prst="rect">
            <a:avLst/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en-A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531788" y="5648960"/>
            <a:ext cx="548640" cy="396240"/>
          </a:xfrm>
          <a:prstGeom prst="bracketPair">
            <a:avLst>
              <a:gd name="adj" fmla="val 17949"/>
            </a:avLst>
          </a:prstGeom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</a:pPr>
            <a:fld id="{025AC3F0-34BB-4218-BD42-C27408D09E74}" type="slidenum">
              <a:rPr lang="en-AU">
                <a:solidFill>
                  <a:prstClr val="black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AU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23027859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190500"/>
            <a:ext cx="7010400" cy="152717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05400" y="1905000"/>
            <a:ext cx="3429000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6" name="Footer Placeholder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n-AU">
              <a:solidFill>
                <a:prstClr val="black"/>
              </a:solidFill>
              <a:latin typeface="Verdana"/>
            </a:endParaRPr>
          </a:p>
        </p:txBody>
      </p:sp>
      <p:sp>
        <p:nvSpPr>
          <p:cNvPr id="7" name="Slide Number Placeholder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ln/>
        </p:spPr>
        <p:txBody>
          <a:bodyPr/>
          <a:lstStyle>
            <a:lvl1pPr>
              <a:defRPr/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fld id="{CCC10450-A141-4DAB-88E8-601D3E50777F}" type="slidenum">
              <a:rPr lang="en-AU">
                <a:solidFill>
                  <a:prstClr val="black"/>
                </a:solidFill>
                <a:latin typeface="Verdana"/>
              </a:rPr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t>‹#›</a:t>
            </a:fld>
            <a:endParaRPr lang="en-AU">
              <a:solidFill>
                <a:prstClr val="black"/>
              </a:solidFill>
              <a:latin typeface="Verdana"/>
            </a:endParaRPr>
          </a:p>
        </p:txBody>
      </p:sp>
    </p:spTree>
    <p:extLst>
      <p:ext uri="{BB962C8B-B14F-4D97-AF65-F5344CB8AC3E}">
        <p14:creationId xmlns:p14="http://schemas.microsoft.com/office/powerpoint/2010/main" val="60593934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68172237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576000" y="1268760"/>
            <a:ext cx="8100456" cy="1080121"/>
          </a:xfrm>
        </p:spPr>
        <p:txBody>
          <a:bodyPr anchor="b" anchorCtr="0">
            <a:normAutofit/>
          </a:bodyPr>
          <a:lstStyle>
            <a:lvl1pPr algn="l">
              <a:lnSpc>
                <a:spcPts val="3300"/>
              </a:lnSpc>
              <a:defRPr sz="3700" cap="all" baseline="0">
                <a:solidFill>
                  <a:srgbClr val="E0006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</a:lstStyle>
          <a:p>
            <a:r>
              <a:rPr lang="en-US" dirty="0"/>
              <a:t>Main title Heading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576000" y="2332800"/>
            <a:ext cx="8100000" cy="736160"/>
          </a:xfrm>
        </p:spPr>
        <p:txBody>
          <a:bodyPr>
            <a:normAutofit/>
          </a:bodyPr>
          <a:lstStyle>
            <a:lvl1pPr marL="0" indent="0" algn="l">
              <a:lnSpc>
                <a:spcPts val="2600"/>
              </a:lnSpc>
              <a:buNone/>
              <a:defRPr sz="2600" cap="all" baseline="0">
                <a:solidFill>
                  <a:srgbClr val="E0006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Subtitle level 1</a:t>
            </a:r>
            <a:endParaRPr lang="en-AU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quarter" idx="13" hasCustomPrompt="1"/>
          </p:nvPr>
        </p:nvSpPr>
        <p:spPr>
          <a:xfrm>
            <a:off x="575999" y="5949950"/>
            <a:ext cx="5292145" cy="358775"/>
          </a:xfrm>
        </p:spPr>
        <p:txBody>
          <a:bodyPr>
            <a:noAutofit/>
          </a:bodyPr>
          <a:lstStyle>
            <a:lvl1pPr marL="0" indent="0">
              <a:lnSpc>
                <a:spcPts val="1800"/>
              </a:lnSpc>
              <a:buNone/>
              <a:defRPr sz="1600" b="1" cap="all" baseline="0">
                <a:solidFill>
                  <a:srgbClr val="E0006C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0" indent="0">
              <a:lnSpc>
                <a:spcPts val="1800"/>
              </a:lnSpc>
              <a:buNone/>
              <a:defRPr sz="1600" b="1" cap="all" baseline="0">
                <a:solidFill>
                  <a:srgbClr val="FFFFFF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</a:lstStyle>
          <a:p>
            <a:pPr lvl="0"/>
            <a:r>
              <a:rPr lang="en-US" dirty="0"/>
              <a:t>Sub title level 2</a:t>
            </a:r>
          </a:p>
        </p:txBody>
      </p:sp>
    </p:spTree>
    <p:extLst>
      <p:ext uri="{BB962C8B-B14F-4D97-AF65-F5344CB8AC3E}">
        <p14:creationId xmlns:p14="http://schemas.microsoft.com/office/powerpoint/2010/main" val="1945924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25699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9100630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4004"/>
            <a:ext cx="4896544" cy="392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34000" y="2354400"/>
            <a:ext cx="2610000" cy="2879725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04606460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Picture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2244004"/>
            <a:ext cx="4896544" cy="39240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Picture Placeholder 5"/>
          <p:cNvSpPr>
            <a:spLocks noGrp="1"/>
          </p:cNvSpPr>
          <p:nvPr>
            <p:ph type="pic" sz="quarter" idx="10"/>
          </p:nvPr>
        </p:nvSpPr>
        <p:spPr>
          <a:xfrm>
            <a:off x="5634000" y="2354400"/>
            <a:ext cx="2610000" cy="2879725"/>
          </a:xfrm>
        </p:spPr>
        <p:txBody>
          <a:bodyPr lIns="0" tIns="0" rIns="0" bIns="0"/>
          <a:lstStyle/>
          <a:p>
            <a:r>
              <a:rPr lang="en-US"/>
              <a:t>Click icon to add picture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16116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179388" y="2348880"/>
            <a:ext cx="5400675" cy="259300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651500" y="2349500"/>
            <a:ext cx="3024188" cy="25923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2004508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s_bei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200" y="0"/>
            <a:ext cx="9168449" cy="6857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8" name="Chart Placeholder 7"/>
          <p:cNvSpPr>
            <a:spLocks noGrp="1"/>
          </p:cNvSpPr>
          <p:nvPr>
            <p:ph type="chart" sz="quarter" idx="11"/>
          </p:nvPr>
        </p:nvSpPr>
        <p:spPr>
          <a:xfrm>
            <a:off x="539552" y="2348880"/>
            <a:ext cx="5040511" cy="2448272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  <p:sp>
        <p:nvSpPr>
          <p:cNvPr id="10" name="Chart Placeholder 9"/>
          <p:cNvSpPr>
            <a:spLocks noGrp="1"/>
          </p:cNvSpPr>
          <p:nvPr>
            <p:ph type="chart" sz="quarter" idx="12"/>
          </p:nvPr>
        </p:nvSpPr>
        <p:spPr>
          <a:xfrm>
            <a:off x="5651500" y="2349500"/>
            <a:ext cx="3024188" cy="2592388"/>
          </a:xfrm>
        </p:spPr>
        <p:txBody>
          <a:bodyPr/>
          <a:lstStyle/>
          <a:p>
            <a:r>
              <a:rPr lang="en-US"/>
              <a:t>Click icon to add chart</a:t>
            </a:r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8193976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832965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22000" y="1196752"/>
            <a:ext cx="7956440" cy="851232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rmAutofit/>
          </a:bodyPr>
          <a:lstStyle/>
          <a:p>
            <a:r>
              <a:rPr lang="en-US" dirty="0"/>
              <a:t>Slide Heading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9552" y="2244004"/>
            <a:ext cx="7956000" cy="3924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19763583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  <p:sldLayoutId id="2147483675" r:id="rId13"/>
    <p:sldLayoutId id="2147483676" r:id="rId14"/>
  </p:sldLayoutIdLst>
  <p:txStyles>
    <p:titleStyle>
      <a:lvl1pPr algn="l" defTabSz="914400" rtl="0" eaLnBrk="1" latinLnBrk="0" hangingPunct="1">
        <a:lnSpc>
          <a:spcPts val="2600"/>
        </a:lnSpc>
        <a:spcBef>
          <a:spcPct val="0"/>
        </a:spcBef>
        <a:buNone/>
        <a:defRPr sz="2600" kern="1200" cap="all" baseline="0">
          <a:solidFill>
            <a:srgbClr val="E0006C"/>
          </a:solidFill>
          <a:latin typeface="Verdana" pitchFamily="34" charset="0"/>
          <a:ea typeface="Verdana" pitchFamily="34" charset="0"/>
          <a:cs typeface="Verdana" pitchFamily="34" charset="0"/>
        </a:defRPr>
      </a:lvl1pPr>
    </p:titleStyle>
    <p:bodyStyle>
      <a:lvl1pPr marL="180975" indent="-180975" algn="l" defTabSz="914400" rtl="0" eaLnBrk="1" latinLnBrk="0" hangingPunct="1">
        <a:lnSpc>
          <a:spcPts val="2100"/>
        </a:lnSpc>
        <a:spcBef>
          <a:spcPts val="0"/>
        </a:spcBef>
        <a:spcAft>
          <a:spcPts val="1100"/>
        </a:spcAft>
        <a:buFont typeface="Arial" pitchFamily="34" charset="0"/>
        <a:buChar char="•"/>
        <a:defRPr sz="1700" kern="1200">
          <a:solidFill>
            <a:srgbClr val="643F5A"/>
          </a:solidFill>
          <a:latin typeface="Verdana" pitchFamily="34" charset="0"/>
          <a:ea typeface="Verdana" pitchFamily="34" charset="0"/>
          <a:cs typeface="Verdana" pitchFamily="34" charset="0"/>
        </a:defRPr>
      </a:lvl1pPr>
      <a:lvl2pPr marL="468000" indent="-250825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Char char="–"/>
        <a:defRPr sz="1700" kern="1200">
          <a:solidFill>
            <a:srgbClr val="643F5A"/>
          </a:solidFill>
          <a:latin typeface="Verdana" pitchFamily="34" charset="0"/>
          <a:ea typeface="Verdana" pitchFamily="34" charset="0"/>
          <a:cs typeface="Verdana" pitchFamily="34" charset="0"/>
        </a:defRPr>
      </a:lvl2pPr>
      <a:lvl3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700" kern="1200">
          <a:solidFill>
            <a:srgbClr val="643F5A"/>
          </a:solidFill>
          <a:latin typeface="Verdana" pitchFamily="34" charset="0"/>
          <a:ea typeface="Verdana" pitchFamily="34" charset="0"/>
          <a:cs typeface="Verdana" pitchFamily="34" charset="0"/>
        </a:defRPr>
      </a:lvl3pPr>
      <a:lvl4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600"/>
        </a:spcAft>
        <a:buFont typeface="Arial" pitchFamily="34" charset="0"/>
        <a:buNone/>
        <a:defRPr sz="1700" kern="1200">
          <a:solidFill>
            <a:srgbClr val="643F5A"/>
          </a:solidFill>
          <a:latin typeface="Verdana" pitchFamily="34" charset="0"/>
          <a:ea typeface="Verdana" pitchFamily="34" charset="0"/>
          <a:cs typeface="Verdana" pitchFamily="34" charset="0"/>
        </a:defRPr>
      </a:lvl4pPr>
      <a:lvl5pPr marL="0" indent="0" algn="l" defTabSz="914400" rtl="0" eaLnBrk="1" latinLnBrk="0" hangingPunct="1">
        <a:lnSpc>
          <a:spcPts val="2100"/>
        </a:lnSpc>
        <a:spcBef>
          <a:spcPts val="0"/>
        </a:spcBef>
        <a:spcAft>
          <a:spcPts val="300"/>
        </a:spcAft>
        <a:buFont typeface="Arial" pitchFamily="34" charset="0"/>
        <a:buNone/>
        <a:defRPr sz="1700" b="1" kern="1200">
          <a:solidFill>
            <a:srgbClr val="643F5A"/>
          </a:solidFill>
          <a:latin typeface="Verdana" pitchFamily="34" charset="0"/>
          <a:ea typeface="Verdana" pitchFamily="34" charset="0"/>
          <a:cs typeface="Verdana" pitchFamily="34" charset="0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4.xml"/><Relationship Id="rId4" Type="http://schemas.openxmlformats.org/officeDocument/2006/relationships/image" Target="../media/image5.png"/><Relationship Id="rId5" Type="http://schemas.openxmlformats.org/officeDocument/2006/relationships/image" Target="../media/image6.png"/><Relationship Id="rId6" Type="http://schemas.openxmlformats.org/officeDocument/2006/relationships/image" Target="../media/image7.png"/><Relationship Id="rId1" Type="http://schemas.microsoft.com/office/2007/relationships/media" Target="../media/media1.m4a"/><Relationship Id="rId2" Type="http://schemas.openxmlformats.org/officeDocument/2006/relationships/audio" Target="../media/media1.m4a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8.png"/><Relationship Id="rId5" Type="http://schemas.openxmlformats.org/officeDocument/2006/relationships/image" Target="../media/image7.png"/><Relationship Id="rId1" Type="http://schemas.microsoft.com/office/2007/relationships/media" Target="../media/media2.m4a"/><Relationship Id="rId2" Type="http://schemas.openxmlformats.org/officeDocument/2006/relationships/audio" Target="../media/media2.m4a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7.png"/><Relationship Id="rId1" Type="http://schemas.microsoft.com/office/2007/relationships/media" Target="../media/media3.m4a"/><Relationship Id="rId2" Type="http://schemas.openxmlformats.org/officeDocument/2006/relationships/audio" Target="../media/media3.m4a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image" Target="../media/image9.png"/><Relationship Id="rId5" Type="http://schemas.openxmlformats.org/officeDocument/2006/relationships/image" Target="../media/image7.png"/><Relationship Id="rId1" Type="http://schemas.microsoft.com/office/2007/relationships/media" Target="../media/media4.m4a"/><Relationship Id="rId2" Type="http://schemas.openxmlformats.org/officeDocument/2006/relationships/audio" Target="../media/media4.m4a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260648"/>
            <a:ext cx="6769100" cy="838200"/>
          </a:xfrm>
        </p:spPr>
        <p:txBody>
          <a:bodyPr/>
          <a:lstStyle/>
          <a:p>
            <a:r>
              <a:rPr lang="en-AU" dirty="0"/>
              <a:t>Galactologues</a:t>
            </a:r>
          </a:p>
        </p:txBody>
      </p:sp>
      <p:sp>
        <p:nvSpPr>
          <p:cNvPr id="3" name="Oval Callout 2"/>
          <p:cNvSpPr/>
          <p:nvPr/>
        </p:nvSpPr>
        <p:spPr>
          <a:xfrm>
            <a:off x="2483768" y="1628800"/>
            <a:ext cx="5976664" cy="2376264"/>
          </a:xfrm>
          <a:prstGeom prst="wedgeEllipseCallou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AU" sz="2800" dirty="0">
                <a:solidFill>
                  <a:prstClr val="black"/>
                </a:solidFill>
                <a:latin typeface="Segoe Print" panose="02000600000000000000" pitchFamily="2" charset="0"/>
              </a:rPr>
              <a:t>Should we recommend herbal </a:t>
            </a:r>
            <a:r>
              <a:rPr lang="en-AU" sz="2800" dirty="0" err="1">
                <a:solidFill>
                  <a:prstClr val="black"/>
                </a:solidFill>
                <a:latin typeface="Segoe Print" panose="02000600000000000000" pitchFamily="2" charset="0"/>
              </a:rPr>
              <a:t>galactologues</a:t>
            </a:r>
            <a:r>
              <a:rPr lang="en-AU" sz="2800" dirty="0">
                <a:solidFill>
                  <a:prstClr val="black"/>
                </a:solidFill>
                <a:latin typeface="Segoe Print" panose="02000600000000000000" pitchFamily="2" charset="0"/>
              </a:rPr>
              <a:t> or ‘lactation cookies’?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816932"/>
            <a:ext cx="2001982" cy="37537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43585" y="4365104"/>
            <a:ext cx="2111896" cy="21118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5309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8048"/>
    </mc:Choice>
    <mc:Fallback xmlns="">
      <p:transition spd="slow" advTm="28048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1556792"/>
            <a:ext cx="3111601" cy="2433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5536" y="836712"/>
            <a:ext cx="7956440" cy="851232"/>
          </a:xfrm>
        </p:spPr>
        <p:txBody>
          <a:bodyPr>
            <a:normAutofit fontScale="90000"/>
          </a:bodyPr>
          <a:lstStyle/>
          <a:p>
            <a:r>
              <a:rPr lang="en-AU" dirty="0"/>
              <a:t>Domperidone for increasing milk supply</a:t>
            </a:r>
            <a:br>
              <a:rPr lang="en-AU" dirty="0"/>
            </a:b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AU" dirty="0"/>
              <a:t>Is not a magic pill! 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It may help </a:t>
            </a:r>
            <a:r>
              <a:rPr lang="en-AU" b="1" i="1" dirty="0"/>
              <a:t>some</a:t>
            </a:r>
            <a:r>
              <a:rPr lang="en-AU" dirty="0"/>
              <a:t> women to boost their supply</a:t>
            </a:r>
          </a:p>
          <a:p>
            <a:pPr marL="0" indent="0">
              <a:buNone/>
            </a:pPr>
            <a:endParaRPr lang="en-AU" dirty="0"/>
          </a:p>
          <a:p>
            <a:r>
              <a:rPr lang="en-AU" dirty="0"/>
              <a:t>It does not work alone…i.e. the mother cannot be expressing 4-5 x daily and take Domperidone and her milk supply will increase. </a:t>
            </a:r>
          </a:p>
          <a:p>
            <a:r>
              <a:rPr lang="en-AU" dirty="0"/>
              <a:t>The breasts still need correct stimulation despite taking Domperidone</a:t>
            </a:r>
          </a:p>
          <a:p>
            <a:r>
              <a:rPr lang="en-AU" dirty="0"/>
              <a:t>Frequent expressing = reduction in FIL = increase in milk made</a:t>
            </a:r>
          </a:p>
          <a:p>
            <a:r>
              <a:rPr lang="en-AU" dirty="0"/>
              <a:t>Infrequent expressing (&lt;6-8) = increase in FIL = reduced milk made</a:t>
            </a:r>
          </a:p>
        </p:txBody>
      </p:sp>
      <p:pic>
        <p:nvPicPr>
          <p:cNvPr id="5" name="Audio 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90188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9866"/>
    </mc:Choice>
    <mc:Fallback xmlns="">
      <p:transition spd="slow" advTm="29866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539552" y="1700808"/>
            <a:ext cx="7956000" cy="4467196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marL="457200" indent="-457200">
              <a:lnSpc>
                <a:spcPct val="100000"/>
              </a:lnSpc>
              <a:buFont typeface="Wingdings" pitchFamily="2" charset="2"/>
              <a:buChar char="§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Always protect the supply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§"/>
            </a:pP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Continue expressing milk until breastfeeding well with every feed – (</a:t>
            </a:r>
            <a:r>
              <a:rPr lang="en-AU" sz="2000" dirty="0" err="1">
                <a:solidFill>
                  <a:schemeClr val="tx1">
                    <a:lumMod val="65000"/>
                    <a:lumOff val="35000"/>
                  </a:schemeClr>
                </a:solidFill>
              </a:rPr>
              <a:t>i.e</a:t>
            </a:r>
            <a:r>
              <a:rPr lang="en-AU" sz="20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 good weight gains with breastfeeding alone) </a:t>
            </a:r>
          </a:p>
          <a:p>
            <a:pPr marL="457200" indent="-457200">
              <a:lnSpc>
                <a:spcPct val="100000"/>
              </a:lnSpc>
              <a:buFont typeface="Wingdings" pitchFamily="2" charset="2"/>
              <a:buChar char="§"/>
            </a:pPr>
            <a:r>
              <a:rPr lang="en-AU" sz="2000" b="1" dirty="0">
                <a:solidFill>
                  <a:schemeClr val="tx1">
                    <a:lumMod val="65000"/>
                    <a:lumOff val="35000"/>
                  </a:schemeClr>
                </a:solidFill>
              </a:rPr>
              <a:t>Expressing after feeds or when baby is not breastfeeding is advised to maintain a good enough supply for most women.</a:t>
            </a:r>
          </a:p>
          <a:p>
            <a:pPr marL="0" indent="0" algn="ctr">
              <a:lnSpc>
                <a:spcPct val="100000"/>
              </a:lnSpc>
              <a:buNone/>
            </a:pPr>
            <a:r>
              <a:rPr lang="en-AU" sz="2400" b="1" i="1" dirty="0">
                <a:solidFill>
                  <a:schemeClr val="bg2"/>
                </a:solidFill>
              </a:rPr>
              <a:t>It may be a gradual and slow process to full breastfeeding even after discharge – reassure the mother!</a:t>
            </a: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7956440" cy="851232"/>
          </a:xfrm>
        </p:spPr>
        <p:txBody>
          <a:bodyPr/>
          <a:lstStyle/>
          <a:p>
            <a:r>
              <a:rPr lang="en-AU" dirty="0">
                <a:solidFill>
                  <a:schemeClr val="bg2"/>
                </a:solidFill>
              </a:rPr>
              <a:t>How much to express when the preterm infant is commencing breastfeeding?</a:t>
            </a:r>
          </a:p>
        </p:txBody>
      </p:sp>
      <p:pic>
        <p:nvPicPr>
          <p:cNvPr id="2" name="Audio 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005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74969"/>
    </mc:Choice>
    <mc:Fallback xmlns="">
      <p:transition spd="slow" advTm="7496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7956440" cy="851232"/>
          </a:xfrm>
        </p:spPr>
        <p:txBody>
          <a:bodyPr/>
          <a:lstStyle/>
          <a:p>
            <a:r>
              <a:rPr lang="en-AU" dirty="0"/>
              <a:t>Three key points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628800"/>
            <a:ext cx="3528392" cy="4179164"/>
          </a:xfrm>
        </p:spPr>
        <p:txBody>
          <a:bodyPr/>
          <a:lstStyle/>
          <a:p>
            <a:r>
              <a:rPr lang="en-AU" dirty="0"/>
              <a:t>Early expression and prolonged skin contact</a:t>
            </a:r>
          </a:p>
          <a:p>
            <a:endParaRPr lang="en-AU" dirty="0"/>
          </a:p>
          <a:p>
            <a:r>
              <a:rPr lang="en-AU" dirty="0"/>
              <a:t>Give real advice – frequency of expression and demonstrate effective technique</a:t>
            </a:r>
          </a:p>
          <a:p>
            <a:endParaRPr lang="en-AU" dirty="0"/>
          </a:p>
          <a:p>
            <a:r>
              <a:rPr lang="en-AU" dirty="0"/>
              <a:t>Monitor &amp; document milk volumes 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67287" y="689769"/>
            <a:ext cx="4176713" cy="2566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Audio 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8521700" y="6235700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70164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23799"/>
    </mc:Choice>
    <mc:Fallback xmlns="">
      <p:transition spd="slow" advTm="23799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 isNarration="1">
              <p:cMediaNode vol="80000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The Womens PowerPoint Template">
  <a:themeElements>
    <a:clrScheme name="RWH PowerPoint">
      <a:dk1>
        <a:sysClr val="windowText" lastClr="000000"/>
      </a:dk1>
      <a:lt1>
        <a:sysClr val="window" lastClr="FFFFFF"/>
      </a:lt1>
      <a:dk2>
        <a:srgbClr val="643F5A"/>
      </a:dk2>
      <a:lt2>
        <a:srgbClr val="E0006C"/>
      </a:lt2>
      <a:accent1>
        <a:srgbClr val="E0006C"/>
      </a:accent1>
      <a:accent2>
        <a:srgbClr val="E3E0DA"/>
      </a:accent2>
      <a:accent3>
        <a:srgbClr val="C6C6C6"/>
      </a:accent3>
      <a:accent4>
        <a:srgbClr val="DE1937"/>
      </a:accent4>
      <a:accent5>
        <a:srgbClr val="E35C32"/>
      </a:accent5>
      <a:accent6>
        <a:srgbClr val="B9358C"/>
      </a:accent6>
      <a:hlink>
        <a:srgbClr val="0000FF"/>
      </a:hlink>
      <a:folHlink>
        <a:srgbClr val="643F5A"/>
      </a:folHlink>
    </a:clrScheme>
    <a:fontScheme name="RWH PowerPoint fonts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RWH Presentation</Template>
  <TotalTime>3657</TotalTime>
  <Words>196</Words>
  <Application>Microsoft Macintosh PowerPoint</Application>
  <PresentationFormat>On-screen Show (4:3)</PresentationFormat>
  <Paragraphs>22</Paragraphs>
  <Slides>4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5" baseType="lpstr">
      <vt:lpstr>The Womens PowerPoint Template</vt:lpstr>
      <vt:lpstr>Galactologues</vt:lpstr>
      <vt:lpstr>Domperidone for increasing milk supply </vt:lpstr>
      <vt:lpstr>How much to express when the preterm infant is commencing breastfeeding?</vt:lpstr>
      <vt:lpstr>Three key points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Title</dc:title>
  <dc:creator>Rachimah Fraval</dc:creator>
  <cp:lastModifiedBy>Multimedia Producer</cp:lastModifiedBy>
  <cp:revision>238</cp:revision>
  <dcterms:created xsi:type="dcterms:W3CDTF">2007-03-21T03:34:46Z</dcterms:created>
  <dcterms:modified xsi:type="dcterms:W3CDTF">2018-07-03T05:45:33Z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xDate">
    <vt:lpwstr/>
  </property>
  <property fmtid="{D5CDD505-2E9C-101B-9397-08002B2CF9AE}" pid="3" name="xTitle">
    <vt:lpwstr>Title</vt:lpwstr>
  </property>
  <property fmtid="{D5CDD505-2E9C-101B-9397-08002B2CF9AE}" pid="4" name="xSubtitle">
    <vt:lpwstr>Subtitle</vt:lpwstr>
  </property>
  <property fmtid="{D5CDD505-2E9C-101B-9397-08002B2CF9AE}" pid="5" name="xLogo">
    <vt:lpwstr>1</vt:lpwstr>
  </property>
</Properties>
</file>