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6" r:id="rId5"/>
    <p:sldId id="258" r:id="rId6"/>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F3"/>
    <a:srgbClr val="812990"/>
    <a:srgbClr val="E40375"/>
    <a:srgbClr val="EC0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3"/>
    <p:restoredTop sz="97020"/>
  </p:normalViewPr>
  <p:slideViewPr>
    <p:cSldViewPr snapToGrid="0" snapToObjects="1">
      <p:cViewPr>
        <p:scale>
          <a:sx n="16" d="100"/>
          <a:sy n="16" d="100"/>
        </p:scale>
        <p:origin x="-2730" y="-96"/>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03D-6244-8DAC-E08B5561140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3D-6244-8DAC-E08B5561140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03D-6244-8DAC-E08B5561140F}"/>
              </c:ext>
            </c:extLst>
          </c:dPt>
          <c:dLbls>
            <c:spPr>
              <a:noFill/>
              <a:ln>
                <a:noFill/>
              </a:ln>
              <a:effectLst/>
            </c:spPr>
            <c:txPr>
              <a:bodyPr rot="0" spcFirstLastPara="1" vertOverflow="ellipsis" vert="horz" wrap="square" lIns="38100" tIns="19050" rIns="38100" bIns="19050" anchor="t" anchorCtr="0">
                <a:spAutoFit/>
              </a:bodyPr>
              <a:lstStyle/>
              <a:p>
                <a:pPr>
                  <a:defRPr sz="32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7</c:v>
                </c:pt>
                <c:pt idx="1">
                  <c:v>74</c:v>
                </c:pt>
                <c:pt idx="2">
                  <c:v>19</c:v>
                </c:pt>
              </c:numCache>
            </c:numRef>
          </c:val>
          <c:extLst xmlns:c16r2="http://schemas.microsoft.com/office/drawing/2015/06/chart">
            <c:ext xmlns:c16="http://schemas.microsoft.com/office/drawing/2014/chart" uri="{C3380CC4-5D6E-409C-BE32-E72D297353CC}">
              <c16:uniqueId val="{00000006-003D-6244-8DAC-E08B5561140F}"/>
            </c:ext>
          </c:extLst>
        </c:ser>
        <c:dLbls>
          <c:dLblPos val="ctr"/>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32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Comfort level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"Slightly uncomfortable"</c:v>
                </c:pt>
                <c:pt idx="1">
                  <c:v>"Neither comfortable nor uncomfortable"</c:v>
                </c:pt>
                <c:pt idx="2">
                  <c:v>"Quite comfortable"</c:v>
                </c:pt>
                <c:pt idx="3">
                  <c:v>"Very comfortable"</c:v>
                </c:pt>
              </c:strCache>
            </c:strRef>
          </c:cat>
          <c:val>
            <c:numRef>
              <c:f>Sheet1!$B$2:$B$5</c:f>
              <c:numCache>
                <c:formatCode>General</c:formatCode>
                <c:ptCount val="4"/>
                <c:pt idx="0">
                  <c:v>1</c:v>
                </c:pt>
                <c:pt idx="1">
                  <c:v>5</c:v>
                </c:pt>
                <c:pt idx="2">
                  <c:v>13</c:v>
                </c:pt>
                <c:pt idx="3">
                  <c:v>81</c:v>
                </c:pt>
              </c:numCache>
            </c:numRef>
          </c:val>
          <c:extLst xmlns:c16r2="http://schemas.microsoft.com/office/drawing/2015/06/chart">
            <c:ext xmlns:c16="http://schemas.microsoft.com/office/drawing/2014/chart" uri="{C3380CC4-5D6E-409C-BE32-E72D297353CC}">
              <c16:uniqueId val="{00000000-A06A-C04A-B7CD-91BDD73E2247}"/>
            </c:ext>
          </c:extLst>
        </c:ser>
        <c:dLbls>
          <c:showLegendKey val="0"/>
          <c:showVal val="1"/>
          <c:showCatName val="0"/>
          <c:showSerName val="0"/>
          <c:showPercent val="0"/>
          <c:showBubbleSize val="0"/>
        </c:dLbls>
        <c:gapWidth val="219"/>
        <c:overlap val="-27"/>
        <c:axId val="42383616"/>
        <c:axId val="42394752"/>
      </c:barChart>
      <c:catAx>
        <c:axId val="4238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394752"/>
        <c:crosses val="autoZero"/>
        <c:auto val="1"/>
        <c:lblAlgn val="ctr"/>
        <c:lblOffset val="100"/>
        <c:noMultiLvlLbl val="0"/>
      </c:catAx>
      <c:valAx>
        <c:axId val="4239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83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9A852C-62D2-B244-869E-28344BD1CF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xmlns="" id="{82886190-51F5-074A-8E51-47C3F0DDBE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211D5F-F16C-BC40-ACA7-31BB08216BB2}" type="datetimeFigureOut">
              <a:rPr lang="en-AU" smtClean="0"/>
              <a:t>17/10/2023</a:t>
            </a:fld>
            <a:endParaRPr lang="en-AU"/>
          </a:p>
        </p:txBody>
      </p:sp>
      <p:sp>
        <p:nvSpPr>
          <p:cNvPr id="4" name="Footer Placeholder 3">
            <a:extLst>
              <a:ext uri="{FF2B5EF4-FFF2-40B4-BE49-F238E27FC236}">
                <a16:creationId xmlns:a16="http://schemas.microsoft.com/office/drawing/2014/main" xmlns="" id="{E5B1D38C-74AC-9A45-8B40-1DF2CB4C90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xmlns="" id="{1340CB75-4A5C-244C-9F39-C0782FC6D3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DB893A-C534-9A46-9E74-C1EF71AB2E9F}" type="slidenum">
              <a:rPr lang="en-AU" smtClean="0"/>
              <a:t>‹#›</a:t>
            </a:fld>
            <a:endParaRPr lang="en-AU"/>
          </a:p>
        </p:txBody>
      </p:sp>
    </p:spTree>
    <p:extLst>
      <p:ext uri="{BB962C8B-B14F-4D97-AF65-F5344CB8AC3E}">
        <p14:creationId xmlns:p14="http://schemas.microsoft.com/office/powerpoint/2010/main" val="31960699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696A9-7B37-2640-B57B-ECD9CD879355}" type="datetimeFigureOut">
              <a:rPr lang="en-AU" smtClean="0"/>
              <a:t>17/10/2023</a:t>
            </a:fld>
            <a:endParaRPr lang="en-AU"/>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E67C2-6185-F04E-BD24-A25AB682F811}" type="slidenum">
              <a:rPr lang="en-AU" smtClean="0"/>
              <a:t>‹#›</a:t>
            </a:fld>
            <a:endParaRPr lang="en-AU"/>
          </a:p>
        </p:txBody>
      </p:sp>
    </p:spTree>
    <p:extLst>
      <p:ext uri="{BB962C8B-B14F-4D97-AF65-F5344CB8AC3E}">
        <p14:creationId xmlns:p14="http://schemas.microsoft.com/office/powerpoint/2010/main" val="3062890768"/>
      </p:ext>
    </p:extLst>
  </p:cSld>
  <p:clrMap bg1="lt1" tx1="dk1" bg2="lt2" tx2="dk2" accent1="accent1" accent2="accent2" accent3="accent3" accent4="accent4" accent5="accent5" accent6="accent6" hlink="hlink" folHlink="folHlink"/>
  <p:hf sldNum="0" hdr="0" ftr="0" dt="0"/>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omens Poster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2491B0BC-AFB4-574C-9F9A-60CF758F51AC}"/>
              </a:ext>
            </a:extLst>
          </p:cNvPr>
          <p:cNvPicPr>
            <a:picLocks noChangeAspect="1"/>
          </p:cNvPicPr>
          <p:nvPr userDrawn="1"/>
        </p:nvPicPr>
        <p:blipFill rotWithShape="1">
          <a:blip r:embed="rId2">
            <a:alphaModFix amt="4000"/>
          </a:blip>
          <a:srcRect l="6743" t="7020" r="36588" b="50000"/>
          <a:stretch/>
        </p:blipFill>
        <p:spPr>
          <a:xfrm flipH="1">
            <a:off x="0" y="32093817"/>
            <a:ext cx="14120812" cy="10709946"/>
          </a:xfrm>
          <a:prstGeom prst="rect">
            <a:avLst/>
          </a:prstGeom>
        </p:spPr>
      </p:pic>
      <p:sp>
        <p:nvSpPr>
          <p:cNvPr id="31" name="Rounded Rectangle 30">
            <a:extLst>
              <a:ext uri="{FF2B5EF4-FFF2-40B4-BE49-F238E27FC236}">
                <a16:creationId xmlns:a16="http://schemas.microsoft.com/office/drawing/2014/main" xmlns="" id="{E2DBA435-C799-6E4A-885A-81BFBF477839}"/>
              </a:ext>
            </a:extLst>
          </p:cNvPr>
          <p:cNvSpPr/>
          <p:nvPr userDrawn="1"/>
        </p:nvSpPr>
        <p:spPr>
          <a:xfrm>
            <a:off x="1049467" y="1058863"/>
            <a:ext cx="28176279" cy="5413183"/>
          </a:xfrm>
          <a:prstGeom prst="roundRect">
            <a:avLst>
              <a:gd name="adj" fmla="val 7368"/>
            </a:avLst>
          </a:prstGeom>
          <a:gradFill>
            <a:gsLst>
              <a:gs pos="0">
                <a:srgbClr val="EC008B"/>
              </a:gs>
              <a:gs pos="52000">
                <a:srgbClr val="E40375"/>
              </a:gs>
              <a:gs pos="100000">
                <a:srgbClr val="8129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xmlns="" id="{0BA02C20-6094-E741-9E75-842D68036D99}"/>
              </a:ext>
            </a:extLst>
          </p:cNvPr>
          <p:cNvSpPr>
            <a:spLocks noGrp="1"/>
          </p:cNvSpPr>
          <p:nvPr>
            <p:ph type="ctrTitle"/>
          </p:nvPr>
        </p:nvSpPr>
        <p:spPr>
          <a:xfrm>
            <a:off x="1547606" y="1404000"/>
            <a:ext cx="27180000" cy="3382507"/>
          </a:xfrm>
        </p:spPr>
        <p:txBody>
          <a:bodyPr anchor="t">
            <a:noAutofit/>
          </a:bodyPr>
          <a:lstStyle>
            <a:lvl1pPr algn="l">
              <a:defRPr sz="10500" b="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xmlns="" id="{9636582D-CD9C-2740-B5BC-C04DDD3B430E}"/>
              </a:ext>
            </a:extLst>
          </p:cNvPr>
          <p:cNvSpPr>
            <a:spLocks noGrp="1"/>
          </p:cNvSpPr>
          <p:nvPr>
            <p:ph type="subTitle" idx="1" hasCustomPrompt="1"/>
          </p:nvPr>
        </p:nvSpPr>
        <p:spPr>
          <a:xfrm>
            <a:off x="1547606" y="5040000"/>
            <a:ext cx="27180000" cy="1354282"/>
          </a:xfrm>
        </p:spPr>
        <p:txBody>
          <a:bodyPr>
            <a:noAutofit/>
          </a:bodyPr>
          <a:lstStyle>
            <a:lvl1pPr marL="0" indent="0" algn="l">
              <a:buNone/>
              <a:defRPr sz="3500" b="1">
                <a:solidFill>
                  <a:schemeClr val="bg1"/>
                </a:solidFill>
              </a:defRPr>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n-US" dirty="0"/>
              <a:t>Click to add subtitle (</a:t>
            </a:r>
            <a:r>
              <a:rPr lang="en-US" dirty="0" err="1"/>
              <a:t>eg</a:t>
            </a:r>
            <a:r>
              <a:rPr lang="en-US" dirty="0"/>
              <a:t> Authors)</a:t>
            </a:r>
            <a:endParaRPr lang="en-AU" dirty="0"/>
          </a:p>
        </p:txBody>
      </p:sp>
      <p:cxnSp>
        <p:nvCxnSpPr>
          <p:cNvPr id="8" name="Straight Connector 7">
            <a:extLst>
              <a:ext uri="{FF2B5EF4-FFF2-40B4-BE49-F238E27FC236}">
                <a16:creationId xmlns:a16="http://schemas.microsoft.com/office/drawing/2014/main" xmlns="" id="{35B66146-4E9A-164D-98E0-8FBF7E2A873A}"/>
              </a:ext>
            </a:extLst>
          </p:cNvPr>
          <p:cNvCxnSpPr/>
          <p:nvPr userDrawn="1"/>
        </p:nvCxnSpPr>
        <p:spPr>
          <a:xfrm>
            <a:off x="1060450" y="39090600"/>
            <a:ext cx="28190825" cy="0"/>
          </a:xfrm>
          <a:prstGeom prst="line">
            <a:avLst/>
          </a:prstGeom>
          <a:ln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xmlns="" id="{5987AD55-DF25-1749-9AA5-8B68AAF229A1}"/>
              </a:ext>
            </a:extLst>
          </p:cNvPr>
          <p:cNvSpPr>
            <a:spLocks noGrp="1"/>
          </p:cNvSpPr>
          <p:nvPr>
            <p:ph type="body" sz="quarter" idx="12" hasCustomPrompt="1"/>
          </p:nvPr>
        </p:nvSpPr>
        <p:spPr>
          <a:xfrm>
            <a:off x="1060450" y="7180263"/>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Background)</a:t>
            </a:r>
          </a:p>
        </p:txBody>
      </p:sp>
      <p:sp>
        <p:nvSpPr>
          <p:cNvPr id="17" name="Text Placeholder 16">
            <a:extLst>
              <a:ext uri="{FF2B5EF4-FFF2-40B4-BE49-F238E27FC236}">
                <a16:creationId xmlns:a16="http://schemas.microsoft.com/office/drawing/2014/main" xmlns="" id="{FDE89D10-65EB-1342-9015-7A1E7A78D24B}"/>
              </a:ext>
            </a:extLst>
          </p:cNvPr>
          <p:cNvSpPr>
            <a:spLocks noGrp="1"/>
          </p:cNvSpPr>
          <p:nvPr>
            <p:ph type="body" sz="quarter" idx="13" hasCustomPrompt="1"/>
          </p:nvPr>
        </p:nvSpPr>
        <p:spPr>
          <a:xfrm>
            <a:off x="15900068" y="7180262"/>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Results)</a:t>
            </a:r>
          </a:p>
        </p:txBody>
      </p:sp>
      <p:sp>
        <p:nvSpPr>
          <p:cNvPr id="19" name="Text Placeholder 18">
            <a:extLst>
              <a:ext uri="{FF2B5EF4-FFF2-40B4-BE49-F238E27FC236}">
                <a16:creationId xmlns:a16="http://schemas.microsoft.com/office/drawing/2014/main" xmlns="" id="{1C819218-4D1A-B946-9CD0-5F027C5826B3}"/>
              </a:ext>
            </a:extLst>
          </p:cNvPr>
          <p:cNvSpPr>
            <a:spLocks noGrp="1"/>
          </p:cNvSpPr>
          <p:nvPr>
            <p:ph type="body" sz="quarter" idx="14"/>
          </p:nvPr>
        </p:nvSpPr>
        <p:spPr>
          <a:xfrm>
            <a:off x="1060450" y="8281471"/>
            <a:ext cx="13356000" cy="6436015"/>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Text Placeholder 20">
            <a:extLst>
              <a:ext uri="{FF2B5EF4-FFF2-40B4-BE49-F238E27FC236}">
                <a16:creationId xmlns:a16="http://schemas.microsoft.com/office/drawing/2014/main" xmlns="" id="{409E4347-B8C8-494B-A039-1156E8E8407E}"/>
              </a:ext>
            </a:extLst>
          </p:cNvPr>
          <p:cNvSpPr>
            <a:spLocks noGrp="1"/>
          </p:cNvSpPr>
          <p:nvPr>
            <p:ph type="body" sz="quarter" idx="15"/>
          </p:nvPr>
        </p:nvSpPr>
        <p:spPr>
          <a:xfrm>
            <a:off x="15900068" y="8411647"/>
            <a:ext cx="13356000" cy="7200000"/>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ext Placeholder 14">
            <a:extLst>
              <a:ext uri="{FF2B5EF4-FFF2-40B4-BE49-F238E27FC236}">
                <a16:creationId xmlns:a16="http://schemas.microsoft.com/office/drawing/2014/main" xmlns="" id="{3E5F3D9B-A49A-3642-B942-945F11D668D9}"/>
              </a:ext>
            </a:extLst>
          </p:cNvPr>
          <p:cNvSpPr>
            <a:spLocks noGrp="1"/>
          </p:cNvSpPr>
          <p:nvPr>
            <p:ph type="body" sz="quarter" idx="16" hasCustomPrompt="1"/>
          </p:nvPr>
        </p:nvSpPr>
        <p:spPr>
          <a:xfrm>
            <a:off x="1060450" y="20872916"/>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Aims)</a:t>
            </a:r>
          </a:p>
        </p:txBody>
      </p:sp>
      <p:sp>
        <p:nvSpPr>
          <p:cNvPr id="24" name="Text Placeholder 16">
            <a:extLst>
              <a:ext uri="{FF2B5EF4-FFF2-40B4-BE49-F238E27FC236}">
                <a16:creationId xmlns:a16="http://schemas.microsoft.com/office/drawing/2014/main" xmlns="" id="{A8F688FE-BAEA-D743-A921-4A0A41FF8754}"/>
              </a:ext>
            </a:extLst>
          </p:cNvPr>
          <p:cNvSpPr>
            <a:spLocks noGrp="1"/>
          </p:cNvSpPr>
          <p:nvPr>
            <p:ph type="body" sz="quarter" idx="17" hasCustomPrompt="1"/>
          </p:nvPr>
        </p:nvSpPr>
        <p:spPr>
          <a:xfrm>
            <a:off x="15900068" y="2436663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Conclusion)</a:t>
            </a:r>
          </a:p>
        </p:txBody>
      </p:sp>
      <p:sp>
        <p:nvSpPr>
          <p:cNvPr id="25" name="Text Placeholder 18">
            <a:extLst>
              <a:ext uri="{FF2B5EF4-FFF2-40B4-BE49-F238E27FC236}">
                <a16:creationId xmlns:a16="http://schemas.microsoft.com/office/drawing/2014/main" xmlns="" id="{C0ED810D-ADD9-A745-9BC6-2CD200497575}"/>
              </a:ext>
            </a:extLst>
          </p:cNvPr>
          <p:cNvSpPr>
            <a:spLocks noGrp="1"/>
          </p:cNvSpPr>
          <p:nvPr>
            <p:ph type="body" sz="quarter" idx="18"/>
          </p:nvPr>
        </p:nvSpPr>
        <p:spPr>
          <a:xfrm>
            <a:off x="1060450" y="21974123"/>
            <a:ext cx="13356000" cy="6436679"/>
          </a:xfrm>
        </p:spPr>
        <p:txBody>
          <a:bodyPr>
            <a:noAutofit/>
          </a:bodyPr>
          <a:lstStyle>
            <a:lvl1pPr marL="571500" indent="-571500">
              <a:buClr>
                <a:schemeClr val="accent1"/>
              </a:buClr>
              <a:buFont typeface="Arial" panose="020B0604020202020204" pitchFamily="34" charset="0"/>
              <a:buChar char="•"/>
              <a:defRPr sz="4000"/>
            </a:lvl1pPr>
            <a:lvl2pPr marL="1592519" indent="-457200">
              <a:buClr>
                <a:schemeClr val="accent1"/>
              </a:buClr>
              <a:buFont typeface="Arial" panose="020B0604020202020204" pitchFamily="34" charset="0"/>
              <a:buChar char="•"/>
              <a:defRPr sz="3200"/>
            </a:lvl2pPr>
            <a:lvl3pPr marL="2727838" indent="-457200">
              <a:buClr>
                <a:schemeClr val="accent1"/>
              </a:buClr>
              <a:buFont typeface="Arial" panose="020B0604020202020204" pitchFamily="34" charset="0"/>
              <a:buChar char="•"/>
              <a:defRPr sz="2800"/>
            </a:lvl3pPr>
            <a:lvl4pPr marL="3748857" indent="-342900">
              <a:buClr>
                <a:schemeClr val="accent1"/>
              </a:buClr>
              <a:buFont typeface="Arial" panose="020B0604020202020204" pitchFamily="34" charset="0"/>
              <a:buChar char="•"/>
              <a:defRPr sz="2400"/>
            </a:lvl4pPr>
            <a:lvl5pPr marL="4884176" indent="-342900">
              <a:buClr>
                <a:schemeClr val="accent1"/>
              </a:buClr>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20">
            <a:extLst>
              <a:ext uri="{FF2B5EF4-FFF2-40B4-BE49-F238E27FC236}">
                <a16:creationId xmlns:a16="http://schemas.microsoft.com/office/drawing/2014/main" xmlns="" id="{B74FC068-CD55-544C-8768-CD0499B23E68}"/>
              </a:ext>
            </a:extLst>
          </p:cNvPr>
          <p:cNvSpPr>
            <a:spLocks noGrp="1"/>
          </p:cNvSpPr>
          <p:nvPr>
            <p:ph type="body" sz="quarter" idx="19"/>
          </p:nvPr>
        </p:nvSpPr>
        <p:spPr>
          <a:xfrm>
            <a:off x="15900068" y="25503507"/>
            <a:ext cx="13356000" cy="4443093"/>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8" name="Chart Placeholder 27">
            <a:extLst>
              <a:ext uri="{FF2B5EF4-FFF2-40B4-BE49-F238E27FC236}">
                <a16:creationId xmlns:a16="http://schemas.microsoft.com/office/drawing/2014/main" xmlns="" id="{1EBF169A-5C39-CB43-BE69-9E2B3BAFDABD}"/>
              </a:ext>
            </a:extLst>
          </p:cNvPr>
          <p:cNvSpPr>
            <a:spLocks noGrp="1"/>
          </p:cNvSpPr>
          <p:nvPr>
            <p:ph type="chart" sz="quarter" idx="20"/>
          </p:nvPr>
        </p:nvSpPr>
        <p:spPr>
          <a:xfrm>
            <a:off x="1060450" y="30258387"/>
            <a:ext cx="13357225" cy="7488238"/>
          </a:xfrm>
        </p:spPr>
        <p:txBody>
          <a:bodyPr>
            <a:normAutofit/>
          </a:bodyPr>
          <a:lstStyle>
            <a:lvl1pPr>
              <a:defRPr sz="3600"/>
            </a:lvl1pPr>
          </a:lstStyle>
          <a:p>
            <a:endParaRPr lang="en-AU" dirty="0"/>
          </a:p>
        </p:txBody>
      </p:sp>
      <p:sp>
        <p:nvSpPr>
          <p:cNvPr id="29" name="Text Placeholder 14">
            <a:extLst>
              <a:ext uri="{FF2B5EF4-FFF2-40B4-BE49-F238E27FC236}">
                <a16:creationId xmlns:a16="http://schemas.microsoft.com/office/drawing/2014/main" xmlns="" id="{D4E2DA5D-9402-8545-9FB7-FAD59D999E0A}"/>
              </a:ext>
            </a:extLst>
          </p:cNvPr>
          <p:cNvSpPr>
            <a:spLocks noGrp="1"/>
          </p:cNvSpPr>
          <p:nvPr>
            <p:ph type="body" sz="quarter" idx="21" hasCustomPrompt="1"/>
          </p:nvPr>
        </p:nvSpPr>
        <p:spPr>
          <a:xfrm>
            <a:off x="1061675" y="2912151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Font typeface="Arial" panose="020B0604020202020204" pitchFamily="34" charset="0"/>
              <a:buNone/>
              <a:defRPr/>
            </a:lvl3pPr>
            <a:lvl4pPr marL="3405957" indent="0">
              <a:buNone/>
              <a:defRPr/>
            </a:lvl4pPr>
            <a:lvl5pPr marL="4541276" indent="0">
              <a:buNone/>
              <a:defRPr/>
            </a:lvl5pPr>
          </a:lstStyle>
          <a:p>
            <a:pPr lvl="0"/>
            <a:r>
              <a:rPr lang="en-US" dirty="0"/>
              <a:t>Click to add text (</a:t>
            </a:r>
            <a:r>
              <a:rPr lang="en-US" dirty="0" err="1"/>
              <a:t>eg</a:t>
            </a:r>
            <a:r>
              <a:rPr lang="en-US" dirty="0"/>
              <a:t> Methods)</a:t>
            </a:r>
          </a:p>
        </p:txBody>
      </p:sp>
      <p:sp>
        <p:nvSpPr>
          <p:cNvPr id="30" name="Chart Placeholder 27">
            <a:extLst>
              <a:ext uri="{FF2B5EF4-FFF2-40B4-BE49-F238E27FC236}">
                <a16:creationId xmlns:a16="http://schemas.microsoft.com/office/drawing/2014/main" xmlns="" id="{3D4CF4CC-C925-B745-A2B4-16C5960453AF}"/>
              </a:ext>
            </a:extLst>
          </p:cNvPr>
          <p:cNvSpPr>
            <a:spLocks noGrp="1"/>
          </p:cNvSpPr>
          <p:nvPr>
            <p:ph type="chart" sz="quarter" idx="22"/>
          </p:nvPr>
        </p:nvSpPr>
        <p:spPr>
          <a:xfrm>
            <a:off x="15894050" y="16134425"/>
            <a:ext cx="13357225" cy="7488238"/>
          </a:xfrm>
        </p:spPr>
        <p:txBody>
          <a:bodyPr>
            <a:normAutofit/>
          </a:bodyPr>
          <a:lstStyle>
            <a:lvl1pPr>
              <a:defRPr sz="3600"/>
            </a:lvl1pPr>
          </a:lstStyle>
          <a:p>
            <a:endParaRPr lang="en-AU" dirty="0"/>
          </a:p>
        </p:txBody>
      </p:sp>
      <p:sp>
        <p:nvSpPr>
          <p:cNvPr id="34" name="Text Placeholder 33">
            <a:extLst>
              <a:ext uri="{FF2B5EF4-FFF2-40B4-BE49-F238E27FC236}">
                <a16:creationId xmlns:a16="http://schemas.microsoft.com/office/drawing/2014/main" xmlns="" id="{91B15F59-349F-0440-B1A0-BBA6045A002F}"/>
              </a:ext>
            </a:extLst>
          </p:cNvPr>
          <p:cNvSpPr>
            <a:spLocks noGrp="1"/>
          </p:cNvSpPr>
          <p:nvPr>
            <p:ph type="body" sz="quarter" idx="24" hasCustomPrompt="1"/>
          </p:nvPr>
        </p:nvSpPr>
        <p:spPr>
          <a:xfrm>
            <a:off x="1080000" y="39647177"/>
            <a:ext cx="19665950" cy="2240597"/>
          </a:xfrm>
        </p:spPr>
        <p:txBody>
          <a:bodyPr anchor="b">
            <a:normAutofit/>
          </a:bodyPr>
          <a:lstStyle>
            <a:lvl1pPr marL="0" indent="0">
              <a:buNone/>
              <a:defRPr sz="3000" b="1"/>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edit text  (</a:t>
            </a:r>
            <a:r>
              <a:rPr lang="en-US" dirty="0" err="1"/>
              <a:t>eg</a:t>
            </a:r>
            <a:r>
              <a:rPr lang="en-US" dirty="0"/>
              <a:t> References or Acknowledgments)</a:t>
            </a:r>
          </a:p>
        </p:txBody>
      </p:sp>
      <p:sp>
        <p:nvSpPr>
          <p:cNvPr id="20" name="Text Placeholder 16">
            <a:extLst>
              <a:ext uri="{FF2B5EF4-FFF2-40B4-BE49-F238E27FC236}">
                <a16:creationId xmlns:a16="http://schemas.microsoft.com/office/drawing/2014/main" xmlns="" id="{96A2B813-F81F-5446-80C8-D97C0F6E5DCE}"/>
              </a:ext>
            </a:extLst>
          </p:cNvPr>
          <p:cNvSpPr>
            <a:spLocks noGrp="1"/>
          </p:cNvSpPr>
          <p:nvPr>
            <p:ph type="body" sz="quarter" idx="25" hasCustomPrompt="1"/>
          </p:nvPr>
        </p:nvSpPr>
        <p:spPr>
          <a:xfrm>
            <a:off x="15900068" y="30645510"/>
            <a:ext cx="13356000" cy="864000"/>
          </a:xfrm>
        </p:spPr>
        <p:txBody>
          <a:bodyPr wrap="square">
            <a:noAutofit/>
          </a:bodyPr>
          <a:lstStyle>
            <a:lvl1pPr marL="0" indent="0">
              <a:buNone/>
              <a:defRPr sz="6000" b="1">
                <a:solidFill>
                  <a:schemeClr val="accent2"/>
                </a:solidFill>
              </a:defRPr>
            </a:lvl1pPr>
            <a:lvl2pPr marL="1135319" indent="0">
              <a:buNone/>
              <a:defRPr/>
            </a:lvl2pPr>
            <a:lvl3pPr marL="2270638" indent="0">
              <a:buNone/>
              <a:defRPr/>
            </a:lvl3pPr>
            <a:lvl4pPr marL="3405957" indent="0">
              <a:buNone/>
              <a:defRPr/>
            </a:lvl4pPr>
            <a:lvl5pPr marL="4541276" indent="0">
              <a:buNone/>
              <a:defRPr/>
            </a:lvl5pPr>
          </a:lstStyle>
          <a:p>
            <a:pPr lvl="0"/>
            <a:r>
              <a:rPr lang="en-US" dirty="0"/>
              <a:t>Click to add text (</a:t>
            </a:r>
            <a:r>
              <a:rPr lang="en-US" dirty="0" err="1"/>
              <a:t>eg</a:t>
            </a:r>
            <a:r>
              <a:rPr lang="en-US" dirty="0"/>
              <a:t> References)</a:t>
            </a:r>
          </a:p>
        </p:txBody>
      </p:sp>
      <p:sp>
        <p:nvSpPr>
          <p:cNvPr id="27" name="Text Placeholder 20">
            <a:extLst>
              <a:ext uri="{FF2B5EF4-FFF2-40B4-BE49-F238E27FC236}">
                <a16:creationId xmlns:a16="http://schemas.microsoft.com/office/drawing/2014/main" xmlns="" id="{D96484CF-B44A-4A4E-82EB-5752BB5C7937}"/>
              </a:ext>
            </a:extLst>
          </p:cNvPr>
          <p:cNvSpPr>
            <a:spLocks noGrp="1"/>
          </p:cNvSpPr>
          <p:nvPr>
            <p:ph type="body" sz="quarter" idx="26"/>
          </p:nvPr>
        </p:nvSpPr>
        <p:spPr>
          <a:xfrm>
            <a:off x="15900068" y="31782387"/>
            <a:ext cx="13356000" cy="5982333"/>
          </a:xfrm>
        </p:spPr>
        <p:txBody>
          <a:bodyPr>
            <a:noAutofit/>
          </a:bodyPr>
          <a:lstStyle>
            <a:lvl1pPr marL="0" indent="0">
              <a:buNone/>
              <a:defRPr sz="3600"/>
            </a:lvl1pPr>
            <a:lvl2pPr marL="1135319" indent="0">
              <a:buNone/>
              <a:defRPr sz="2800"/>
            </a:lvl2pPr>
            <a:lvl3pPr marL="2270638" indent="0">
              <a:buNone/>
              <a:defRPr sz="2400"/>
            </a:lvl3pPr>
            <a:lvl4pPr marL="3405957" indent="0">
              <a:buNone/>
              <a:defRPr sz="2000"/>
            </a:lvl4pPr>
            <a:lvl5pPr marL="4541276"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a:extLst>
              <a:ext uri="{FF2B5EF4-FFF2-40B4-BE49-F238E27FC236}">
                <a16:creationId xmlns:a16="http://schemas.microsoft.com/office/drawing/2014/main" xmlns="" id="{957661A4-AD8C-D942-842B-B9904CC98F80}"/>
              </a:ext>
            </a:extLst>
          </p:cNvPr>
          <p:cNvSpPr>
            <a:spLocks noGrp="1"/>
          </p:cNvSpPr>
          <p:nvPr>
            <p:ph type="pic" sz="quarter" idx="27" hasCustomPrompt="1"/>
          </p:nvPr>
        </p:nvSpPr>
        <p:spPr>
          <a:xfrm>
            <a:off x="20946533" y="39647177"/>
            <a:ext cx="3809999" cy="2240598"/>
          </a:xfrm>
        </p:spPr>
        <p:txBody>
          <a:bodyPr anchor="ctr">
            <a:normAutofit/>
          </a:bodyPr>
          <a:lstStyle>
            <a:lvl1pPr marL="0" indent="0" algn="ctr">
              <a:buNone/>
              <a:defRPr sz="3600"/>
            </a:lvl1pPr>
          </a:lstStyle>
          <a:p>
            <a:r>
              <a:rPr lang="en-AU" dirty="0"/>
              <a:t> Add secondary logo here</a:t>
            </a:r>
          </a:p>
        </p:txBody>
      </p:sp>
      <p:sp>
        <p:nvSpPr>
          <p:cNvPr id="7" name="Picture Placeholder 6">
            <a:extLst>
              <a:ext uri="{FF2B5EF4-FFF2-40B4-BE49-F238E27FC236}">
                <a16:creationId xmlns:a16="http://schemas.microsoft.com/office/drawing/2014/main" xmlns="" id="{C088A5F3-D84A-FA45-90E6-F42277041971}"/>
              </a:ext>
            </a:extLst>
          </p:cNvPr>
          <p:cNvSpPr>
            <a:spLocks noGrp="1"/>
          </p:cNvSpPr>
          <p:nvPr>
            <p:ph type="pic" sz="quarter" idx="28" hasCustomPrompt="1"/>
          </p:nvPr>
        </p:nvSpPr>
        <p:spPr>
          <a:xfrm>
            <a:off x="1074738" y="15201089"/>
            <a:ext cx="13341350" cy="5045885"/>
          </a:xfrm>
          <a:noFill/>
          <a:ln>
            <a:noFill/>
          </a:ln>
        </p:spPr>
        <p:txBody>
          <a:bodyPr/>
          <a:lstStyle>
            <a:lvl1pPr marL="0" indent="0">
              <a:buNone/>
              <a:defRPr/>
            </a:lvl1pPr>
          </a:lstStyle>
          <a:p>
            <a:r>
              <a:rPr lang="en-AU" dirty="0"/>
              <a:t>Add picture</a:t>
            </a:r>
          </a:p>
        </p:txBody>
      </p:sp>
    </p:spTree>
    <p:extLst>
      <p:ext uri="{BB962C8B-B14F-4D97-AF65-F5344CB8AC3E}">
        <p14:creationId xmlns:p14="http://schemas.microsoft.com/office/powerpoint/2010/main" val="2506895555"/>
      </p:ext>
    </p:extLst>
  </p:cSld>
  <p:clrMapOvr>
    <a:masterClrMapping/>
  </p:clrMapOvr>
  <p:extLst>
    <p:ext uri="{DCECCB84-F9BA-43D5-87BE-67443E8EF086}">
      <p15:sldGuideLst xmlns:p15="http://schemas.microsoft.com/office/powerpoint/2012/main" xmlns="">
        <p15:guide id="1" pos="9082">
          <p15:clr>
            <a:srgbClr val="FBAE40"/>
          </p15:clr>
        </p15:guide>
        <p15:guide id="2" pos="9989">
          <p15:clr>
            <a:srgbClr val="FBAE40"/>
          </p15:clr>
        </p15:guide>
        <p15:guide id="3" orient="horz" pos="452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B13D5F-233D-5348-81EA-BB8DD5F743A0}"/>
              </a:ext>
            </a:extLst>
          </p:cNvPr>
          <p:cNvSpPr>
            <a:spLocks noGrp="1"/>
          </p:cNvSpPr>
          <p:nvPr>
            <p:ph type="title"/>
          </p:nvPr>
        </p:nvSpPr>
        <p:spPr>
          <a:xfrm>
            <a:off x="1080000" y="1080000"/>
            <a:ext cx="28115999" cy="4972457"/>
          </a:xfrm>
          <a:prstGeom prst="rect">
            <a:avLst/>
          </a:prstGeom>
        </p:spPr>
        <p:txBody>
          <a:bodyPr vert="horz" lIns="91440" tIns="45720" rIns="91440" bIns="45720" rtlCol="0" anchor="t">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xmlns="" id="{04BE5659-DA1C-8F4F-A20E-6E8640167E2E}"/>
              </a:ext>
            </a:extLst>
          </p:cNvPr>
          <p:cNvSpPr>
            <a:spLocks noGrp="1"/>
          </p:cNvSpPr>
          <p:nvPr>
            <p:ph type="body" idx="1"/>
          </p:nvPr>
        </p:nvSpPr>
        <p:spPr>
          <a:xfrm>
            <a:off x="1060451" y="6953149"/>
            <a:ext cx="28190824" cy="271585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a:extLst>
              <a:ext uri="{FF2B5EF4-FFF2-40B4-BE49-F238E27FC236}">
                <a16:creationId xmlns:a16="http://schemas.microsoft.com/office/drawing/2014/main" xmlns="" id="{CCFA4FF0-1815-0943-BA94-22B53091E831}"/>
              </a:ext>
            </a:extLst>
          </p:cNvPr>
          <p:cNvPicPr>
            <a:picLocks noChangeAspect="1"/>
          </p:cNvPicPr>
          <p:nvPr userDrawn="1"/>
        </p:nvPicPr>
        <p:blipFill>
          <a:blip r:embed="rId3"/>
          <a:stretch>
            <a:fillRect/>
          </a:stretch>
        </p:blipFill>
        <p:spPr>
          <a:xfrm>
            <a:off x="26113146" y="39623786"/>
            <a:ext cx="3138129" cy="2318853"/>
          </a:xfrm>
          <a:prstGeom prst="rect">
            <a:avLst/>
          </a:prstGeom>
        </p:spPr>
      </p:pic>
      <p:cxnSp>
        <p:nvCxnSpPr>
          <p:cNvPr id="10" name="Straight Connector 9">
            <a:extLst>
              <a:ext uri="{FF2B5EF4-FFF2-40B4-BE49-F238E27FC236}">
                <a16:creationId xmlns:a16="http://schemas.microsoft.com/office/drawing/2014/main" xmlns="" id="{39380644-41CB-754F-97B6-9F2318969BF8}"/>
              </a:ext>
            </a:extLst>
          </p:cNvPr>
          <p:cNvCxnSpPr>
            <a:cxnSpLocks/>
          </p:cNvCxnSpPr>
          <p:nvPr userDrawn="1"/>
        </p:nvCxnSpPr>
        <p:spPr>
          <a:xfrm>
            <a:off x="25019000" y="39623786"/>
            <a:ext cx="0" cy="2263989"/>
          </a:xfrm>
          <a:prstGeom prst="line">
            <a:avLst/>
          </a:prstGeom>
          <a:ln w="317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E4444AC-A723-0A4E-9C9C-4AD0D291FD9F}"/>
              </a:ext>
            </a:extLst>
          </p:cNvPr>
          <p:cNvCxnSpPr/>
          <p:nvPr userDrawn="1"/>
        </p:nvCxnSpPr>
        <p:spPr>
          <a:xfrm>
            <a:off x="1060450" y="39090600"/>
            <a:ext cx="28190825" cy="0"/>
          </a:xfrm>
          <a:prstGeom prst="line">
            <a:avLst/>
          </a:prstGeom>
          <a:ln cap="rnd">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28397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2270638" rtl="0" eaLnBrk="1" latinLnBrk="0" hangingPunct="1">
        <a:lnSpc>
          <a:spcPct val="90000"/>
        </a:lnSpc>
        <a:spcBef>
          <a:spcPct val="0"/>
        </a:spcBef>
        <a:buNone/>
        <a:defRPr sz="10000" kern="1200">
          <a:solidFill>
            <a:schemeClr val="accent1"/>
          </a:solidFill>
          <a:latin typeface="+mn-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6386" userDrawn="1">
          <p15:clr>
            <a:srgbClr val="F26B43"/>
          </p15:clr>
        </p15:guide>
        <p15:guide id="2" pos="668" userDrawn="1">
          <p15:clr>
            <a:srgbClr val="F26B43"/>
          </p15:clr>
        </p15:guide>
        <p15:guide id="4" pos="18426" userDrawn="1">
          <p15:clr>
            <a:srgbClr val="F26B43"/>
          </p15:clr>
        </p15:guide>
        <p15:guide id="5" orient="horz" pos="667" userDrawn="1">
          <p15:clr>
            <a:srgbClr val="F26B43"/>
          </p15:clr>
        </p15:guide>
        <p15:guide id="6" orient="horz" pos="24277" userDrawn="1">
          <p15:clr>
            <a:srgbClr val="F26B43"/>
          </p15:clr>
        </p15:guide>
        <p15:guide id="7" orient="horz" pos="40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xmlns="" id="{02047B12-455B-D44B-B7E1-75A5D8A80618}"/>
              </a:ext>
            </a:extLst>
          </p:cNvPr>
          <p:cNvSpPr>
            <a:spLocks noGrp="1"/>
          </p:cNvSpPr>
          <p:nvPr>
            <p:ph type="ctrTitle"/>
          </p:nvPr>
        </p:nvSpPr>
        <p:spPr>
          <a:xfrm>
            <a:off x="1548000" y="1404000"/>
            <a:ext cx="27180000" cy="3382507"/>
          </a:xfrm>
        </p:spPr>
        <p:txBody>
          <a:bodyPr/>
          <a:lstStyle/>
          <a:p>
            <a:r>
              <a:rPr lang="en-AU" sz="18000" dirty="0"/>
              <a:t>About this template</a:t>
            </a:r>
          </a:p>
        </p:txBody>
      </p:sp>
      <p:sp>
        <p:nvSpPr>
          <p:cNvPr id="54" name="Subtitle 53">
            <a:extLst>
              <a:ext uri="{FF2B5EF4-FFF2-40B4-BE49-F238E27FC236}">
                <a16:creationId xmlns:a16="http://schemas.microsoft.com/office/drawing/2014/main" xmlns="" id="{E29B1559-EEEE-184F-A50D-E486486803DF}"/>
              </a:ext>
            </a:extLst>
          </p:cNvPr>
          <p:cNvSpPr>
            <a:spLocks noGrp="1"/>
          </p:cNvSpPr>
          <p:nvPr>
            <p:ph type="subTitle" idx="1"/>
          </p:nvPr>
        </p:nvSpPr>
        <p:spPr>
          <a:xfrm>
            <a:off x="1548000" y="4699449"/>
            <a:ext cx="27180000" cy="1354282"/>
          </a:xfrm>
        </p:spPr>
        <p:txBody>
          <a:bodyPr/>
          <a:lstStyle/>
          <a:p>
            <a:r>
              <a:rPr lang="en-AU" sz="4400" dirty="0"/>
              <a:t>Tips and instructions for using the Women’s poster template</a:t>
            </a:r>
          </a:p>
        </p:txBody>
      </p:sp>
      <p:sp>
        <p:nvSpPr>
          <p:cNvPr id="55" name="Text Placeholder 54">
            <a:extLst>
              <a:ext uri="{FF2B5EF4-FFF2-40B4-BE49-F238E27FC236}">
                <a16:creationId xmlns:a16="http://schemas.microsoft.com/office/drawing/2014/main" xmlns="" id="{E27A1902-1E91-CB45-BBEE-67366E06260A}"/>
              </a:ext>
            </a:extLst>
          </p:cNvPr>
          <p:cNvSpPr>
            <a:spLocks noGrp="1"/>
          </p:cNvSpPr>
          <p:nvPr>
            <p:ph type="body" sz="quarter" idx="12"/>
          </p:nvPr>
        </p:nvSpPr>
        <p:spPr/>
        <p:txBody>
          <a:bodyPr/>
          <a:lstStyle/>
          <a:p>
            <a:r>
              <a:rPr lang="en-AU" dirty="0"/>
              <a:t>Tips to get started</a:t>
            </a:r>
          </a:p>
        </p:txBody>
      </p:sp>
      <p:sp>
        <p:nvSpPr>
          <p:cNvPr id="57" name="Text Placeholder 56">
            <a:extLst>
              <a:ext uri="{FF2B5EF4-FFF2-40B4-BE49-F238E27FC236}">
                <a16:creationId xmlns:a16="http://schemas.microsoft.com/office/drawing/2014/main" xmlns="" id="{5EBC5802-90D3-2541-B5DD-DBFE0E8F149F}"/>
              </a:ext>
            </a:extLst>
          </p:cNvPr>
          <p:cNvSpPr>
            <a:spLocks noGrp="1"/>
          </p:cNvSpPr>
          <p:nvPr>
            <p:ph type="body" sz="quarter" idx="14"/>
          </p:nvPr>
        </p:nvSpPr>
        <p:spPr>
          <a:xfrm>
            <a:off x="1060449" y="8281472"/>
            <a:ext cx="28190825" cy="4660296"/>
          </a:xfrm>
        </p:spPr>
        <p:txBody>
          <a:bodyPr/>
          <a:lstStyle/>
          <a:p>
            <a:pPr marL="571500" indent="-571500">
              <a:buClr>
                <a:schemeClr val="accent1"/>
              </a:buClr>
              <a:buFont typeface="Arial" panose="020B0604020202020204" pitchFamily="34" charset="0"/>
              <a:buChar char="•"/>
            </a:pPr>
            <a:r>
              <a:rPr lang="en-US" sz="4000" dirty="0"/>
              <a:t>There is a set poster layout included in this </a:t>
            </a:r>
            <a:r>
              <a:rPr lang="en-US" sz="4000" dirty="0" err="1"/>
              <a:t>Powerpoint</a:t>
            </a:r>
            <a:r>
              <a:rPr lang="en-US" sz="4000" dirty="0"/>
              <a:t> template; go to the </a:t>
            </a:r>
            <a:r>
              <a:rPr lang="en-US" sz="4000" b="1" dirty="0"/>
              <a:t>Home</a:t>
            </a:r>
            <a:r>
              <a:rPr lang="en-US" sz="4000" dirty="0"/>
              <a:t> tab, click on </a:t>
            </a:r>
            <a:r>
              <a:rPr lang="en-US" sz="4000" b="1" dirty="0"/>
              <a:t>New Slide </a:t>
            </a:r>
            <a:r>
              <a:rPr lang="en-US" sz="4000" dirty="0"/>
              <a:t>and click on “Women’s Poster layout”.</a:t>
            </a:r>
          </a:p>
          <a:p>
            <a:pPr marL="571500" indent="-571500">
              <a:buClr>
                <a:schemeClr val="accent1"/>
              </a:buClr>
              <a:buFont typeface="Arial" panose="020B0604020202020204" pitchFamily="34" charset="0"/>
              <a:buChar char="•"/>
            </a:pPr>
            <a:r>
              <a:rPr lang="en-US" sz="4000" dirty="0"/>
              <a:t>There is an example of a completed layout shown on page 2 of this document, and a blank template page for your use on page 3.</a:t>
            </a:r>
          </a:p>
          <a:p>
            <a:pPr marL="571500" indent="-571500">
              <a:buClr>
                <a:schemeClr val="accent1"/>
              </a:buClr>
              <a:buFont typeface="Arial" panose="020B0604020202020204" pitchFamily="34" charset="0"/>
              <a:buChar char="•"/>
            </a:pPr>
            <a:r>
              <a:rPr lang="en-US" sz="4000" dirty="0"/>
              <a:t>There are layout guides to assist you with your poster design. To show the guides in </a:t>
            </a:r>
            <a:r>
              <a:rPr lang="en-US" sz="4000" dirty="0" err="1"/>
              <a:t>Powerpoint</a:t>
            </a:r>
            <a:r>
              <a:rPr lang="en-US" sz="4000" dirty="0"/>
              <a:t>, in the top menu go to View&gt;Guides and ensure that Guides is ticked.</a:t>
            </a:r>
          </a:p>
          <a:p>
            <a:pPr marL="571500" indent="-571500">
              <a:buClr>
                <a:schemeClr val="accent1"/>
              </a:buClr>
              <a:buFont typeface="Arial" panose="020B0604020202020204" pitchFamily="34" charset="0"/>
              <a:buChar char="•"/>
            </a:pPr>
            <a:r>
              <a:rPr lang="en-US" sz="4000" b="1" dirty="0"/>
              <a:t>Delete this slide and the example slide before publishing your poster.</a:t>
            </a:r>
          </a:p>
        </p:txBody>
      </p:sp>
      <p:sp>
        <p:nvSpPr>
          <p:cNvPr id="66" name="Text Placeholder 65">
            <a:extLst>
              <a:ext uri="{FF2B5EF4-FFF2-40B4-BE49-F238E27FC236}">
                <a16:creationId xmlns:a16="http://schemas.microsoft.com/office/drawing/2014/main" xmlns="" id="{ED441040-ED4A-FC41-9B99-19C4D5424BE8}"/>
              </a:ext>
            </a:extLst>
          </p:cNvPr>
          <p:cNvSpPr>
            <a:spLocks noGrp="1"/>
          </p:cNvSpPr>
          <p:nvPr>
            <p:ph type="body" sz="quarter" idx="24"/>
          </p:nvPr>
        </p:nvSpPr>
        <p:spPr/>
        <p:txBody>
          <a:bodyPr/>
          <a:lstStyle/>
          <a:p>
            <a:r>
              <a:rPr lang="en-AU" dirty="0"/>
              <a:t> </a:t>
            </a:r>
          </a:p>
        </p:txBody>
      </p:sp>
      <p:pic>
        <p:nvPicPr>
          <p:cNvPr id="80" name="Picture 79">
            <a:extLst>
              <a:ext uri="{FF2B5EF4-FFF2-40B4-BE49-F238E27FC236}">
                <a16:creationId xmlns:a16="http://schemas.microsoft.com/office/drawing/2014/main" xmlns="" id="{67F33D9D-20CE-FE4F-87FF-7DD58AB9F25B}"/>
              </a:ext>
            </a:extLst>
          </p:cNvPr>
          <p:cNvPicPr>
            <a:picLocks noChangeAspect="1"/>
          </p:cNvPicPr>
          <p:nvPr/>
        </p:nvPicPr>
        <p:blipFill>
          <a:blip r:embed="rId2"/>
          <a:stretch>
            <a:fillRect/>
          </a:stretch>
        </p:blipFill>
        <p:spPr>
          <a:xfrm>
            <a:off x="12814096" y="14151514"/>
            <a:ext cx="15863707" cy="22420280"/>
          </a:xfrm>
          <a:prstGeom prst="rect">
            <a:avLst/>
          </a:prstGeom>
          <a:effectLst>
            <a:outerShdw blurRad="368300" dir="2700000" sx="101000" sy="101000" algn="tl" rotWithShape="0">
              <a:prstClr val="black">
                <a:alpha val="40000"/>
              </a:prstClr>
            </a:outerShdw>
          </a:effectLst>
        </p:spPr>
      </p:pic>
      <p:sp>
        <p:nvSpPr>
          <p:cNvPr id="81" name="TextBox 80">
            <a:extLst>
              <a:ext uri="{FF2B5EF4-FFF2-40B4-BE49-F238E27FC236}">
                <a16:creationId xmlns:a16="http://schemas.microsoft.com/office/drawing/2014/main" xmlns="" id="{91E225BE-297D-4B4D-A13C-1E08EDA7A4A4}"/>
              </a:ext>
            </a:extLst>
          </p:cNvPr>
          <p:cNvSpPr txBox="1"/>
          <p:nvPr/>
        </p:nvSpPr>
        <p:spPr>
          <a:xfrm>
            <a:off x="1698171" y="14148179"/>
            <a:ext cx="7794172" cy="2877078"/>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Heading area</a:t>
            </a:r>
          </a:p>
          <a:p>
            <a:pPr algn="ctr"/>
            <a:r>
              <a:rPr lang="en-AU" sz="4000" dirty="0"/>
              <a:t>This space is for the study title, subtitle (if needed) and authors.</a:t>
            </a:r>
          </a:p>
        </p:txBody>
      </p:sp>
      <p:sp>
        <p:nvSpPr>
          <p:cNvPr id="82" name="Right Arrow 81">
            <a:extLst>
              <a:ext uri="{FF2B5EF4-FFF2-40B4-BE49-F238E27FC236}">
                <a16:creationId xmlns:a16="http://schemas.microsoft.com/office/drawing/2014/main" xmlns="" id="{C2EDA11A-B27C-1E43-9490-5B053A61E785}"/>
              </a:ext>
            </a:extLst>
          </p:cNvPr>
          <p:cNvSpPr/>
          <p:nvPr/>
        </p:nvSpPr>
        <p:spPr>
          <a:xfrm>
            <a:off x="9753599" y="15194832"/>
            <a:ext cx="2755696" cy="87248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xmlns="" id="{95C61CB8-9494-0E4E-AB88-D78DDF433642}"/>
              </a:ext>
            </a:extLst>
          </p:cNvPr>
          <p:cNvSpPr txBox="1"/>
          <p:nvPr/>
        </p:nvSpPr>
        <p:spPr>
          <a:xfrm>
            <a:off x="1763485" y="17914637"/>
            <a:ext cx="7794172" cy="3239677"/>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Main text area</a:t>
            </a:r>
          </a:p>
          <a:p>
            <a:pPr algn="ctr"/>
            <a:r>
              <a:rPr lang="en-AU" sz="4000" dirty="0"/>
              <a:t>This template includes placeholder text boxes and image areas for your poster content.</a:t>
            </a:r>
          </a:p>
        </p:txBody>
      </p:sp>
      <p:sp>
        <p:nvSpPr>
          <p:cNvPr id="86" name="Right Arrow 85">
            <a:extLst>
              <a:ext uri="{FF2B5EF4-FFF2-40B4-BE49-F238E27FC236}">
                <a16:creationId xmlns:a16="http://schemas.microsoft.com/office/drawing/2014/main" xmlns="" id="{6D9BEC69-E76C-AE47-A65F-A318CFBE84D8}"/>
              </a:ext>
            </a:extLst>
          </p:cNvPr>
          <p:cNvSpPr/>
          <p:nvPr/>
        </p:nvSpPr>
        <p:spPr>
          <a:xfrm>
            <a:off x="9818913" y="18961291"/>
            <a:ext cx="2755696" cy="87248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xmlns="" id="{A313AD03-48D4-8646-A094-711CC2FC3C04}"/>
              </a:ext>
            </a:extLst>
          </p:cNvPr>
          <p:cNvSpPr txBox="1"/>
          <p:nvPr/>
        </p:nvSpPr>
        <p:spPr>
          <a:xfrm>
            <a:off x="1763485" y="32125841"/>
            <a:ext cx="7794172" cy="5843530"/>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Footer area</a:t>
            </a:r>
          </a:p>
          <a:p>
            <a:pPr algn="ctr"/>
            <a:r>
              <a:rPr lang="en-AU" sz="4000" dirty="0"/>
              <a:t>This space is for Contact details and acknowledgments, along with any required logos (including any co-branding). </a:t>
            </a:r>
            <a:r>
              <a:rPr lang="en-AU" sz="4000" i="1" dirty="0"/>
              <a:t>Note, please use this designated bottom-right space for logos – do not place logos in the Heading area of the poster.</a:t>
            </a:r>
          </a:p>
        </p:txBody>
      </p:sp>
      <p:sp>
        <p:nvSpPr>
          <p:cNvPr id="89" name="Right Arrow 88">
            <a:extLst>
              <a:ext uri="{FF2B5EF4-FFF2-40B4-BE49-F238E27FC236}">
                <a16:creationId xmlns:a16="http://schemas.microsoft.com/office/drawing/2014/main" xmlns="" id="{5D28EC62-9588-5B42-BD79-9956B21CD572}"/>
              </a:ext>
            </a:extLst>
          </p:cNvPr>
          <p:cNvSpPr/>
          <p:nvPr/>
        </p:nvSpPr>
        <p:spPr>
          <a:xfrm>
            <a:off x="9818913" y="35329532"/>
            <a:ext cx="2755696" cy="79316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TextBox 89">
            <a:extLst>
              <a:ext uri="{FF2B5EF4-FFF2-40B4-BE49-F238E27FC236}">
                <a16:creationId xmlns:a16="http://schemas.microsoft.com/office/drawing/2014/main" xmlns="" id="{5BE9EFFB-F562-284B-9DAE-B4FDCE6EC826}"/>
              </a:ext>
            </a:extLst>
          </p:cNvPr>
          <p:cNvSpPr txBox="1"/>
          <p:nvPr/>
        </p:nvSpPr>
        <p:spPr>
          <a:xfrm>
            <a:off x="3461656" y="22247153"/>
            <a:ext cx="6096001" cy="6354207"/>
          </a:xfrm>
          <a:prstGeom prst="roundRect">
            <a:avLst>
              <a:gd name="adj" fmla="val 8203"/>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AU" dirty="0"/>
              <a:t>Graphs </a:t>
            </a:r>
            <a:br>
              <a:rPr lang="en-AU" dirty="0"/>
            </a:br>
            <a:r>
              <a:rPr lang="en-AU" dirty="0"/>
              <a:t>and charts</a:t>
            </a:r>
          </a:p>
          <a:p>
            <a:pPr algn="ctr"/>
            <a:r>
              <a:rPr lang="en-AU" sz="4000" dirty="0"/>
              <a:t>To display graphic data, go to the ‘Insert’ tab – Chart and SmartArt styles have been formatted in correct branding colours. </a:t>
            </a:r>
          </a:p>
        </p:txBody>
      </p:sp>
      <p:sp>
        <p:nvSpPr>
          <p:cNvPr id="91" name="Right Arrow 90">
            <a:extLst>
              <a:ext uri="{FF2B5EF4-FFF2-40B4-BE49-F238E27FC236}">
                <a16:creationId xmlns:a16="http://schemas.microsoft.com/office/drawing/2014/main" xmlns="" id="{30C4D721-99BD-E047-8A09-031A89745359}"/>
              </a:ext>
            </a:extLst>
          </p:cNvPr>
          <p:cNvSpPr/>
          <p:nvPr/>
        </p:nvSpPr>
        <p:spPr>
          <a:xfrm>
            <a:off x="9753599" y="23772780"/>
            <a:ext cx="12888687" cy="8738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1374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ject 53">
            <a:extLst>
              <a:ext uri="{FF2B5EF4-FFF2-40B4-BE49-F238E27FC236}">
                <a16:creationId xmlns:a16="http://schemas.microsoft.com/office/drawing/2014/main" xmlns="" id="{4F61C9C4-F4E7-1D4D-A03C-548DF4407A97}"/>
              </a:ext>
            </a:extLst>
          </p:cNvPr>
          <p:cNvPicPr/>
          <p:nvPr/>
        </p:nvPicPr>
        <p:blipFill rotWithShape="1">
          <a:blip r:embed="rId2" cstate="print"/>
          <a:srcRect t="11263" b="10656"/>
          <a:stretch/>
        </p:blipFill>
        <p:spPr>
          <a:xfrm>
            <a:off x="1060450" y="14325599"/>
            <a:ext cx="13357225" cy="6705601"/>
          </a:xfrm>
          <a:prstGeom prst="rect">
            <a:avLst/>
          </a:prstGeom>
        </p:spPr>
      </p:pic>
      <p:sp>
        <p:nvSpPr>
          <p:cNvPr id="45" name="Text Placeholder 3">
            <a:extLst>
              <a:ext uri="{FF2B5EF4-FFF2-40B4-BE49-F238E27FC236}">
                <a16:creationId xmlns:a16="http://schemas.microsoft.com/office/drawing/2014/main" xmlns="" id="{56E3071A-9323-9C49-8D53-381978A2D2DA}"/>
              </a:ext>
            </a:extLst>
          </p:cNvPr>
          <p:cNvSpPr>
            <a:spLocks noGrp="1"/>
          </p:cNvSpPr>
          <p:nvPr>
            <p:ph type="body" sz="quarter" idx="12"/>
          </p:nvPr>
        </p:nvSpPr>
        <p:spPr>
          <a:xfrm>
            <a:off x="1060450" y="7180263"/>
            <a:ext cx="13356000" cy="864000"/>
          </a:xfrm>
        </p:spPr>
        <p:txBody>
          <a:bodyPr/>
          <a:lstStyle/>
          <a:p>
            <a:r>
              <a:rPr lang="en-AU" dirty="0"/>
              <a:t>Background</a:t>
            </a:r>
          </a:p>
        </p:txBody>
      </p:sp>
      <p:sp>
        <p:nvSpPr>
          <p:cNvPr id="46" name="Text Placeholder 4">
            <a:extLst>
              <a:ext uri="{FF2B5EF4-FFF2-40B4-BE49-F238E27FC236}">
                <a16:creationId xmlns:a16="http://schemas.microsoft.com/office/drawing/2014/main" xmlns="" id="{4FB710EB-6354-5740-8E59-17FE28792837}"/>
              </a:ext>
            </a:extLst>
          </p:cNvPr>
          <p:cNvSpPr>
            <a:spLocks noGrp="1"/>
          </p:cNvSpPr>
          <p:nvPr>
            <p:ph type="body" sz="quarter" idx="13"/>
          </p:nvPr>
        </p:nvSpPr>
        <p:spPr>
          <a:xfrm>
            <a:off x="15900068" y="7180262"/>
            <a:ext cx="13356000" cy="864000"/>
          </a:xfrm>
        </p:spPr>
        <p:txBody>
          <a:bodyPr/>
          <a:lstStyle/>
          <a:p>
            <a:r>
              <a:rPr lang="en-AU" dirty="0"/>
              <a:t>Results</a:t>
            </a:r>
          </a:p>
        </p:txBody>
      </p:sp>
      <p:sp>
        <p:nvSpPr>
          <p:cNvPr id="47" name="Text Placeholder 21">
            <a:extLst>
              <a:ext uri="{FF2B5EF4-FFF2-40B4-BE49-F238E27FC236}">
                <a16:creationId xmlns:a16="http://schemas.microsoft.com/office/drawing/2014/main" xmlns="" id="{A1CDF441-B30E-354A-B749-DA8C678A3100}"/>
              </a:ext>
            </a:extLst>
          </p:cNvPr>
          <p:cNvSpPr>
            <a:spLocks noGrp="1"/>
          </p:cNvSpPr>
          <p:nvPr>
            <p:ph type="body" sz="quarter" idx="14"/>
          </p:nvPr>
        </p:nvSpPr>
        <p:spPr>
          <a:xfrm>
            <a:off x="1060450" y="8281471"/>
            <a:ext cx="13356000" cy="5695786"/>
          </a:xfrm>
        </p:spPr>
        <p:txBody>
          <a:bodyPr/>
          <a:lstStyle/>
          <a:p>
            <a:r>
              <a:rPr lang="en-AU" dirty="0"/>
              <a:t>There is an estimated global disability rate of 10% among women of childbearing age with numbers forecast to increase.</a:t>
            </a:r>
            <a:r>
              <a:rPr lang="en-AU" baseline="30000" dirty="0"/>
              <a:t>1</a:t>
            </a:r>
          </a:p>
          <a:p>
            <a:r>
              <a:rPr lang="en-AU" dirty="0"/>
              <a:t>Disability status is not included in the list of mandatory reporting items on the Perinatal National Minimum Data Set. Consequently there is a lack of knowledge regarding the prevalence of women accessing maternity services in Australia who identify as having a disability.</a:t>
            </a:r>
          </a:p>
          <a:p>
            <a:r>
              <a:rPr lang="en-AU" dirty="0"/>
              <a:t>There are also many variations in how women are asked about their disability status in the maternity setting nationally. Women with disabilities are increasingly confronted with maternity services that fail to recognise their specific needs.</a:t>
            </a:r>
          </a:p>
        </p:txBody>
      </p:sp>
      <p:sp>
        <p:nvSpPr>
          <p:cNvPr id="48" name="Text Placeholder 22">
            <a:extLst>
              <a:ext uri="{FF2B5EF4-FFF2-40B4-BE49-F238E27FC236}">
                <a16:creationId xmlns:a16="http://schemas.microsoft.com/office/drawing/2014/main" xmlns="" id="{23F6F342-ACB7-9C49-A3D4-A1D9D63D1F2B}"/>
              </a:ext>
            </a:extLst>
          </p:cNvPr>
          <p:cNvSpPr>
            <a:spLocks noGrp="1"/>
          </p:cNvSpPr>
          <p:nvPr>
            <p:ph type="body" sz="quarter" idx="15"/>
          </p:nvPr>
        </p:nvSpPr>
        <p:spPr>
          <a:xfrm>
            <a:off x="15900068" y="8411647"/>
            <a:ext cx="13356000" cy="4520582"/>
          </a:xfrm>
        </p:spPr>
        <p:txBody>
          <a:bodyPr/>
          <a:lstStyle/>
          <a:p>
            <a:r>
              <a:rPr lang="en-AU" dirty="0"/>
              <a:t>371 women were recruited and 17 (5%) identified as having a disability. Mental health, neurological conditions and vision impairments represented the most common disability types.</a:t>
            </a:r>
          </a:p>
          <a:p>
            <a:r>
              <a:rPr lang="en-AU" dirty="0"/>
              <a:t>Of the women who self-identified with a disability, 18% (3/17) did NOT have their disability status recorded in their medical history.</a:t>
            </a:r>
          </a:p>
          <a:p>
            <a:r>
              <a:rPr lang="en-AU" dirty="0"/>
              <a:t>The majority of women (n = 273, 74%) reported NOT having been asked about their disability status during their episode of care.</a:t>
            </a:r>
          </a:p>
        </p:txBody>
      </p:sp>
      <p:sp>
        <p:nvSpPr>
          <p:cNvPr id="49" name="Text Placeholder 7">
            <a:extLst>
              <a:ext uri="{FF2B5EF4-FFF2-40B4-BE49-F238E27FC236}">
                <a16:creationId xmlns:a16="http://schemas.microsoft.com/office/drawing/2014/main" xmlns="" id="{86783198-B779-AA45-94E4-DC5F9E994C40}"/>
              </a:ext>
            </a:extLst>
          </p:cNvPr>
          <p:cNvSpPr>
            <a:spLocks noGrp="1"/>
          </p:cNvSpPr>
          <p:nvPr>
            <p:ph type="body" sz="quarter" idx="16"/>
          </p:nvPr>
        </p:nvSpPr>
        <p:spPr>
          <a:xfrm>
            <a:off x="1060450" y="21479332"/>
            <a:ext cx="13356000" cy="864000"/>
          </a:xfrm>
        </p:spPr>
        <p:txBody>
          <a:bodyPr/>
          <a:lstStyle/>
          <a:p>
            <a:r>
              <a:rPr lang="en-AU" dirty="0"/>
              <a:t>Aims</a:t>
            </a:r>
          </a:p>
        </p:txBody>
      </p:sp>
      <p:sp>
        <p:nvSpPr>
          <p:cNvPr id="50" name="Text Placeholder 8">
            <a:extLst>
              <a:ext uri="{FF2B5EF4-FFF2-40B4-BE49-F238E27FC236}">
                <a16:creationId xmlns:a16="http://schemas.microsoft.com/office/drawing/2014/main" xmlns="" id="{5832BEBB-B23E-E843-BEB5-DFA37F79D01B}"/>
              </a:ext>
            </a:extLst>
          </p:cNvPr>
          <p:cNvSpPr>
            <a:spLocks noGrp="1"/>
          </p:cNvSpPr>
          <p:nvPr>
            <p:ph type="body" sz="quarter" idx="17"/>
          </p:nvPr>
        </p:nvSpPr>
        <p:spPr>
          <a:xfrm>
            <a:off x="15900068" y="35216651"/>
            <a:ext cx="13356000" cy="864000"/>
          </a:xfrm>
        </p:spPr>
        <p:txBody>
          <a:bodyPr/>
          <a:lstStyle/>
          <a:p>
            <a:r>
              <a:rPr lang="en-AU" dirty="0"/>
              <a:t>References</a:t>
            </a:r>
          </a:p>
        </p:txBody>
      </p:sp>
      <p:sp>
        <p:nvSpPr>
          <p:cNvPr id="51" name="Text Placeholder 23">
            <a:extLst>
              <a:ext uri="{FF2B5EF4-FFF2-40B4-BE49-F238E27FC236}">
                <a16:creationId xmlns:a16="http://schemas.microsoft.com/office/drawing/2014/main" xmlns="" id="{811BA1F0-6C15-9A4B-AFA3-E1B7EEED3A52}"/>
              </a:ext>
            </a:extLst>
          </p:cNvPr>
          <p:cNvSpPr>
            <a:spLocks noGrp="1"/>
          </p:cNvSpPr>
          <p:nvPr>
            <p:ph type="body" sz="quarter" idx="18"/>
          </p:nvPr>
        </p:nvSpPr>
        <p:spPr>
          <a:xfrm>
            <a:off x="1060450" y="22536997"/>
            <a:ext cx="13356000" cy="3017901"/>
          </a:xfrm>
        </p:spPr>
        <p:txBody>
          <a:bodyPr/>
          <a:lstStyle/>
          <a:p>
            <a:r>
              <a:rPr lang="en-AU" sz="3600" dirty="0"/>
              <a:t>To measure the prevalence of women with disabilities that utilise maternity care services at the Women’s hospital and to explore women’s views of being asked about having a disability.</a:t>
            </a:r>
          </a:p>
          <a:p>
            <a:r>
              <a:rPr lang="en-AU" sz="3600" dirty="0"/>
              <a:t>To explore the difference between self-disclosure and documented disability status in the medical record.</a:t>
            </a:r>
          </a:p>
        </p:txBody>
      </p:sp>
      <p:sp>
        <p:nvSpPr>
          <p:cNvPr id="52" name="Text Placeholder 24">
            <a:extLst>
              <a:ext uri="{FF2B5EF4-FFF2-40B4-BE49-F238E27FC236}">
                <a16:creationId xmlns:a16="http://schemas.microsoft.com/office/drawing/2014/main" xmlns="" id="{3205870D-0E28-074B-A1C5-792E0EFFC53A}"/>
              </a:ext>
            </a:extLst>
          </p:cNvPr>
          <p:cNvSpPr>
            <a:spLocks noGrp="1"/>
          </p:cNvSpPr>
          <p:nvPr>
            <p:ph type="body" sz="quarter" idx="19"/>
          </p:nvPr>
        </p:nvSpPr>
        <p:spPr>
          <a:xfrm>
            <a:off x="15900068" y="36266442"/>
            <a:ext cx="13356000" cy="2340000"/>
          </a:xfrm>
        </p:spPr>
        <p:txBody>
          <a:bodyPr/>
          <a:lstStyle/>
          <a:p>
            <a:pPr marL="742950" indent="-742950">
              <a:buFont typeface="+mj-lt"/>
              <a:buAutoNum type="arabicPeriod"/>
            </a:pPr>
            <a:r>
              <a:rPr lang="en-AU" dirty="0"/>
              <a:t>World Health Organization. (2011). </a:t>
            </a:r>
            <a:r>
              <a:rPr lang="en-AU" i="1" dirty="0"/>
              <a:t>World Report on Disability</a:t>
            </a:r>
            <a:r>
              <a:rPr lang="en-AU" dirty="0"/>
              <a:t>. Geneva, Switzerland.</a:t>
            </a:r>
          </a:p>
          <a:p>
            <a:pPr marL="742950" indent="-742950">
              <a:buFont typeface="+mj-lt"/>
              <a:buAutoNum type="arabicPeriod"/>
            </a:pPr>
            <a:r>
              <a:rPr lang="en-AU" dirty="0"/>
              <a:t>Australian Bureau of Statistics. (2016). </a:t>
            </a:r>
            <a:r>
              <a:rPr lang="en-AU" i="1" dirty="0"/>
              <a:t>Disability, Ageing and Carers, Australia: Summary of Findings</a:t>
            </a:r>
            <a:r>
              <a:rPr lang="en-AU" dirty="0"/>
              <a:t>, 2015, cat. no. 4430.0</a:t>
            </a:r>
          </a:p>
        </p:txBody>
      </p:sp>
      <p:sp>
        <p:nvSpPr>
          <p:cNvPr id="53" name="Text Placeholder 12">
            <a:extLst>
              <a:ext uri="{FF2B5EF4-FFF2-40B4-BE49-F238E27FC236}">
                <a16:creationId xmlns:a16="http://schemas.microsoft.com/office/drawing/2014/main" xmlns="" id="{DDBE0465-2100-7C45-9392-5E0882620D20}"/>
              </a:ext>
            </a:extLst>
          </p:cNvPr>
          <p:cNvSpPr>
            <a:spLocks noGrp="1"/>
          </p:cNvSpPr>
          <p:nvPr>
            <p:ph type="body" sz="quarter" idx="21"/>
          </p:nvPr>
        </p:nvSpPr>
        <p:spPr>
          <a:xfrm>
            <a:off x="1061675" y="25986018"/>
            <a:ext cx="13356000" cy="864000"/>
          </a:xfrm>
        </p:spPr>
        <p:txBody>
          <a:bodyPr/>
          <a:lstStyle/>
          <a:p>
            <a:r>
              <a:rPr lang="en-AU" dirty="0"/>
              <a:t>Methods</a:t>
            </a:r>
          </a:p>
        </p:txBody>
      </p:sp>
      <p:graphicFrame>
        <p:nvGraphicFramePr>
          <p:cNvPr id="54" name="Chart Placeholder 31">
            <a:extLst>
              <a:ext uri="{FF2B5EF4-FFF2-40B4-BE49-F238E27FC236}">
                <a16:creationId xmlns:a16="http://schemas.microsoft.com/office/drawing/2014/main" xmlns="" id="{64851157-798C-F24A-89F2-0FC41FEC7B56}"/>
              </a:ext>
            </a:extLst>
          </p:cNvPr>
          <p:cNvGraphicFramePr>
            <a:graphicFrameLocks/>
          </p:cNvGraphicFramePr>
          <p:nvPr>
            <p:extLst>
              <p:ext uri="{D42A27DB-BD31-4B8C-83A1-F6EECF244321}">
                <p14:modId xmlns:p14="http://schemas.microsoft.com/office/powerpoint/2010/main" val="1104462184"/>
              </p:ext>
            </p:extLst>
          </p:nvPr>
        </p:nvGraphicFramePr>
        <p:xfrm>
          <a:off x="15894050" y="13093246"/>
          <a:ext cx="13357225" cy="7154183"/>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 Placeholder 14">
            <a:extLst>
              <a:ext uri="{FF2B5EF4-FFF2-40B4-BE49-F238E27FC236}">
                <a16:creationId xmlns:a16="http://schemas.microsoft.com/office/drawing/2014/main" xmlns="" id="{27DEF894-F645-A344-B7B7-CB5FAC253D08}"/>
              </a:ext>
            </a:extLst>
          </p:cNvPr>
          <p:cNvSpPr txBox="1">
            <a:spLocks/>
          </p:cNvSpPr>
          <p:nvPr/>
        </p:nvSpPr>
        <p:spPr>
          <a:xfrm>
            <a:off x="15900068" y="29974951"/>
            <a:ext cx="13356000" cy="864000"/>
          </a:xfrm>
          <a:prstGeom prst="rect">
            <a:avLst/>
          </a:prstGeom>
        </p:spPr>
        <p:txBody>
          <a:bodyPr/>
          <a:lst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0" indent="0">
              <a:buNone/>
            </a:pPr>
            <a:r>
              <a:rPr lang="en-AU" sz="6000" b="1" dirty="0">
                <a:solidFill>
                  <a:schemeClr val="accent2"/>
                </a:solidFill>
              </a:rPr>
              <a:t>Conclusion</a:t>
            </a:r>
          </a:p>
        </p:txBody>
      </p:sp>
      <p:sp>
        <p:nvSpPr>
          <p:cNvPr id="56" name="Text Placeholder 23">
            <a:extLst>
              <a:ext uri="{FF2B5EF4-FFF2-40B4-BE49-F238E27FC236}">
                <a16:creationId xmlns:a16="http://schemas.microsoft.com/office/drawing/2014/main" xmlns="" id="{551AD375-062B-004E-8C53-7299D42DBD74}"/>
              </a:ext>
            </a:extLst>
          </p:cNvPr>
          <p:cNvSpPr txBox="1">
            <a:spLocks/>
          </p:cNvSpPr>
          <p:nvPr/>
        </p:nvSpPr>
        <p:spPr>
          <a:xfrm>
            <a:off x="1060450" y="27043679"/>
            <a:ext cx="13356000" cy="11757317"/>
          </a:xfrm>
          <a:prstGeom prst="rect">
            <a:avLst/>
          </a:prstGeom>
        </p:spPr>
        <p:txBody>
          <a:bodyPr vert="horz" lIns="91440" tIns="45720" rIns="91440" bIns="45720" rtlCol="0">
            <a:noAutofit/>
          </a:bodyPr>
          <a:lstStyle>
            <a:lvl1pPr marL="571500" indent="-571500" algn="l" defTabSz="2270638" rtl="0" eaLnBrk="1" latinLnBrk="0" hangingPunct="1">
              <a:lnSpc>
                <a:spcPct val="90000"/>
              </a:lnSpc>
              <a:spcBef>
                <a:spcPts val="2483"/>
              </a:spcBef>
              <a:buClr>
                <a:schemeClr val="accent1"/>
              </a:buClr>
              <a:buFont typeface="Arial" panose="020B0604020202020204" pitchFamily="34" charset="0"/>
              <a:buChar char="•"/>
              <a:defRPr sz="4000" kern="1200">
                <a:solidFill>
                  <a:schemeClr val="tx1"/>
                </a:solidFill>
                <a:latin typeface="+mn-lt"/>
                <a:ea typeface="+mn-ea"/>
                <a:cs typeface="+mn-cs"/>
              </a:defRPr>
            </a:lvl1pPr>
            <a:lvl2pPr marL="1592519" indent="-457200" algn="l" defTabSz="2270638" rtl="0" eaLnBrk="1" latinLnBrk="0" hangingPunct="1">
              <a:lnSpc>
                <a:spcPct val="90000"/>
              </a:lnSpc>
              <a:spcBef>
                <a:spcPts val="1242"/>
              </a:spcBef>
              <a:buClr>
                <a:schemeClr val="accent1"/>
              </a:buClr>
              <a:buFont typeface="Arial" panose="020B0604020202020204" pitchFamily="34" charset="0"/>
              <a:buChar char="•"/>
              <a:defRPr sz="3200" kern="1200">
                <a:solidFill>
                  <a:schemeClr val="tx1"/>
                </a:solidFill>
                <a:latin typeface="+mn-lt"/>
                <a:ea typeface="+mn-ea"/>
                <a:cs typeface="+mn-cs"/>
              </a:defRPr>
            </a:lvl2pPr>
            <a:lvl3pPr marL="2727838" indent="-457200" algn="l" defTabSz="2270638" rtl="0" eaLnBrk="1" latinLnBrk="0" hangingPunct="1">
              <a:lnSpc>
                <a:spcPct val="90000"/>
              </a:lnSpc>
              <a:spcBef>
                <a:spcPts val="1242"/>
              </a:spcBef>
              <a:buClr>
                <a:schemeClr val="accent1"/>
              </a:buClr>
              <a:buFont typeface="Arial" panose="020B0604020202020204" pitchFamily="34" charset="0"/>
              <a:buChar char="•"/>
              <a:defRPr sz="2800" kern="1200">
                <a:solidFill>
                  <a:schemeClr val="tx1"/>
                </a:solidFill>
                <a:latin typeface="+mn-lt"/>
                <a:ea typeface="+mn-ea"/>
                <a:cs typeface="+mn-cs"/>
              </a:defRPr>
            </a:lvl3pPr>
            <a:lvl4pPr marL="3748857" indent="-342900" algn="l" defTabSz="2270638" rtl="0" eaLnBrk="1" latinLnBrk="0" hangingPunct="1">
              <a:lnSpc>
                <a:spcPct val="90000"/>
              </a:lnSpc>
              <a:spcBef>
                <a:spcPts val="1242"/>
              </a:spcBef>
              <a:buClr>
                <a:schemeClr val="accent1"/>
              </a:buClr>
              <a:buFont typeface="Arial" panose="020B0604020202020204" pitchFamily="34" charset="0"/>
              <a:buChar char="•"/>
              <a:defRPr sz="2400" kern="1200">
                <a:solidFill>
                  <a:schemeClr val="tx1"/>
                </a:solidFill>
                <a:latin typeface="+mn-lt"/>
                <a:ea typeface="+mn-ea"/>
                <a:cs typeface="+mn-cs"/>
              </a:defRPr>
            </a:lvl4pPr>
            <a:lvl5pPr marL="4884176" indent="-342900" algn="l" defTabSz="2270638" rtl="0" eaLnBrk="1" latinLnBrk="0" hangingPunct="1">
              <a:lnSpc>
                <a:spcPct val="90000"/>
              </a:lnSpc>
              <a:spcBef>
                <a:spcPts val="1242"/>
              </a:spcBef>
              <a:buClr>
                <a:schemeClr val="accent1"/>
              </a:buClr>
              <a:buFont typeface="Arial" panose="020B0604020202020204" pitchFamily="34" charset="0"/>
              <a:buChar char="•"/>
              <a:defRPr sz="24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0" indent="0">
              <a:buNone/>
            </a:pPr>
            <a:r>
              <a:rPr lang="en-AU" sz="3600" dirty="0"/>
              <a:t>Women without major obstetric or neonatal morbidity who gave birth in February 2019 at the Women’s were approached on the postnatal ward. Women verbally consented to participate in a short questionnaire.</a:t>
            </a:r>
          </a:p>
          <a:p>
            <a:pPr marL="0" indent="0">
              <a:buNone/>
            </a:pPr>
            <a:r>
              <a:rPr lang="en-AU" sz="3600" dirty="0"/>
              <a:t>Data collected included:</a:t>
            </a:r>
          </a:p>
          <a:p>
            <a:r>
              <a:rPr lang="en-AU" sz="3600" dirty="0"/>
              <a:t>If women identified as having a disability</a:t>
            </a:r>
          </a:p>
          <a:p>
            <a:r>
              <a:rPr lang="en-AU" sz="3600" dirty="0"/>
              <a:t>If women were asked about their disability status during their care</a:t>
            </a:r>
          </a:p>
          <a:p>
            <a:r>
              <a:rPr lang="en-AU" sz="3600" dirty="0"/>
              <a:t>Women’s level of comfort about being asked</a:t>
            </a:r>
          </a:p>
          <a:p>
            <a:r>
              <a:rPr lang="en-AU" sz="3600" dirty="0"/>
              <a:t>How women would like to be asked about their disability status</a:t>
            </a:r>
          </a:p>
          <a:p>
            <a:r>
              <a:rPr lang="en-AU" sz="3600" dirty="0"/>
              <a:t>Demographic information</a:t>
            </a:r>
          </a:p>
          <a:p>
            <a:pPr marL="0" indent="0">
              <a:buNone/>
            </a:pPr>
            <a:r>
              <a:rPr lang="en-AU" sz="3600" dirty="0"/>
              <a:t>An audit of participant’s Victorian medical record and hospital charts was also conducted to compare routinely collected hospital documentation with women’s verbal reports.</a:t>
            </a:r>
          </a:p>
          <a:p>
            <a:pPr marL="0" indent="0">
              <a:buNone/>
            </a:pPr>
            <a:r>
              <a:rPr lang="en-AU" sz="3600" dirty="0"/>
              <a:t>Data collected included:</a:t>
            </a:r>
          </a:p>
          <a:p>
            <a:r>
              <a:rPr lang="en-AU" sz="3600" dirty="0"/>
              <a:t>Disability information - long-term condition impacting on activities of daily life</a:t>
            </a:r>
            <a:r>
              <a:rPr lang="en-AU" sz="3600" baseline="30000" dirty="0"/>
              <a:t>2</a:t>
            </a:r>
          </a:p>
          <a:p>
            <a:r>
              <a:rPr lang="en-AU" sz="3600" dirty="0"/>
              <a:t>At what stage during care disability status was ascertained</a:t>
            </a:r>
          </a:p>
        </p:txBody>
      </p:sp>
      <p:sp>
        <p:nvSpPr>
          <p:cNvPr id="57" name="Footer Placeholder 4">
            <a:extLst>
              <a:ext uri="{FF2B5EF4-FFF2-40B4-BE49-F238E27FC236}">
                <a16:creationId xmlns:a16="http://schemas.microsoft.com/office/drawing/2014/main" xmlns="" id="{F00E4893-34B0-164E-9277-37F112666647}"/>
              </a:ext>
            </a:extLst>
          </p:cNvPr>
          <p:cNvSpPr txBox="1">
            <a:spLocks/>
          </p:cNvSpPr>
          <p:nvPr/>
        </p:nvSpPr>
        <p:spPr>
          <a:xfrm>
            <a:off x="1080000" y="39538656"/>
            <a:ext cx="16946743" cy="2412998"/>
          </a:xfrm>
          <a:prstGeom prst="rect">
            <a:avLst/>
          </a:prstGeom>
        </p:spPr>
        <p:txBody>
          <a:bodyPr lIns="0" tIns="0" rIns="0" bIns="0" anchor="b"/>
          <a:lstStyle>
            <a:defPPr>
              <a:defRPr lang="en-US"/>
            </a:defPPr>
            <a:lvl1pPr marL="0" algn="l" defTabSz="3507730" rtl="0" eaLnBrk="1" latinLnBrk="0" hangingPunct="1">
              <a:defRPr sz="4000"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a:lstStyle>
          <a:p>
            <a:pPr>
              <a:spcAft>
                <a:spcPts val="1200"/>
              </a:spcAft>
            </a:pPr>
            <a:r>
              <a:rPr lang="en-AU" sz="3500" b="1" dirty="0">
                <a:solidFill>
                  <a:schemeClr val="accent2"/>
                </a:solidFill>
              </a:rPr>
              <a:t>Acknowledgements</a:t>
            </a:r>
          </a:p>
          <a:p>
            <a:r>
              <a:rPr lang="en-AU" sz="3000" dirty="0"/>
              <a:t>Thank you to the women who participated, the research assistants Rhiannon McArthur and Laura Seymour, the ABLE Advisory Committee and Cherise White for her insights into working with women with a disability.</a:t>
            </a:r>
          </a:p>
          <a:p>
            <a:r>
              <a:rPr lang="en-AU" sz="3000" dirty="0"/>
              <a:t>For more information on this study, please contact </a:t>
            </a:r>
            <a:r>
              <a:rPr lang="en-AU" sz="3000" dirty="0" err="1"/>
              <a:t>Firstname</a:t>
            </a:r>
            <a:r>
              <a:rPr lang="en-AU" sz="3000" dirty="0"/>
              <a:t> </a:t>
            </a:r>
            <a:r>
              <a:rPr lang="en-AU" sz="3000" dirty="0" err="1"/>
              <a:t>Lastname</a:t>
            </a:r>
            <a:r>
              <a:rPr lang="en-AU" sz="3000" dirty="0"/>
              <a:t> </a:t>
            </a:r>
            <a:r>
              <a:rPr lang="en-AU" sz="3000" dirty="0" err="1"/>
              <a:t>name@thewomens.org.au</a:t>
            </a:r>
            <a:endParaRPr lang="en-AU" sz="3000" dirty="0"/>
          </a:p>
        </p:txBody>
      </p:sp>
      <p:sp>
        <p:nvSpPr>
          <p:cNvPr id="58" name="Text Placeholder 22">
            <a:extLst>
              <a:ext uri="{FF2B5EF4-FFF2-40B4-BE49-F238E27FC236}">
                <a16:creationId xmlns:a16="http://schemas.microsoft.com/office/drawing/2014/main" xmlns="" id="{CFBAD389-B807-6341-81FF-E043D616090C}"/>
              </a:ext>
            </a:extLst>
          </p:cNvPr>
          <p:cNvSpPr txBox="1">
            <a:spLocks/>
          </p:cNvSpPr>
          <p:nvPr/>
        </p:nvSpPr>
        <p:spPr>
          <a:xfrm>
            <a:off x="15895275" y="20843131"/>
            <a:ext cx="13356000" cy="2234582"/>
          </a:xfrm>
          <a:prstGeom prst="rect">
            <a:avLst/>
          </a:prstGeom>
        </p:spPr>
        <p:txBody>
          <a:bodyPr vert="horz" lIns="91440" tIns="45720" rIns="91440" bIns="45720" rtlCol="0">
            <a:noAutofit/>
          </a:bodyPr>
          <a:lstStyle>
            <a:lvl1pPr marL="0" indent="0" algn="l" defTabSz="2270638" rtl="0" eaLnBrk="1" latinLnBrk="0" hangingPunct="1">
              <a:lnSpc>
                <a:spcPct val="90000"/>
              </a:lnSpc>
              <a:spcBef>
                <a:spcPts val="2483"/>
              </a:spcBef>
              <a:buFont typeface="Arial" panose="020B0604020202020204" pitchFamily="34" charset="0"/>
              <a:buNone/>
              <a:defRPr sz="3600" kern="1200">
                <a:solidFill>
                  <a:schemeClr val="tx1"/>
                </a:solidFill>
                <a:latin typeface="+mn-lt"/>
                <a:ea typeface="+mn-ea"/>
                <a:cs typeface="+mn-cs"/>
              </a:defRPr>
            </a:lvl1pPr>
            <a:lvl2pPr marL="1135319" indent="0" algn="l" defTabSz="2270638" rtl="0" eaLnBrk="1" latinLnBrk="0" hangingPunct="1">
              <a:lnSpc>
                <a:spcPct val="90000"/>
              </a:lnSpc>
              <a:spcBef>
                <a:spcPts val="1242"/>
              </a:spcBef>
              <a:buFont typeface="Arial" panose="020B0604020202020204" pitchFamily="34" charset="0"/>
              <a:buNone/>
              <a:defRPr sz="2800" kern="1200">
                <a:solidFill>
                  <a:schemeClr val="tx1"/>
                </a:solidFill>
                <a:latin typeface="+mn-lt"/>
                <a:ea typeface="+mn-ea"/>
                <a:cs typeface="+mn-cs"/>
              </a:defRPr>
            </a:lvl2pPr>
            <a:lvl3pPr marL="2270638" indent="0" algn="l" defTabSz="2270638" rtl="0" eaLnBrk="1" latinLnBrk="0" hangingPunct="1">
              <a:lnSpc>
                <a:spcPct val="90000"/>
              </a:lnSpc>
              <a:spcBef>
                <a:spcPts val="1242"/>
              </a:spcBef>
              <a:buFont typeface="Arial" panose="020B0604020202020204" pitchFamily="34" charset="0"/>
              <a:buNone/>
              <a:defRPr sz="2400" kern="1200">
                <a:solidFill>
                  <a:schemeClr val="tx1"/>
                </a:solidFill>
                <a:latin typeface="+mn-lt"/>
                <a:ea typeface="+mn-ea"/>
                <a:cs typeface="+mn-cs"/>
              </a:defRPr>
            </a:lvl3pPr>
            <a:lvl4pPr marL="3405957"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4pPr>
            <a:lvl5pPr marL="4541276"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AU" dirty="0"/>
              <a:t>Most women (81%) reported feeling very comfortable about the way they were asked about having a disability. Women (regardless of their disability status) expressed that they would like to be asked routinely and directly about their disability status.</a:t>
            </a:r>
          </a:p>
        </p:txBody>
      </p:sp>
      <p:pic>
        <p:nvPicPr>
          <p:cNvPr id="59" name="Picture 58">
            <a:extLst>
              <a:ext uri="{FF2B5EF4-FFF2-40B4-BE49-F238E27FC236}">
                <a16:creationId xmlns:a16="http://schemas.microsoft.com/office/drawing/2014/main" xmlns="" id="{96CF5B1F-B843-3444-8C7A-8AF9C15788F4}"/>
              </a:ext>
            </a:extLst>
          </p:cNvPr>
          <p:cNvPicPr>
            <a:picLocks noChangeAspect="1"/>
          </p:cNvPicPr>
          <p:nvPr/>
        </p:nvPicPr>
        <p:blipFill>
          <a:blip r:embed="rId4"/>
          <a:stretch>
            <a:fillRect/>
          </a:stretch>
        </p:blipFill>
        <p:spPr>
          <a:xfrm>
            <a:off x="18916650" y="39767855"/>
            <a:ext cx="5755481" cy="1948470"/>
          </a:xfrm>
          <a:prstGeom prst="rect">
            <a:avLst/>
          </a:prstGeom>
        </p:spPr>
      </p:pic>
      <p:sp>
        <p:nvSpPr>
          <p:cNvPr id="60" name="Text Placeholder 22">
            <a:extLst>
              <a:ext uri="{FF2B5EF4-FFF2-40B4-BE49-F238E27FC236}">
                <a16:creationId xmlns:a16="http://schemas.microsoft.com/office/drawing/2014/main" xmlns="" id="{054B31CF-7385-1E48-A46B-9CA209DC1485}"/>
              </a:ext>
            </a:extLst>
          </p:cNvPr>
          <p:cNvSpPr txBox="1">
            <a:spLocks/>
          </p:cNvSpPr>
          <p:nvPr/>
        </p:nvSpPr>
        <p:spPr>
          <a:xfrm>
            <a:off x="15895275" y="31053934"/>
            <a:ext cx="13356000" cy="3823896"/>
          </a:xfrm>
          <a:prstGeom prst="rect">
            <a:avLst/>
          </a:prstGeom>
        </p:spPr>
        <p:txBody>
          <a:bodyPr vert="horz" lIns="91440" tIns="45720" rIns="91440" bIns="45720" rtlCol="0">
            <a:noAutofit/>
          </a:bodyPr>
          <a:lstStyle>
            <a:lvl1pPr marL="0" indent="0" algn="l" defTabSz="2270638" rtl="0" eaLnBrk="1" latinLnBrk="0" hangingPunct="1">
              <a:lnSpc>
                <a:spcPct val="90000"/>
              </a:lnSpc>
              <a:spcBef>
                <a:spcPts val="2483"/>
              </a:spcBef>
              <a:buFont typeface="Arial" panose="020B0604020202020204" pitchFamily="34" charset="0"/>
              <a:buNone/>
              <a:defRPr sz="3600" kern="1200">
                <a:solidFill>
                  <a:schemeClr val="tx1"/>
                </a:solidFill>
                <a:latin typeface="+mn-lt"/>
                <a:ea typeface="+mn-ea"/>
                <a:cs typeface="+mn-cs"/>
              </a:defRPr>
            </a:lvl1pPr>
            <a:lvl2pPr marL="1135319" indent="0" algn="l" defTabSz="2270638" rtl="0" eaLnBrk="1" latinLnBrk="0" hangingPunct="1">
              <a:lnSpc>
                <a:spcPct val="90000"/>
              </a:lnSpc>
              <a:spcBef>
                <a:spcPts val="1242"/>
              </a:spcBef>
              <a:buFont typeface="Arial" panose="020B0604020202020204" pitchFamily="34" charset="0"/>
              <a:buNone/>
              <a:defRPr sz="2800" kern="1200">
                <a:solidFill>
                  <a:schemeClr val="tx1"/>
                </a:solidFill>
                <a:latin typeface="+mn-lt"/>
                <a:ea typeface="+mn-ea"/>
                <a:cs typeface="+mn-cs"/>
              </a:defRPr>
            </a:lvl2pPr>
            <a:lvl3pPr marL="2270638" indent="0" algn="l" defTabSz="2270638" rtl="0" eaLnBrk="1" latinLnBrk="0" hangingPunct="1">
              <a:lnSpc>
                <a:spcPct val="90000"/>
              </a:lnSpc>
              <a:spcBef>
                <a:spcPts val="1242"/>
              </a:spcBef>
              <a:buFont typeface="Arial" panose="020B0604020202020204" pitchFamily="34" charset="0"/>
              <a:buNone/>
              <a:defRPr sz="2400" kern="1200">
                <a:solidFill>
                  <a:schemeClr val="tx1"/>
                </a:solidFill>
                <a:latin typeface="+mn-lt"/>
                <a:ea typeface="+mn-ea"/>
                <a:cs typeface="+mn-cs"/>
              </a:defRPr>
            </a:lvl3pPr>
            <a:lvl4pPr marL="3405957"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4pPr>
            <a:lvl5pPr marL="4541276" indent="0" algn="l" defTabSz="2270638" rtl="0" eaLnBrk="1" latinLnBrk="0" hangingPunct="1">
              <a:lnSpc>
                <a:spcPct val="90000"/>
              </a:lnSpc>
              <a:spcBef>
                <a:spcPts val="1242"/>
              </a:spcBef>
              <a:buFont typeface="Arial" panose="020B0604020202020204" pitchFamily="34" charset="0"/>
              <a:buNone/>
              <a:defRPr sz="200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r>
              <a:rPr lang="en-AU" dirty="0"/>
              <a:t>The majority of women are not being routinely asked about their disability status during their maternity care, which impacts on the effective identification of these women. It is imperative that women are provided with the opportunity to inform the maternity workforce about their disabilities and how they may influence their pregnancy, birth and postnatal course. The development and implementation of a systems-wide approach may support this goal.</a:t>
            </a:r>
          </a:p>
        </p:txBody>
      </p:sp>
      <p:graphicFrame>
        <p:nvGraphicFramePr>
          <p:cNvPr id="61" name="Chart 60">
            <a:extLst>
              <a:ext uri="{FF2B5EF4-FFF2-40B4-BE49-F238E27FC236}">
                <a16:creationId xmlns:a16="http://schemas.microsoft.com/office/drawing/2014/main" xmlns="" id="{0CF3E297-BEED-054E-9BFB-9603EBC677B1}"/>
              </a:ext>
            </a:extLst>
          </p:cNvPr>
          <p:cNvGraphicFramePr/>
          <p:nvPr>
            <p:extLst>
              <p:ext uri="{D42A27DB-BD31-4B8C-83A1-F6EECF244321}">
                <p14:modId xmlns:p14="http://schemas.microsoft.com/office/powerpoint/2010/main" val="710036616"/>
              </p:ext>
            </p:extLst>
          </p:nvPr>
        </p:nvGraphicFramePr>
        <p:xfrm>
          <a:off x="15857538" y="23251883"/>
          <a:ext cx="13393737" cy="6139545"/>
        </p:xfrm>
        <a:graphic>
          <a:graphicData uri="http://schemas.openxmlformats.org/drawingml/2006/chart">
            <c:chart xmlns:c="http://schemas.openxmlformats.org/drawingml/2006/chart" xmlns:r="http://schemas.openxmlformats.org/officeDocument/2006/relationships" r:id="rId5"/>
          </a:graphicData>
        </a:graphic>
      </p:graphicFrame>
      <p:sp>
        <p:nvSpPr>
          <p:cNvPr id="63" name="TextBox 62">
            <a:extLst>
              <a:ext uri="{FF2B5EF4-FFF2-40B4-BE49-F238E27FC236}">
                <a16:creationId xmlns:a16="http://schemas.microsoft.com/office/drawing/2014/main" xmlns="" id="{F02921C5-15C7-BD4C-A438-FA74DF6222B4}"/>
              </a:ext>
            </a:extLst>
          </p:cNvPr>
          <p:cNvSpPr txBox="1"/>
          <p:nvPr/>
        </p:nvSpPr>
        <p:spPr>
          <a:xfrm rot="20346333">
            <a:off x="115071" y="16788944"/>
            <a:ext cx="29237729" cy="4821710"/>
          </a:xfrm>
          <a:prstGeom prst="rect">
            <a:avLst/>
          </a:prstGeom>
          <a:solidFill>
            <a:schemeClr val="accent6">
              <a:alpha val="64000"/>
            </a:schemeClr>
          </a:solidFill>
        </p:spPr>
        <p:txBody>
          <a:bodyPr wrap="square" rtlCol="0" anchor="ctr">
            <a:noAutofit/>
          </a:bodyPr>
          <a:lstStyle/>
          <a:p>
            <a:pPr algn="ctr"/>
            <a:r>
              <a:rPr lang="en-AU" sz="23000" b="1" dirty="0">
                <a:solidFill>
                  <a:schemeClr val="bg1"/>
                </a:solidFill>
              </a:rPr>
              <a:t>EXAMPLE ONLY</a:t>
            </a:r>
          </a:p>
          <a:p>
            <a:pPr algn="ctr"/>
            <a:r>
              <a:rPr lang="en-US" sz="5400" b="1" dirty="0">
                <a:solidFill>
                  <a:schemeClr val="bg1"/>
                </a:solidFill>
                <a:latin typeface="Calibri" panose="020F0502020204030204" pitchFamily="34" charset="0"/>
              </a:rPr>
              <a:t>Demonstration purposes only, delete before publishing your poster</a:t>
            </a:r>
            <a:endParaRPr lang="en-AU" sz="5400" b="1" dirty="0">
              <a:solidFill>
                <a:schemeClr val="bg1"/>
              </a:solidFill>
            </a:endParaRPr>
          </a:p>
        </p:txBody>
      </p:sp>
      <p:sp>
        <p:nvSpPr>
          <p:cNvPr id="68" name="Title 1">
            <a:extLst>
              <a:ext uri="{FF2B5EF4-FFF2-40B4-BE49-F238E27FC236}">
                <a16:creationId xmlns:a16="http://schemas.microsoft.com/office/drawing/2014/main" xmlns="" id="{3C6040E5-A3EC-8748-86A7-2A66C57BB08B}"/>
              </a:ext>
            </a:extLst>
          </p:cNvPr>
          <p:cNvSpPr>
            <a:spLocks noGrp="1"/>
          </p:cNvSpPr>
          <p:nvPr>
            <p:ph type="ctrTitle"/>
          </p:nvPr>
        </p:nvSpPr>
        <p:spPr>
          <a:xfrm>
            <a:off x="1567544" y="1407208"/>
            <a:ext cx="27083656" cy="3382507"/>
          </a:xfrm>
        </p:spPr>
        <p:txBody>
          <a:bodyPr/>
          <a:lstStyle/>
          <a:p>
            <a:r>
              <a:rPr lang="en-AU" sz="10500" dirty="0">
                <a:solidFill>
                  <a:schemeClr val="bg1"/>
                </a:solidFill>
              </a:rPr>
              <a:t>Asking women </a:t>
            </a:r>
            <a:r>
              <a:rPr lang="en-AU" sz="10500" dirty="0" err="1">
                <a:solidFill>
                  <a:schemeClr val="bg1"/>
                </a:solidFill>
              </a:rPr>
              <a:t>aBout</a:t>
            </a:r>
            <a:r>
              <a:rPr lang="en-AU" sz="10500" dirty="0">
                <a:solidFill>
                  <a:schemeClr val="bg1"/>
                </a:solidFill>
              </a:rPr>
              <a:t> </a:t>
            </a:r>
            <a:r>
              <a:rPr lang="en-AU" sz="10500" dirty="0" err="1">
                <a:solidFill>
                  <a:schemeClr val="bg1"/>
                </a:solidFill>
              </a:rPr>
              <a:t>disabiLitiEs</a:t>
            </a:r>
            <a:r>
              <a:rPr lang="en-AU" sz="10500" dirty="0">
                <a:solidFill>
                  <a:schemeClr val="bg1"/>
                </a:solidFill>
              </a:rPr>
              <a:t> (the ABLE study)</a:t>
            </a:r>
            <a:br>
              <a:rPr lang="en-AU" sz="10500" dirty="0">
                <a:solidFill>
                  <a:schemeClr val="bg1"/>
                </a:solidFill>
              </a:rPr>
            </a:br>
            <a:r>
              <a:rPr lang="en-AU" sz="7000" dirty="0">
                <a:solidFill>
                  <a:schemeClr val="bg1"/>
                </a:solidFill>
              </a:rPr>
              <a:t>Exploring how pregnant women with a disability are identified within maternity services</a:t>
            </a:r>
          </a:p>
        </p:txBody>
      </p:sp>
      <p:sp>
        <p:nvSpPr>
          <p:cNvPr id="69" name="Subtitle 2">
            <a:extLst>
              <a:ext uri="{FF2B5EF4-FFF2-40B4-BE49-F238E27FC236}">
                <a16:creationId xmlns:a16="http://schemas.microsoft.com/office/drawing/2014/main" xmlns="" id="{8208956C-400B-444C-BF19-73DCEA7DD701}"/>
              </a:ext>
            </a:extLst>
          </p:cNvPr>
          <p:cNvSpPr>
            <a:spLocks noGrp="1"/>
          </p:cNvSpPr>
          <p:nvPr>
            <p:ph type="subTitle" idx="1"/>
          </p:nvPr>
        </p:nvSpPr>
        <p:spPr>
          <a:xfrm>
            <a:off x="1567545" y="5046519"/>
            <a:ext cx="26865942" cy="1354282"/>
          </a:xfrm>
        </p:spPr>
        <p:txBody>
          <a:bodyPr/>
          <a:lstStyle/>
          <a:p>
            <a:r>
              <a:rPr lang="en-AU" dirty="0">
                <a:solidFill>
                  <a:schemeClr val="bg1"/>
                </a:solidFill>
              </a:rPr>
              <a:t>Smithson C A,</a:t>
            </a:r>
            <a:r>
              <a:rPr lang="en-AU" baseline="30000" dirty="0">
                <a:solidFill>
                  <a:schemeClr val="bg1"/>
                </a:solidFill>
              </a:rPr>
              <a:t>1,2,3</a:t>
            </a:r>
            <a:r>
              <a:rPr lang="en-AU" dirty="0">
                <a:solidFill>
                  <a:schemeClr val="bg1"/>
                </a:solidFill>
              </a:rPr>
              <a:t> McLachlan H L</a:t>
            </a:r>
            <a:r>
              <a:rPr lang="en-AU" baseline="30000" dirty="0">
                <a:solidFill>
                  <a:schemeClr val="bg1"/>
                </a:solidFill>
              </a:rPr>
              <a:t> 1,3</a:t>
            </a:r>
            <a:r>
              <a:rPr lang="en-AU" dirty="0">
                <a:solidFill>
                  <a:schemeClr val="bg1"/>
                </a:solidFill>
              </a:rPr>
              <a:t> Forster D A,</a:t>
            </a:r>
            <a:r>
              <a:rPr lang="en-AU" baseline="30000" dirty="0">
                <a:solidFill>
                  <a:schemeClr val="bg1"/>
                </a:solidFill>
              </a:rPr>
              <a:t>1,2</a:t>
            </a:r>
            <a:r>
              <a:rPr lang="en-AU" dirty="0">
                <a:solidFill>
                  <a:schemeClr val="bg1"/>
                </a:solidFill>
              </a:rPr>
              <a:t> Newton M S</a:t>
            </a:r>
            <a:r>
              <a:rPr lang="en-AU" baseline="30000" dirty="0">
                <a:solidFill>
                  <a:schemeClr val="bg1"/>
                </a:solidFill>
              </a:rPr>
              <a:t>1,3</a:t>
            </a:r>
            <a:r>
              <a:rPr lang="en-AU" dirty="0">
                <a:solidFill>
                  <a:schemeClr val="bg1"/>
                </a:solidFill>
              </a:rPr>
              <a:t>. Affiliation/s: 1Judith Lumley Centre, La Trobe University, Melbourne, Australia; </a:t>
            </a:r>
            <a:r>
              <a:rPr lang="en-AU" baseline="30000" dirty="0">
                <a:solidFill>
                  <a:schemeClr val="bg1"/>
                </a:solidFill>
              </a:rPr>
              <a:t>2</a:t>
            </a:r>
            <a:r>
              <a:rPr lang="en-AU" dirty="0">
                <a:solidFill>
                  <a:schemeClr val="bg1"/>
                </a:solidFill>
              </a:rPr>
              <a:t>Royal Women’s Hospital, Parkville, Australia; </a:t>
            </a:r>
            <a:r>
              <a:rPr lang="en-AU" baseline="30000" dirty="0">
                <a:solidFill>
                  <a:schemeClr val="bg1"/>
                </a:solidFill>
              </a:rPr>
              <a:t>3</a:t>
            </a:r>
            <a:r>
              <a:rPr lang="en-AU" dirty="0">
                <a:solidFill>
                  <a:schemeClr val="bg1"/>
                </a:solidFill>
              </a:rPr>
              <a:t>School of Nursing and Midwifery, La Trobe University, Melbourne, Australia.</a:t>
            </a:r>
          </a:p>
        </p:txBody>
      </p:sp>
    </p:spTree>
    <p:extLst>
      <p:ext uri="{BB962C8B-B14F-4D97-AF65-F5344CB8AC3E}">
        <p14:creationId xmlns:p14="http://schemas.microsoft.com/office/powerpoint/2010/main" val="2270833141"/>
      </p:ext>
    </p:extLst>
  </p:cSld>
  <p:clrMapOvr>
    <a:masterClrMapping/>
  </p:clrMapOvr>
</p:sld>
</file>

<file path=ppt/theme/theme1.xml><?xml version="1.0" encoding="utf-8"?>
<a:theme xmlns:a="http://schemas.openxmlformats.org/drawingml/2006/main" name="Office Theme">
  <a:themeElements>
    <a:clrScheme name="The Women's Colours">
      <a:dk1>
        <a:srgbClr val="000000"/>
      </a:dk1>
      <a:lt1>
        <a:srgbClr val="FFFFFF"/>
      </a:lt1>
      <a:dk2>
        <a:srgbClr val="717679"/>
      </a:dk2>
      <a:lt2>
        <a:srgbClr val="E7E6E6"/>
      </a:lt2>
      <a:accent1>
        <a:srgbClr val="E30375"/>
      </a:accent1>
      <a:accent2>
        <a:srgbClr val="A91F77"/>
      </a:accent2>
      <a:accent3>
        <a:srgbClr val="717679"/>
      </a:accent3>
      <a:accent4>
        <a:srgbClr val="511C74"/>
      </a:accent4>
      <a:accent5>
        <a:srgbClr val="1ABECB"/>
      </a:accent5>
      <a:accent6>
        <a:srgbClr val="5B3A57"/>
      </a:accent6>
      <a:hlink>
        <a:srgbClr val="EC008B"/>
      </a:hlink>
      <a:folHlink>
        <a:srgbClr val="81289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ECEDF3589E04A9D8CAB6CB8D734CA" ma:contentTypeVersion="1" ma:contentTypeDescription="Create a new document." ma:contentTypeScope="" ma:versionID="0eda7ed9985f3061aeb6de4c9aa8dcb9">
  <xsd:schema xmlns:xsd="http://www.w3.org/2001/XMLSchema" xmlns:xs="http://www.w3.org/2001/XMLSchema" xmlns:p="http://schemas.microsoft.com/office/2006/metadata/properties" xmlns:ns1="http://schemas.microsoft.com/sharepoint/v3" targetNamespace="http://schemas.microsoft.com/office/2006/metadata/properties" ma:root="true" ma:fieldsID="06dbdb36ed979132129501c8b3bb050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6F3401F-BB07-475B-BA1A-4747072B5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49F4D-19EE-43B8-B10C-D9557092FC7B}">
  <ds:schemaRefs>
    <ds:schemaRef ds:uri="http://schemas.microsoft.com/sharepoint/v3/contenttype/forms"/>
  </ds:schemaRefs>
</ds:datastoreItem>
</file>

<file path=customXml/itemProps3.xml><?xml version="1.0" encoding="utf-8"?>
<ds:datastoreItem xmlns:ds="http://schemas.openxmlformats.org/officeDocument/2006/customXml" ds:itemID="{FD05D073-D0A1-4066-8AD7-7508CA5F2775}">
  <ds:schemaRefs>
    <ds:schemaRef ds:uri="http://purl.org/dc/elements/1.1/"/>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1558</TotalTime>
  <Words>836</Words>
  <Application>Microsoft Office PowerPoint</Application>
  <PresentationFormat>Custom</PresentationFormat>
  <Paragraphs>53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About this template</vt:lpstr>
      <vt:lpstr>Asking women aBout disabiLitiEs (the ABLE study) Exploring how pregnant women with a disability are identified within maternity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Burns</dc:creator>
  <cp:lastModifiedBy>Irwin</cp:lastModifiedBy>
  <cp:revision>187</cp:revision>
  <cp:lastPrinted>2021-09-21T05:13:38Z</cp:lastPrinted>
  <dcterms:created xsi:type="dcterms:W3CDTF">2021-09-01T07:26:37Z</dcterms:created>
  <dcterms:modified xsi:type="dcterms:W3CDTF">2023-10-17T04:50:41Z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0x010100EBFECEDF3589E04A9D8CAB6CB8D734CA</vt:lpwstr>
  </property>
  <property fmtid="{D5CDD505-2E9C-101B-9397-08002B2CF9AE}" pid="3" name="Order">
    <vt:r8>10700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