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1"/>
  </p:notesMasterIdLst>
  <p:handoutMasterIdLst>
    <p:handoutMasterId r:id="rId22"/>
  </p:handoutMasterIdLst>
  <p:sldIdLst>
    <p:sldId id="365" r:id="rId5"/>
    <p:sldId id="447" r:id="rId6"/>
    <p:sldId id="448" r:id="rId7"/>
    <p:sldId id="449" r:id="rId8"/>
    <p:sldId id="442" r:id="rId9"/>
    <p:sldId id="461" r:id="rId10"/>
    <p:sldId id="451" r:id="rId11"/>
    <p:sldId id="462" r:id="rId12"/>
    <p:sldId id="452" r:id="rId13"/>
    <p:sldId id="453" r:id="rId14"/>
    <p:sldId id="454" r:id="rId15"/>
    <p:sldId id="455" r:id="rId16"/>
    <p:sldId id="456" r:id="rId17"/>
    <p:sldId id="457" r:id="rId18"/>
    <p:sldId id="458" r:id="rId19"/>
    <p:sldId id="459" r:id="rId2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chelle Schwensen" initials="MS" lastIdx="2" clrIdx="6">
    <p:extLst>
      <p:ext uri="{19B8F6BF-5375-455C-9EA6-DF929625EA0E}">
        <p15:presenceInfo xmlns:p15="http://schemas.microsoft.com/office/powerpoint/2012/main" userId="Michelle Schwensen" providerId="None"/>
      </p:ext>
    </p:extLst>
  </p:cmAuthor>
  <p:cmAuthor id="1" name="Tania McKenna" initials="TM" lastIdx="13" clrIdx="0">
    <p:extLst/>
  </p:cmAuthor>
  <p:cmAuthor id="8" name="Rosie Brennan" initials="RB" lastIdx="2" clrIdx="7">
    <p:extLst>
      <p:ext uri="{19B8F6BF-5375-455C-9EA6-DF929625EA0E}">
        <p15:presenceInfo xmlns:p15="http://schemas.microsoft.com/office/powerpoint/2012/main" userId="S-1-5-21-1713113197-769759872-3218024859-49857" providerId="AD"/>
      </p:ext>
    </p:extLst>
  </p:cmAuthor>
  <p:cmAuthor id="2" name="Dani Gold" initials="DG" lastIdx="32" clrIdx="1">
    <p:extLst/>
  </p:cmAuthor>
  <p:cmAuthor id="9" name="Allison Kenwood" initials="AK" lastIdx="3" clrIdx="8">
    <p:extLst>
      <p:ext uri="{19B8F6BF-5375-455C-9EA6-DF929625EA0E}">
        <p15:presenceInfo xmlns:p15="http://schemas.microsoft.com/office/powerpoint/2012/main" userId="S-1-5-21-1713113197-769759872-3218024859-51472" providerId="AD"/>
      </p:ext>
    </p:extLst>
  </p:cmAuthor>
  <p:cmAuthor id="3" name="CASA Forum" initials="CF" lastIdx="14" clrIdx="2">
    <p:extLst/>
  </p:cmAuthor>
  <p:cmAuthor id="4" name="Casa Projects" initials="CP" lastIdx="1" clrIdx="3"/>
  <p:cmAuthor id="5" name="Siusan Mackenzie" initials="SM" lastIdx="1" clrIdx="4">
    <p:extLst/>
  </p:cmAuthor>
  <p:cmAuthor id="6" name="Jane Hooker" initials="JH" lastIdx="2" clrIdx="5">
    <p:extLst>
      <p:ext uri="{19B8F6BF-5375-455C-9EA6-DF929625EA0E}">
        <p15:presenceInfo xmlns:p15="http://schemas.microsoft.com/office/powerpoint/2012/main" userId="Jane Hook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0159"/>
    <a:srgbClr val="00919B"/>
    <a:srgbClr val="006699"/>
    <a:srgbClr val="7E2460"/>
    <a:srgbClr val="E0262A"/>
    <a:srgbClr val="FF3399"/>
    <a:srgbClr val="E15DD8"/>
    <a:srgbClr val="CC3399"/>
    <a:srgbClr val="E42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7" autoAdjust="0"/>
    <p:restoredTop sz="60403" autoAdjust="0"/>
  </p:normalViewPr>
  <p:slideViewPr>
    <p:cSldViewPr snapToGrid="0" snapToObjects="1">
      <p:cViewPr varScale="1">
        <p:scale>
          <a:sx n="69" d="100"/>
          <a:sy n="69" d="100"/>
        </p:scale>
        <p:origin x="176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90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19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8" dt="2018-06-05T09:08:02.048" idx="1">
    <p:pos x="10" y="10"/>
    <p:text>We are anticipating this infographic will be updated prior to toolkit release date.</p:text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8" dt="2018-06-05T09:09:06.978" idx="2">
    <p:pos x="10" y="10"/>
    <p:text>We are anticipating this data will be updated prior to toolkit release date.</p:text>
    <p:extLst>
      <p:ext uri="{C676402C-5697-4E1C-873F-D02D1690AC5C}">
        <p15:threadingInfo xmlns:p15="http://schemas.microsoft.com/office/powerpoint/2012/main" timeZoneBias="-600"/>
      </p:ext>
    </p:extLst>
  </p:cm>
  <p:cm authorId="9" dt="2018-06-18T16:11:39.033" idx="1">
    <p:pos x="5996" y="1178"/>
    <p:text>An info graphic here would be good</p:text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9" dt="2018-06-18T16:12:21.902" idx="2">
    <p:pos x="5926" y="1580"/>
    <p:text>may be worth saying something about not being expected to fix the problem</p:text>
    <p:extLst>
      <p:ext uri="{C676402C-5697-4E1C-873F-D02D1690AC5C}">
        <p15:threadingInfo xmlns:p15="http://schemas.microsoft.com/office/powerpoint/2012/main" timeZoneBias="-6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AU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7207870F-F404-4149-99D2-8886DD8131A8}" type="datetimeFigureOut">
              <a:rPr lang="en-AU" smtClean="0">
                <a:latin typeface="Arial" charset="0"/>
              </a:rPr>
              <a:pPr/>
              <a:t>19/06/2018</a:t>
            </a:fld>
            <a:endParaRPr lang="en-AU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AU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6" y="9430092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8EA87F6B-5513-469E-8975-CB246B47492F}" type="slidenum">
              <a:rPr lang="en-AU" smtClean="0">
                <a:latin typeface="Arial" charset="0"/>
              </a:rPr>
              <a:pPr/>
              <a:t>‹#›</a:t>
            </a:fld>
            <a:endParaRPr lang="en-A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677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18577F20-3FD4-42F2-B00B-D90E73BE0BFE}" type="datetimeFigureOut">
              <a:rPr lang="en-AU" smtClean="0"/>
              <a:pPr/>
              <a:t>19/06/2018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577" tIns="45789" rIns="91577" bIns="457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30092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FF5E64EA-81B8-4AD4-B346-9C0D8EFD5E7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0696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25000"/>
      </a:lnSpc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lnSpc>
        <a:spcPct val="114000"/>
      </a:lnSpc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lnSpc>
        <a:spcPct val="114000"/>
      </a:lnSpc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lnSpc>
        <a:spcPct val="114000"/>
      </a:lnSpc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lnSpc>
        <a:spcPct val="114000"/>
      </a:lnSpc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E64EA-81B8-4AD4-B346-9C0D8EFD5E73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8629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E64EA-81B8-4AD4-B346-9C0D8EFD5E73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248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E64EA-81B8-4AD4-B346-9C0D8EFD5E73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4534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E64EA-81B8-4AD4-B346-9C0D8EFD5E73}" type="slidenum">
              <a:rPr lang="en-AU" smtClean="0"/>
              <a:pPr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8998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E5229-BADA-4FC5-80B0-D682F3F3731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9475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E5229-BADA-4FC5-80B0-D682F3F3731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5204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E64EA-81B8-4AD4-B346-9C0D8EFD5E73}" type="slidenum">
              <a:rPr lang="en-AU" smtClean="0"/>
              <a:pPr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9447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E64EA-81B8-4AD4-B346-9C0D8EFD5E73}" type="slidenum">
              <a:rPr lang="en-AU" smtClean="0"/>
              <a:pPr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8940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E64EA-81B8-4AD4-B346-9C0D8EFD5E73}" type="slidenum">
              <a:rPr lang="en-AU" smtClean="0"/>
              <a:pPr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9775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E64EA-81B8-4AD4-B346-9C0D8EFD5E73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31255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E64EA-81B8-4AD4-B346-9C0D8EFD5E73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834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11015" y="4572000"/>
            <a:ext cx="6377353" cy="5181600"/>
          </a:xfrm>
        </p:spPr>
        <p:txBody>
          <a:bodyPr>
            <a:noAutofit/>
          </a:bodyPr>
          <a:lstStyle/>
          <a:p>
            <a:r>
              <a:rPr lang="en-AU" sz="1100" dirty="0" smtClean="0"/>
              <a:t>This diagram</a:t>
            </a:r>
            <a:r>
              <a:rPr lang="en-AU" sz="1100" baseline="0" dirty="0" smtClean="0"/>
              <a:t> shows that family violence extends across the lifecycle, t</a:t>
            </a:r>
            <a:r>
              <a:rPr lang="en-AU" sz="1100" dirty="0" smtClean="0"/>
              <a:t>here are many different types</a:t>
            </a:r>
            <a:r>
              <a:rPr lang="en-AU" sz="1100" baseline="0" dirty="0" smtClean="0"/>
              <a:t> of family violence and that it can be perpetrated by many different people with varying relationships to the victim/survivor</a:t>
            </a:r>
          </a:p>
          <a:p>
            <a:endParaRPr lang="en-AU" sz="110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100" dirty="0" smtClean="0"/>
              <a:t>Family violence ‘may involve partners, siblings, parents, children and people who are related in other ways. It includes violence in many family contexts, including violence by a same sex partner, violence by young people against parents or siblings, elder abuse, and violence by carers in a domestic setting against those for whom they are responsible.’ </a:t>
            </a:r>
            <a:r>
              <a:rPr lang="en-AU" sz="700" dirty="0" smtClean="0"/>
              <a:t>(Victorian Family Violence Protection Act 2008)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E64EA-81B8-4AD4-B346-9C0D8EFD5E73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300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80000" marR="0" lvl="3" indent="-1800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400" dirty="0" smtClean="0"/>
              <a:t>Infographics based on ANROWS statistics</a:t>
            </a:r>
          </a:p>
          <a:p>
            <a:pPr marL="180000" indent="-1800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AU" sz="1400" kern="1200" baseline="0" dirty="0" smtClean="0">
                <a:solidFill>
                  <a:schemeClr val="tx1"/>
                </a:solidFill>
                <a:effectLst/>
              </a:rPr>
              <a:t>Victims of family violence are predominantly women and children, males can also be victims, particularly as children and in their older years.</a:t>
            </a:r>
          </a:p>
          <a:p>
            <a:pPr marL="180000" indent="-1800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AU" sz="1400" kern="1200" baseline="0" dirty="0" smtClean="0">
                <a:solidFill>
                  <a:schemeClr val="tx1"/>
                </a:solidFill>
                <a:effectLst/>
              </a:rPr>
              <a:t>Not all incidents of family violence are reported to police which is why a health system intervention is so important</a:t>
            </a:r>
          </a:p>
          <a:p>
            <a:pPr marL="180000" indent="-1800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AU" sz="1400" kern="1200" baseline="0" dirty="0" smtClean="0">
                <a:solidFill>
                  <a:schemeClr val="tx1"/>
                </a:solidFill>
                <a:effectLst/>
              </a:rPr>
              <a:t>The rates of abuse and assault are also vastly underreported as people don’t always recognise the abuse as family violence</a:t>
            </a:r>
          </a:p>
          <a:p>
            <a:pPr marL="180000" indent="-1800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AU" sz="1400" kern="1200" baseline="0" dirty="0" smtClean="0">
                <a:solidFill>
                  <a:schemeClr val="tx1"/>
                </a:solidFill>
                <a:effectLst/>
              </a:rPr>
              <a:t>As health practitioners, we work with people who have experienced family violence and sexual assault everyday.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400" kern="1200" baseline="0" dirty="0" smtClean="0"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1200" baseline="0" dirty="0" smtClean="0">
                <a:solidFill>
                  <a:schemeClr val="tx1"/>
                </a:solidFill>
                <a:effectLst/>
              </a:rPr>
              <a:t>KEY MESSAGES: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400" b="0" kern="1200" baseline="0" dirty="0" smtClean="0">
                <a:solidFill>
                  <a:schemeClr val="tx1"/>
                </a:solidFill>
                <a:effectLst/>
              </a:rPr>
              <a:t>Victims of family violence are mostly women and children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AU" sz="1400" b="0" baseline="0" dirty="0" smtClean="0"/>
              <a:t>Many people are affected by family violence and they are our patients and our colleagues.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90462-8C88-4E1F-8A5F-0FC040483E04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1703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Ref.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Women in Australia are at least three times more likely than men to experience violence at the hands of a partner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Indigenous women experience disproportionately high levels of family violence and more severe forms of violence compared to other women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Many people are at risk – around the birth of a child is particularly risky, regional and</a:t>
            </a:r>
            <a:r>
              <a:rPr lang="en-AU" baseline="0" dirty="0" smtClean="0"/>
              <a:t> </a:t>
            </a:r>
            <a:r>
              <a:rPr lang="en-AU" dirty="0" smtClean="0"/>
              <a:t>rural living, women with disabilities who depend on someone else,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There are a lot of barriers to disclosure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E5229-BADA-4FC5-80B0-D682F3F3731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2577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E64EA-81B8-4AD4-B346-9C0D8EFD5E73}" type="slidenum">
              <a:rPr lang="en-AU" smtClean="0"/>
              <a:pPr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0951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E64EA-81B8-4AD4-B346-9C0D8EFD5E73}" type="slidenum">
              <a:rPr lang="en-AU" smtClean="0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30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900000"/>
            <a:ext cx="10608587" cy="849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160000"/>
            <a:ext cx="10608000" cy="39240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  <a:defRPr sz="2400" kern="1600" baseline="0">
                <a:solidFill>
                  <a:schemeClr val="tx1"/>
                </a:solidFill>
                <a:latin typeface="Arial" charset="0"/>
              </a:defRPr>
            </a:lvl1pPr>
            <a:lvl2pPr marL="360000" indent="-36000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defRPr sz="2400" kern="1600" baseline="0">
                <a:solidFill>
                  <a:schemeClr val="tx1"/>
                </a:solidFill>
                <a:latin typeface="Arial" charset="0"/>
              </a:defRPr>
            </a:lvl2pPr>
            <a:lvl3pPr>
              <a:defRPr sz="2000" baseline="0">
                <a:solidFill>
                  <a:schemeClr val="tx1"/>
                </a:solidFill>
                <a:latin typeface="Arial" charset="0"/>
              </a:defRPr>
            </a:lvl3pPr>
            <a:lvl4pPr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defRPr sz="1400" kern="1600" baseline="0">
                <a:solidFill>
                  <a:schemeClr val="tx1"/>
                </a:solidFill>
                <a:latin typeface="Arial" charset="0"/>
              </a:defRPr>
            </a:lvl4pPr>
            <a:lvl5pPr marL="342900" indent="-342900">
              <a:buFont typeface=".AppleSystemUIFont" charset="-120"/>
              <a:buChar char="–"/>
              <a:defRPr sz="2400" kern="1600" baseline="0">
                <a:solidFill>
                  <a:schemeClr val="tx1"/>
                </a:solidFill>
                <a:latin typeface="Arial" charset="0"/>
              </a:defRPr>
            </a:lvl5pPr>
            <a:lvl6pPr marL="720000" indent="-360000">
              <a:lnSpc>
                <a:spcPct val="125000"/>
              </a:lnSpc>
              <a:spcBef>
                <a:spcPts val="0"/>
              </a:spcBef>
              <a:buFont typeface=".AppleSystemUIFont" charset="-120"/>
              <a:buChar char="–"/>
              <a:defRPr sz="2400" b="0" i="0" kern="1600" baseline="0">
                <a:latin typeface="Arial" charset="0"/>
                <a:ea typeface="Arial" charset="0"/>
                <a:cs typeface="Arial" charset="0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 smtClean="0"/>
              <a:t>Second </a:t>
            </a:r>
            <a:r>
              <a:rPr lang="en-US" dirty="0"/>
              <a:t>level</a:t>
            </a:r>
          </a:p>
          <a:p>
            <a:pPr lvl="5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/>
              <a:t>Fourth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rgbClr val="0091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65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/>
          <a:stretch>
            <a:fillRect/>
          </a:stretch>
        </p:blipFill>
        <p:spPr>
          <a:xfrm>
            <a:off x="1" y="0"/>
            <a:ext cx="12205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" y="1"/>
            <a:ext cx="122245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A3126-5BED-4CB6-A676-00CA258676F2}" type="datetimeFigureOut">
              <a:rPr lang="en-AU" smtClean="0"/>
              <a:t>19/06/2018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379E12-6818-49B4-B786-A540D944AD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58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/>
          <a:stretch>
            <a:fillRect/>
          </a:stretch>
        </p:blipFill>
        <p:spPr>
          <a:xfrm>
            <a:off x="1" y="0"/>
            <a:ext cx="1220593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8000" y="1268761"/>
            <a:ext cx="10800608" cy="1080121"/>
          </a:xfrm>
        </p:spPr>
        <p:txBody>
          <a:bodyPr anchor="b" anchorCtr="0">
            <a:normAutofit/>
          </a:bodyPr>
          <a:lstStyle>
            <a:lvl1pPr algn="l">
              <a:lnSpc>
                <a:spcPts val="3300"/>
              </a:lnSpc>
              <a:defRPr sz="3700" b="0" i="0" cap="all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main title heading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8000" y="2332800"/>
            <a:ext cx="10800000" cy="736160"/>
          </a:xfrm>
        </p:spPr>
        <p:txBody>
          <a:bodyPr>
            <a:normAutofit/>
          </a:bodyPr>
          <a:lstStyle>
            <a:lvl1pPr marL="0" indent="0" algn="l">
              <a:lnSpc>
                <a:spcPts val="2600"/>
              </a:lnSpc>
              <a:buNone/>
              <a:defRPr sz="2600" b="0" i="0" cap="all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level 1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8000" y="5949951"/>
            <a:ext cx="7056193" cy="358775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600" b="0" i="0" cap="all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>
              <a:lnSpc>
                <a:spcPts val="1800"/>
              </a:lnSpc>
              <a:buNone/>
              <a:defRPr sz="1600" b="1" cap="all" baseline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0" indent="0">
              <a:lnSpc>
                <a:spcPts val="1800"/>
              </a:lnSpc>
              <a:buNone/>
              <a:defRPr sz="1600" b="1" cap="all" baseline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0" indent="0">
              <a:lnSpc>
                <a:spcPts val="1800"/>
              </a:lnSpc>
              <a:buNone/>
              <a:defRPr sz="1600" b="1" cap="all" baseline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0" indent="0">
              <a:lnSpc>
                <a:spcPts val="1800"/>
              </a:lnSpc>
              <a:buNone/>
              <a:defRPr sz="1600" b="1" cap="all" baseline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Sub title level 2</a:t>
            </a:r>
          </a:p>
        </p:txBody>
      </p:sp>
    </p:spTree>
    <p:extLst>
      <p:ext uri="{BB962C8B-B14F-4D97-AF65-F5344CB8AC3E}">
        <p14:creationId xmlns:p14="http://schemas.microsoft.com/office/powerpoint/2010/main" val="34975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" y="1"/>
            <a:ext cx="122245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8000" y="1268761"/>
            <a:ext cx="10800608" cy="1080121"/>
          </a:xfrm>
        </p:spPr>
        <p:txBody>
          <a:bodyPr anchor="b" anchorCtr="0">
            <a:normAutofit/>
          </a:bodyPr>
          <a:lstStyle>
            <a:lvl1pPr algn="l">
              <a:lnSpc>
                <a:spcPts val="3300"/>
              </a:lnSpc>
              <a:defRPr sz="3700" b="0" i="0" cap="all" baseline="0">
                <a:solidFill>
                  <a:srgbClr val="0091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Main title Heading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8000" y="2332800"/>
            <a:ext cx="10800000" cy="736160"/>
          </a:xfrm>
        </p:spPr>
        <p:txBody>
          <a:bodyPr>
            <a:normAutofit/>
          </a:bodyPr>
          <a:lstStyle>
            <a:lvl1pPr marL="0" indent="0" algn="l">
              <a:lnSpc>
                <a:spcPts val="2600"/>
              </a:lnSpc>
              <a:buNone/>
              <a:defRPr sz="2600" b="0" i="0" cap="all" baseline="0">
                <a:solidFill>
                  <a:srgbClr val="00919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level 1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8000" y="5949951"/>
            <a:ext cx="7056193" cy="358775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600" b="0" i="0" cap="all" baseline="0">
                <a:solidFill>
                  <a:srgbClr val="E0006C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>
              <a:lnSpc>
                <a:spcPts val="1800"/>
              </a:lnSpc>
              <a:buNone/>
              <a:defRPr sz="1600" b="1" cap="all" baseline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0" indent="0">
              <a:lnSpc>
                <a:spcPts val="1800"/>
              </a:lnSpc>
              <a:buNone/>
              <a:defRPr sz="1600" b="1" cap="all" baseline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0" indent="0">
              <a:lnSpc>
                <a:spcPts val="1800"/>
              </a:lnSpc>
              <a:buNone/>
              <a:defRPr sz="1600" b="1" cap="all" baseline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0" indent="0">
              <a:lnSpc>
                <a:spcPts val="1800"/>
              </a:lnSpc>
              <a:buNone/>
              <a:defRPr sz="1600" b="1" cap="all" baseline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Sub title level 2</a:t>
            </a:r>
          </a:p>
        </p:txBody>
      </p:sp>
    </p:spTree>
    <p:extLst>
      <p:ext uri="{BB962C8B-B14F-4D97-AF65-F5344CB8AC3E}">
        <p14:creationId xmlns:p14="http://schemas.microsoft.com/office/powerpoint/2010/main" val="26946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" y="1"/>
            <a:ext cx="122245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190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" y="0"/>
            <a:ext cx="122245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03" y="2244004"/>
            <a:ext cx="6528725" cy="39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512000" y="2354400"/>
            <a:ext cx="3480000" cy="2879725"/>
          </a:xfrm>
        </p:spPr>
        <p:txBody>
          <a:bodyPr lIns="0" tIns="0" rIns="0" bIns="0"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42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" y="1"/>
            <a:ext cx="122245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03" y="2244004"/>
            <a:ext cx="6528725" cy="39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512000" y="2354400"/>
            <a:ext cx="3480000" cy="2879725"/>
          </a:xfrm>
        </p:spPr>
        <p:txBody>
          <a:bodyPr lIns="0" tIns="0" rIns="0" bIns="0"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19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" y="0"/>
            <a:ext cx="122245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239185" y="2348880"/>
            <a:ext cx="7200900" cy="2593008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AU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2"/>
          </p:nvPr>
        </p:nvSpPr>
        <p:spPr>
          <a:xfrm>
            <a:off x="7535333" y="2349500"/>
            <a:ext cx="4032251" cy="2592388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48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s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" y="1"/>
            <a:ext cx="122245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719403" y="2348880"/>
            <a:ext cx="6720681" cy="244827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AU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2"/>
          </p:nvPr>
        </p:nvSpPr>
        <p:spPr>
          <a:xfrm>
            <a:off x="7535333" y="2349500"/>
            <a:ext cx="4032251" cy="2592388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150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4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6000" y="1196752"/>
            <a:ext cx="10608587" cy="8512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Slide Heading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403" y="2244004"/>
            <a:ext cx="10608000" cy="39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030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5" r:id="rId2"/>
    <p:sldLayoutId id="2147483686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600" b="0" i="0" kern="1200" cap="all" baseline="0">
          <a:solidFill>
            <a:srgbClr val="00919B"/>
          </a:solidFill>
          <a:latin typeface="Arial" charset="0"/>
          <a:ea typeface="Arial" charset="0"/>
          <a:cs typeface="Arial" charset="0"/>
        </a:defRPr>
      </a:lvl1pPr>
    </p:titleStyle>
    <p:bodyStyle>
      <a:lvl1pPr marL="180975" indent="-180975" algn="l" defTabSz="914400" rtl="0" eaLnBrk="1" latinLnBrk="0" hangingPunct="1">
        <a:lnSpc>
          <a:spcPts val="2100"/>
        </a:lnSpc>
        <a:spcBef>
          <a:spcPts val="0"/>
        </a:spcBef>
        <a:spcAft>
          <a:spcPts val="1100"/>
        </a:spcAft>
        <a:buFont typeface="Arial" pitchFamily="34" charset="0"/>
        <a:buChar char="•"/>
        <a:defRPr sz="1700" b="0" i="0" kern="1200">
          <a:solidFill>
            <a:srgbClr val="643F5A"/>
          </a:solidFill>
          <a:latin typeface="Arial" charset="0"/>
          <a:ea typeface="Arial" charset="0"/>
          <a:cs typeface="Arial" charset="0"/>
        </a:defRPr>
      </a:lvl1pPr>
      <a:lvl2pPr marL="468000" indent="-250825" algn="l" defTabSz="914400" rtl="0" eaLnBrk="1" latinLnBrk="0" hangingPunct="1">
        <a:lnSpc>
          <a:spcPts val="2100"/>
        </a:lnSpc>
        <a:spcBef>
          <a:spcPts val="0"/>
        </a:spcBef>
        <a:spcAft>
          <a:spcPts val="600"/>
        </a:spcAft>
        <a:buFont typeface="Arial" pitchFamily="34" charset="0"/>
        <a:buChar char="–"/>
        <a:defRPr sz="1700" b="0" i="0" kern="1200">
          <a:solidFill>
            <a:srgbClr val="643F5A"/>
          </a:solidFill>
          <a:latin typeface="Arial" charset="0"/>
          <a:ea typeface="Arial" charset="0"/>
          <a:cs typeface="Arial" charset="0"/>
        </a:defRPr>
      </a:lvl2pPr>
      <a:lvl3pPr marL="0" indent="0" algn="l" defTabSz="914400" rtl="0" eaLnBrk="1" latinLnBrk="0" hangingPunct="1">
        <a:lnSpc>
          <a:spcPts val="2100"/>
        </a:lnSpc>
        <a:spcBef>
          <a:spcPts val="0"/>
        </a:spcBef>
        <a:spcAft>
          <a:spcPts val="600"/>
        </a:spcAft>
        <a:buFont typeface="Arial" pitchFamily="34" charset="0"/>
        <a:buNone/>
        <a:defRPr sz="1700" b="0" i="0" kern="1200">
          <a:solidFill>
            <a:srgbClr val="643F5A"/>
          </a:solidFill>
          <a:latin typeface="Arial" charset="0"/>
          <a:ea typeface="Arial" charset="0"/>
          <a:cs typeface="Arial" charset="0"/>
        </a:defRPr>
      </a:lvl3pPr>
      <a:lvl4pPr marL="0" indent="0" algn="l" defTabSz="914400" rtl="0" eaLnBrk="1" latinLnBrk="0" hangingPunct="1">
        <a:lnSpc>
          <a:spcPts val="2100"/>
        </a:lnSpc>
        <a:spcBef>
          <a:spcPts val="0"/>
        </a:spcBef>
        <a:spcAft>
          <a:spcPts val="600"/>
        </a:spcAft>
        <a:buFont typeface="Arial" pitchFamily="34" charset="0"/>
        <a:buNone/>
        <a:defRPr sz="1700" b="0" i="0" kern="1200">
          <a:solidFill>
            <a:srgbClr val="643F5A"/>
          </a:solidFill>
          <a:latin typeface="Arial" charset="0"/>
          <a:ea typeface="Arial" charset="0"/>
          <a:cs typeface="Arial" charset="0"/>
        </a:defRPr>
      </a:lvl4pPr>
      <a:lvl5pPr marL="0" indent="0" algn="l" defTabSz="914400" rtl="0" eaLnBrk="1" latinLnBrk="0" hangingPunct="1">
        <a:lnSpc>
          <a:spcPts val="2100"/>
        </a:lnSpc>
        <a:spcBef>
          <a:spcPts val="0"/>
        </a:spcBef>
        <a:spcAft>
          <a:spcPts val="300"/>
        </a:spcAft>
        <a:buFont typeface="Arial" pitchFamily="34" charset="0"/>
        <a:buNone/>
        <a:defRPr sz="1700" b="0" i="0" kern="1200">
          <a:solidFill>
            <a:srgbClr val="643F5A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g"/><Relationship Id="rId5" Type="http://schemas.openxmlformats.org/officeDocument/2006/relationships/image" Target="../media/image7.emf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RFV birds on wire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5570"/>
          <a:stretch/>
        </p:blipFill>
        <p:spPr>
          <a:xfrm>
            <a:off x="0" y="2211256"/>
            <a:ext cx="11560629" cy="361856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9795" y="609866"/>
            <a:ext cx="10677470" cy="17446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600" kern="1200" cap="all" baseline="0">
                <a:solidFill>
                  <a:srgbClr val="E0006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400" dirty="0" smtClean="0">
                <a:solidFill>
                  <a:srgbClr val="00919B"/>
                </a:solidFill>
                <a:latin typeface="Arial" panose="020B0604020202020204" pitchFamily="34" charset="0"/>
                <a:ea typeface="宋体" charset="0"/>
                <a:cs typeface="Arial" panose="020B0604020202020204" pitchFamily="34" charset="0"/>
              </a:rPr>
              <a:t>Strengthening Hospital Responses to Family Violence</a:t>
            </a:r>
            <a:endParaRPr lang="en-AU" sz="4400" dirty="0">
              <a:solidFill>
                <a:srgbClr val="00919B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8782" y="5870258"/>
            <a:ext cx="6531429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AU" sz="2800" dirty="0" smtClean="0">
                <a:solidFill>
                  <a:srgbClr val="0091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Senior Management </a:t>
            </a:r>
            <a:r>
              <a:rPr lang="en-AU" sz="2800" dirty="0">
                <a:solidFill>
                  <a:srgbClr val="0091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AU" sz="2800" dirty="0" smtClean="0">
                <a:solidFill>
                  <a:srgbClr val="0091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ngagement</a:t>
            </a:r>
          </a:p>
        </p:txBody>
      </p:sp>
      <p:pic>
        <p:nvPicPr>
          <p:cNvPr id="7" name="Picture 6" descr="RWH_logo_int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995" y="5686552"/>
            <a:ext cx="1069848" cy="1012698"/>
          </a:xfrm>
          <a:prstGeom prst="rect">
            <a:avLst/>
          </a:prstGeom>
        </p:spPr>
      </p:pic>
      <p:pic>
        <p:nvPicPr>
          <p:cNvPr id="12" name="Picture 11" descr="VIC_GOV_LOGO_BLAC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61" y="6019800"/>
            <a:ext cx="963445" cy="546100"/>
          </a:xfrm>
          <a:prstGeom prst="rect">
            <a:avLst/>
          </a:prstGeom>
        </p:spPr>
      </p:pic>
      <p:pic>
        <p:nvPicPr>
          <p:cNvPr id="13" name="Picture 12" descr="Bendigo Health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649" y="6000750"/>
            <a:ext cx="1225539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99749"/>
            <a:ext cx="10608587" cy="84960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What stops staff being more proactive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449349"/>
            <a:ext cx="10608000" cy="5115224"/>
          </a:xfrm>
        </p:spPr>
        <p:txBody>
          <a:bodyPr>
            <a:normAutofit/>
          </a:bodyPr>
          <a:lstStyle/>
          <a:p>
            <a:pPr lvl="1"/>
            <a:r>
              <a:rPr lang="en-AU" dirty="0" smtClean="0"/>
              <a:t>It is not known to be a priority</a:t>
            </a:r>
          </a:p>
          <a:p>
            <a:pPr lvl="1"/>
            <a:r>
              <a:rPr lang="en-AU" dirty="0" smtClean="0">
                <a:solidFill>
                  <a:srgbClr val="A90159"/>
                </a:solidFill>
              </a:rPr>
              <a:t>Not being alert to the risks and signs </a:t>
            </a:r>
          </a:p>
          <a:p>
            <a:pPr lvl="1"/>
            <a:r>
              <a:rPr lang="en-AU" dirty="0" smtClean="0"/>
              <a:t>Not knowing what questions to ask</a:t>
            </a:r>
          </a:p>
          <a:p>
            <a:pPr lvl="1"/>
            <a:r>
              <a:rPr lang="en-AU" dirty="0" smtClean="0">
                <a:solidFill>
                  <a:srgbClr val="A90159"/>
                </a:solidFill>
              </a:rPr>
              <a:t>Concern about placing the woman at heightened risk</a:t>
            </a:r>
          </a:p>
          <a:p>
            <a:pPr lvl="1"/>
            <a:r>
              <a:rPr lang="en-AU" dirty="0" smtClean="0"/>
              <a:t>Feeling helpless at not being able to provide a solution</a:t>
            </a:r>
          </a:p>
          <a:p>
            <a:pPr lvl="1"/>
            <a:r>
              <a:rPr lang="en-AU" dirty="0" smtClean="0">
                <a:solidFill>
                  <a:srgbClr val="A90159"/>
                </a:solidFill>
              </a:rPr>
              <a:t>Not knowing how and where to refer someone</a:t>
            </a:r>
          </a:p>
          <a:p>
            <a:pPr lvl="1"/>
            <a:r>
              <a:rPr lang="en-AU" dirty="0" smtClean="0"/>
              <a:t>Not feeling supported by the organisation and colleagues</a:t>
            </a:r>
          </a:p>
          <a:p>
            <a:pPr lvl="1"/>
            <a:r>
              <a:rPr lang="en-AU" dirty="0" smtClean="0">
                <a:solidFill>
                  <a:srgbClr val="A90159"/>
                </a:solidFill>
              </a:rPr>
              <a:t>Feeling they are being pushed into another role </a:t>
            </a:r>
          </a:p>
          <a:p>
            <a:pPr lvl="1"/>
            <a:r>
              <a:rPr lang="en-AU" dirty="0" smtClean="0"/>
              <a:t>High work loads and lack of time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763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90818"/>
            <a:ext cx="10989779" cy="84960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We don’t expect everyone to become a family violence expert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720587" y="2156346"/>
            <a:ext cx="10989192" cy="4525531"/>
          </a:xfrm>
        </p:spPr>
        <p:txBody>
          <a:bodyPr>
            <a:normAutofit/>
          </a:bodyPr>
          <a:lstStyle/>
          <a:p>
            <a:r>
              <a:rPr lang="en-AU" sz="2800" dirty="0" smtClean="0"/>
              <a:t>We can expect our staff in general to know our position on family violence – it is not OK in any form!</a:t>
            </a:r>
          </a:p>
          <a:p>
            <a:endParaRPr lang="en-AU" sz="2800" dirty="0" smtClean="0"/>
          </a:p>
          <a:p>
            <a:r>
              <a:rPr lang="en-AU" sz="2800" dirty="0" smtClean="0"/>
              <a:t>We can expect our clinicians to recognise the risks and signs, know how to respond sensitively and confidently use our referral pathways</a:t>
            </a:r>
          </a:p>
        </p:txBody>
      </p:sp>
    </p:spTree>
    <p:extLst>
      <p:ext uri="{BB962C8B-B14F-4D97-AF65-F5344CB8AC3E}">
        <p14:creationId xmlns:p14="http://schemas.microsoft.com/office/powerpoint/2010/main" val="61582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900000"/>
            <a:ext cx="11044370" cy="84960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The SHRFV approach can guide our hospital in this work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720000" y="2265528"/>
            <a:ext cx="10608000" cy="4123272"/>
          </a:xfrm>
        </p:spPr>
        <p:txBody>
          <a:bodyPr>
            <a:noAutofit/>
          </a:bodyPr>
          <a:lstStyle/>
          <a:p>
            <a:r>
              <a:rPr lang="en-AU" sz="2800" dirty="0" smtClean="0"/>
              <a:t>It is based on:</a:t>
            </a:r>
          </a:p>
          <a:p>
            <a:pPr lvl="1"/>
            <a:r>
              <a:rPr lang="en-AU" sz="2800" dirty="0"/>
              <a:t>i</a:t>
            </a:r>
            <a:r>
              <a:rPr lang="en-AU" sz="2800" dirty="0" smtClean="0"/>
              <a:t>nternational best practice</a:t>
            </a:r>
          </a:p>
          <a:p>
            <a:pPr lvl="1"/>
            <a:r>
              <a:rPr lang="en-AU" sz="2800" dirty="0" smtClean="0"/>
              <a:t>alignment with </a:t>
            </a:r>
            <a:r>
              <a:rPr lang="en-AU" sz="2800" dirty="0" smtClean="0"/>
              <a:t>Common Risk Assessment Framework (CRAF)</a:t>
            </a:r>
            <a:endParaRPr lang="en-AU" sz="2800" dirty="0" smtClean="0"/>
          </a:p>
          <a:p>
            <a:pPr lvl="1"/>
            <a:r>
              <a:rPr lang="en-AU" sz="2800" dirty="0" smtClean="0"/>
              <a:t>World Health Organisation Guidelines</a:t>
            </a:r>
          </a:p>
          <a:p>
            <a:pPr lvl="1"/>
            <a:r>
              <a:rPr lang="en-AU" sz="2800" dirty="0" smtClean="0"/>
              <a:t>experience of state wide leaders, the Women’s and Bendigo Health.</a:t>
            </a:r>
          </a:p>
          <a:p>
            <a:r>
              <a:rPr lang="en-AU" sz="2800" dirty="0" smtClean="0"/>
              <a:t>It can be adapted to suit our hospital.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44094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SHRFV: underlying principles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720000" y="1749600"/>
            <a:ext cx="10608000" cy="4896860"/>
          </a:xfrm>
        </p:spPr>
        <p:txBody>
          <a:bodyPr>
            <a:normAutofit/>
          </a:bodyPr>
          <a:lstStyle/>
          <a:p>
            <a:r>
              <a:rPr lang="en-AU" sz="2800" b="1" dirty="0" smtClean="0">
                <a:solidFill>
                  <a:srgbClr val="00919B"/>
                </a:solidFill>
              </a:rPr>
              <a:t>1. Respect and Gender Equity</a:t>
            </a:r>
          </a:p>
          <a:p>
            <a:r>
              <a:rPr lang="en-AU" sz="2800" dirty="0" smtClean="0"/>
              <a:t>The drivers of family violence are connected with gender inequality</a:t>
            </a:r>
          </a:p>
          <a:p>
            <a:endParaRPr lang="en-AU" sz="2800" b="1" dirty="0" smtClean="0">
              <a:solidFill>
                <a:srgbClr val="00919B"/>
              </a:solidFill>
            </a:endParaRPr>
          </a:p>
          <a:p>
            <a:r>
              <a:rPr lang="en-AU" sz="2800" b="1" dirty="0" smtClean="0">
                <a:solidFill>
                  <a:srgbClr val="00919B"/>
                </a:solidFill>
              </a:rPr>
              <a:t>2. Sensitive Practice</a:t>
            </a:r>
          </a:p>
          <a:p>
            <a:r>
              <a:rPr lang="en-AU" sz="2800" dirty="0" smtClean="0"/>
              <a:t>Ensures clinicians engage with patients in a way that increases or elicits their feelings of safety, respect and control 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79880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Important SHRFV learnings so far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00691"/>
            <a:ext cx="10608000" cy="4445517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AU" dirty="0" smtClean="0"/>
              <a:t>It requires a whole of organisation approach</a:t>
            </a:r>
          </a:p>
          <a:p>
            <a:pPr lvl="1"/>
            <a:r>
              <a:rPr lang="en-AU" dirty="0" smtClean="0"/>
              <a:t>Success is dependent on commitment and involvement from executive and senior leadership </a:t>
            </a:r>
          </a:p>
          <a:p>
            <a:pPr lvl="1"/>
            <a:r>
              <a:rPr lang="en-AU" dirty="0" smtClean="0"/>
              <a:t>It won’t happen overnight – it is a change process that takes time</a:t>
            </a:r>
          </a:p>
          <a:p>
            <a:pPr lvl="1"/>
            <a:r>
              <a:rPr lang="en-AU" dirty="0" smtClean="0"/>
              <a:t>Ensuring support is in place for staff personally and professionally is critical – training managers needs to be a priority</a:t>
            </a:r>
          </a:p>
          <a:p>
            <a:pPr lvl="1"/>
            <a:r>
              <a:rPr lang="en-AU" dirty="0" smtClean="0"/>
              <a:t>Role of clinicians is to identify, respond and refer to appropriate service or specialists – not be family violence experts</a:t>
            </a:r>
          </a:p>
          <a:p>
            <a:pPr lvl="1"/>
            <a:r>
              <a:rPr lang="en-AU" dirty="0" smtClean="0"/>
              <a:t>Policy and procedures need to be in place before clinical training </a:t>
            </a:r>
          </a:p>
          <a:p>
            <a:pPr lvl="1"/>
            <a:r>
              <a:rPr lang="en-AU" dirty="0" smtClean="0"/>
              <a:t>Project manager needs to be multi skilled – not just a FV specialist</a:t>
            </a:r>
          </a:p>
          <a:p>
            <a:pPr lvl="1"/>
            <a:r>
              <a:rPr lang="en-AU" dirty="0" smtClean="0"/>
              <a:t>Do not forget the needs of staff – professional and personal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37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21" y="766120"/>
            <a:ext cx="5679832" cy="5470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2837" y="63304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Shrfv</a:t>
            </a:r>
            <a:r>
              <a:rPr lang="en-US" dirty="0" smtClean="0"/>
              <a:t>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Getting started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749599"/>
            <a:ext cx="10608000" cy="4951451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rgbClr val="A90159"/>
                </a:solidFill>
              </a:rPr>
              <a:t>How will our leadership demonstrate its commitment to strengthening our response to family violence?</a:t>
            </a:r>
          </a:p>
          <a:p>
            <a:pPr lvl="1"/>
            <a:r>
              <a:rPr lang="en-AU" dirty="0" smtClean="0"/>
              <a:t>Family violence position statement</a:t>
            </a:r>
          </a:p>
          <a:p>
            <a:pPr lvl="1"/>
            <a:r>
              <a:rPr lang="en-AU" dirty="0" smtClean="0"/>
              <a:t>Announce SHRFV involvement and what that means for </a:t>
            </a:r>
            <a:r>
              <a:rPr lang="en-AU" dirty="0"/>
              <a:t>staff and </a:t>
            </a:r>
            <a:r>
              <a:rPr lang="en-AU" dirty="0" smtClean="0"/>
              <a:t>patients</a:t>
            </a:r>
          </a:p>
          <a:p>
            <a:pPr lvl="1"/>
            <a:r>
              <a:rPr lang="en-AU" dirty="0"/>
              <a:t>Improve and </a:t>
            </a:r>
            <a:r>
              <a:rPr lang="en-AU" dirty="0" smtClean="0"/>
              <a:t>promote workplace support for staff personally affected</a:t>
            </a:r>
          </a:p>
          <a:p>
            <a:pPr lvl="1"/>
            <a:r>
              <a:rPr lang="en-AU" dirty="0" smtClean="0"/>
              <a:t>Allocate resources to SHRFV training</a:t>
            </a:r>
          </a:p>
          <a:p>
            <a:pPr lvl="1"/>
            <a:r>
              <a:rPr lang="en-AU" dirty="0" smtClean="0"/>
              <a:t>Participate in the SHRFV reference group</a:t>
            </a:r>
          </a:p>
          <a:p>
            <a:pPr lvl="1"/>
            <a:r>
              <a:rPr lang="en-AU" dirty="0" smtClean="0"/>
              <a:t>Identify potential partners to help change </a:t>
            </a:r>
            <a:r>
              <a:rPr lang="en-AU" dirty="0"/>
              <a:t>culture and </a:t>
            </a:r>
            <a:r>
              <a:rPr lang="en-AU" dirty="0" smtClean="0"/>
              <a:t>improve response</a:t>
            </a:r>
          </a:p>
          <a:p>
            <a:pPr lvl="1"/>
            <a:r>
              <a:rPr lang="en-AU" dirty="0" smtClean="0"/>
              <a:t>Engage champions across the hospital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634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99749"/>
            <a:ext cx="10608587" cy="84960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Why strengthen our response to family violence?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224585"/>
            <a:ext cx="10608000" cy="4339987"/>
          </a:xfrm>
        </p:spPr>
        <p:txBody>
          <a:bodyPr>
            <a:noAutofit/>
          </a:bodyPr>
          <a:lstStyle/>
          <a:p>
            <a:pPr lvl="1"/>
            <a:r>
              <a:rPr lang="en-AU" dirty="0" smtClean="0"/>
              <a:t>Hospitals are in a unique position to identify &amp; respond to family violence</a:t>
            </a:r>
          </a:p>
          <a:p>
            <a:pPr lvl="1"/>
            <a:r>
              <a:rPr lang="en-AU" dirty="0" smtClean="0"/>
              <a:t>Health professionals identified as people to trust with disclosure</a:t>
            </a:r>
          </a:p>
          <a:p>
            <a:pPr lvl="1"/>
            <a:r>
              <a:rPr lang="en-AU" dirty="0" smtClean="0"/>
              <a:t>A problem in our community affecting our patients and staff</a:t>
            </a:r>
          </a:p>
          <a:p>
            <a:pPr lvl="1"/>
            <a:r>
              <a:rPr lang="en-AU" dirty="0" smtClean="0"/>
              <a:t>Family violence is a health issue across the lifespan</a:t>
            </a:r>
          </a:p>
          <a:p>
            <a:pPr lvl="1"/>
            <a:r>
              <a:rPr lang="en-AU" dirty="0" smtClean="0"/>
              <a:t>The SHRFV Project provides access to a best practice approach</a:t>
            </a:r>
          </a:p>
          <a:p>
            <a:pPr lvl="1"/>
            <a:r>
              <a:rPr lang="en-AU" dirty="0" smtClean="0"/>
              <a:t>DHHS support through the SOP/ funding</a:t>
            </a:r>
          </a:p>
          <a:p>
            <a:pPr lvl="1"/>
            <a:r>
              <a:rPr lang="en-AU" dirty="0" smtClean="0"/>
              <a:t>Part of the Royal Commission into Family Violence was the need for hospitals to strengthen responses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1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The SHRFV Project background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999" y="1749599"/>
            <a:ext cx="11221792" cy="510840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DHHS funded The Women’s &amp; Bendigo Health in 2014 to develop a best practice service model that could be applied &amp; adapted state wide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Initial project scope was violence against women &amp; intimate partner violence – expanded in 2017 to a family violence across the life span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27 hospitals now funded and 62 supported to implement the SHRFV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Aim is to have all public hospitals implementing the SHRFV model by 2020, and thousands of staff trained across the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SHRFV Tool Kit to support implementation</a:t>
            </a:r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19152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A definition of family violence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749600"/>
            <a:ext cx="10608000" cy="4760382"/>
          </a:xfrm>
        </p:spPr>
        <p:txBody>
          <a:bodyPr>
            <a:normAutofit/>
          </a:bodyPr>
          <a:lstStyle/>
          <a:p>
            <a:r>
              <a:rPr lang="en-AU" dirty="0" smtClean="0"/>
              <a:t>Family violence is behaviour by a person towards a family member that:</a:t>
            </a:r>
          </a:p>
          <a:p>
            <a:pPr lvl="1"/>
            <a:r>
              <a:rPr lang="en-AU" dirty="0" smtClean="0"/>
              <a:t>is physically or sexually abusive</a:t>
            </a:r>
          </a:p>
          <a:p>
            <a:pPr lvl="1"/>
            <a:r>
              <a:rPr lang="en-AU" dirty="0" smtClean="0"/>
              <a:t>is emotionally or psychologically abusive</a:t>
            </a:r>
          </a:p>
          <a:p>
            <a:pPr lvl="1"/>
            <a:r>
              <a:rPr lang="en-AU" dirty="0" smtClean="0"/>
              <a:t>is economically abusive</a:t>
            </a:r>
          </a:p>
          <a:p>
            <a:pPr lvl="1"/>
            <a:r>
              <a:rPr lang="en-AU" dirty="0" smtClean="0"/>
              <a:t>is threatening or coercive or dominating</a:t>
            </a:r>
          </a:p>
          <a:p>
            <a:pPr lvl="1"/>
            <a:r>
              <a:rPr lang="en-AU" dirty="0" smtClean="0"/>
              <a:t>causes </a:t>
            </a:r>
            <a:r>
              <a:rPr lang="en-AU" dirty="0" smtClean="0">
                <a:solidFill>
                  <a:srgbClr val="A90159"/>
                </a:solidFill>
              </a:rPr>
              <a:t>fear</a:t>
            </a:r>
          </a:p>
          <a:p>
            <a:r>
              <a:rPr lang="en-AU" dirty="0" smtClean="0"/>
              <a:t>This definition also includes behaviours that cause a child to witness or hear or otherwise be exposed to the effects of family violence.</a:t>
            </a:r>
          </a:p>
          <a:p>
            <a:pPr lvl="3"/>
            <a:r>
              <a:rPr lang="en-AU" dirty="0" smtClean="0"/>
              <a:t>(Victorian Family Violence Protection Act 2008)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185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nk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1260000"/>
            <a:ext cx="5670423" cy="5670423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719999" y="2160000"/>
            <a:ext cx="4320000" cy="3960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It </a:t>
            </a:r>
            <a:r>
              <a:rPr lang="en-US" dirty="0"/>
              <a:t>occurs throughout the </a:t>
            </a:r>
            <a:r>
              <a:rPr lang="en-US" b="1" dirty="0" smtClean="0">
                <a:solidFill>
                  <a:srgbClr val="7E2460"/>
                </a:solidFill>
              </a:rPr>
              <a:t>lifespan.</a:t>
            </a:r>
            <a:endParaRPr lang="en-US" b="1" dirty="0">
              <a:solidFill>
                <a:srgbClr val="7E2460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There are many </a:t>
            </a:r>
            <a:r>
              <a:rPr lang="en-US" b="1" dirty="0"/>
              <a:t>types</a:t>
            </a:r>
            <a:r>
              <a:rPr lang="en-US" dirty="0"/>
              <a:t> of </a:t>
            </a:r>
            <a:r>
              <a:rPr lang="en-US" dirty="0" smtClean="0"/>
              <a:t>abuse.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And many different </a:t>
            </a:r>
            <a:r>
              <a:rPr lang="en-US" b="1" dirty="0" smtClean="0">
                <a:solidFill>
                  <a:srgbClr val="006699"/>
                </a:solidFill>
              </a:rPr>
              <a:t>perpetrators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nk and gre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1260000"/>
            <a:ext cx="5670423" cy="5670423"/>
          </a:xfrm>
          <a:prstGeom prst="rect">
            <a:avLst/>
          </a:prstGeom>
        </p:spPr>
      </p:pic>
      <p:pic>
        <p:nvPicPr>
          <p:cNvPr id="7" name="pink and grey and blu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1260000"/>
            <a:ext cx="5670423" cy="5670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violence is complex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3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Prevalence of family violence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795229"/>
            <a:ext cx="8768774" cy="479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72454"/>
            <a:ext cx="10608587" cy="849600"/>
          </a:xfrm>
        </p:spPr>
        <p:txBody>
          <a:bodyPr/>
          <a:lstStyle/>
          <a:p>
            <a:r>
              <a:rPr lang="en-AU" dirty="0" smtClean="0"/>
              <a:t>other facts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296537"/>
            <a:ext cx="10962484" cy="5090615"/>
          </a:xfrm>
        </p:spPr>
        <p:txBody>
          <a:bodyPr>
            <a:noAutofit/>
          </a:bodyPr>
          <a:lstStyle/>
          <a:p>
            <a:pPr lvl="1"/>
            <a:r>
              <a:rPr lang="en-AU" sz="2800" b="1" dirty="0" smtClean="0"/>
              <a:t>On average, at least one woman dies at the hands of a current or former partner every week in Australia</a:t>
            </a:r>
          </a:p>
          <a:p>
            <a:pPr lvl="1"/>
            <a:r>
              <a:rPr lang="en-AU" sz="2800" dirty="0" smtClean="0"/>
              <a:t>1:3 women experience physical violence, since the age of 15 </a:t>
            </a:r>
          </a:p>
          <a:p>
            <a:pPr lvl="1"/>
            <a:r>
              <a:rPr lang="en-AU" sz="2800" dirty="0" smtClean="0"/>
              <a:t>More than half of the women who experienced violence had children in their care when the violence occurred </a:t>
            </a:r>
          </a:p>
          <a:p>
            <a:pPr lvl="1"/>
            <a:r>
              <a:rPr lang="en-AU" sz="2800" dirty="0" smtClean="0"/>
              <a:t>Elder abuse underreported but thought to affect at least 5</a:t>
            </a:r>
            <a:r>
              <a:rPr lang="en-AU" sz="2800" dirty="0"/>
              <a:t> </a:t>
            </a:r>
            <a:r>
              <a:rPr lang="en-AU" sz="2800" dirty="0" smtClean="0"/>
              <a:t>percent</a:t>
            </a:r>
          </a:p>
          <a:p>
            <a:pPr lvl="1"/>
            <a:r>
              <a:rPr lang="en-AU" sz="2800" dirty="0" smtClean="0"/>
              <a:t>1:3 LGBTIQ Australians report having been in an abusive relationship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7408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As a hospital - what </a:t>
            </a:r>
            <a:r>
              <a:rPr lang="en-AU" dirty="0"/>
              <a:t>can we do for our </a:t>
            </a:r>
            <a:r>
              <a:rPr lang="en-AU" dirty="0" smtClean="0"/>
              <a:t>staff?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15853"/>
            <a:ext cx="10608000" cy="4692143"/>
          </a:xfrm>
        </p:spPr>
        <p:txBody>
          <a:bodyPr>
            <a:normAutofit/>
          </a:bodyPr>
          <a:lstStyle/>
          <a:p>
            <a:r>
              <a:rPr lang="en-AU" dirty="0" smtClean="0"/>
              <a:t>Research suggests </a:t>
            </a:r>
            <a:r>
              <a:rPr lang="en-AU" dirty="0"/>
              <a:t>that with a predominantly female workforce, our own staff </a:t>
            </a:r>
            <a:r>
              <a:rPr lang="en-AU" u="sng" dirty="0"/>
              <a:t>will</a:t>
            </a:r>
            <a:r>
              <a:rPr lang="en-AU" dirty="0"/>
              <a:t> be victims/survivors of family violence. </a:t>
            </a:r>
            <a:r>
              <a:rPr lang="en-AU" dirty="0" smtClean="0"/>
              <a:t>We can:</a:t>
            </a:r>
          </a:p>
          <a:p>
            <a:pPr lvl="1"/>
            <a:r>
              <a:rPr lang="en-AU" dirty="0" smtClean="0"/>
              <a:t>Ensure </a:t>
            </a:r>
            <a:r>
              <a:rPr lang="en-AU" dirty="0"/>
              <a:t>that staff are supported professionally and </a:t>
            </a:r>
            <a:r>
              <a:rPr lang="en-AU" dirty="0" smtClean="0"/>
              <a:t>personally, prior to asking our clinicians to incorporate sensitive inquiry into their practice.</a:t>
            </a:r>
          </a:p>
          <a:p>
            <a:pPr lvl="1"/>
            <a:r>
              <a:rPr lang="en-AU" dirty="0" smtClean="0"/>
              <a:t>Offer managers family violence training as a </a:t>
            </a:r>
            <a:r>
              <a:rPr lang="en-AU" u="sng" dirty="0" smtClean="0"/>
              <a:t>priority</a:t>
            </a:r>
            <a:r>
              <a:rPr lang="en-AU" dirty="0" smtClean="0"/>
              <a:t>. This will provide </a:t>
            </a:r>
            <a:r>
              <a:rPr lang="en-AU" dirty="0"/>
              <a:t>managers with the </a:t>
            </a:r>
            <a:r>
              <a:rPr lang="en-AU" dirty="0" smtClean="0"/>
              <a:t>skills to </a:t>
            </a:r>
            <a:r>
              <a:rPr lang="en-AU" dirty="0"/>
              <a:t>provide personal and </a:t>
            </a:r>
            <a:r>
              <a:rPr lang="en-AU" dirty="0" smtClean="0"/>
              <a:t>professional support </a:t>
            </a:r>
            <a:r>
              <a:rPr lang="en-AU" dirty="0"/>
              <a:t>for staff in the </a:t>
            </a:r>
            <a:r>
              <a:rPr lang="en-AU" dirty="0" smtClean="0"/>
              <a:t>workplace.</a:t>
            </a:r>
          </a:p>
          <a:p>
            <a:pPr lvl="1"/>
            <a:r>
              <a:rPr lang="en-AU" dirty="0" smtClean="0"/>
              <a:t>Offer staff and volunteers family violence training </a:t>
            </a:r>
            <a:r>
              <a:rPr lang="en-AU" dirty="0"/>
              <a:t>to respond to disclosures from peers and information on how to access support </a:t>
            </a:r>
            <a:r>
              <a:rPr lang="en-AU" dirty="0" smtClean="0"/>
              <a:t>themselves. </a:t>
            </a: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755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As a hospital - what can we do for our patients?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018" y="2012835"/>
            <a:ext cx="10608000" cy="4692143"/>
          </a:xfrm>
        </p:spPr>
        <p:txBody>
          <a:bodyPr>
            <a:normAutofit/>
          </a:bodyPr>
          <a:lstStyle/>
          <a:p>
            <a:r>
              <a:rPr lang="en-AU" dirty="0" smtClean="0"/>
              <a:t>Evidence tells us for many people, a health professional is often the first person someone affected by family violence will talk to. We can:</a:t>
            </a:r>
          </a:p>
          <a:p>
            <a:pPr lvl="1"/>
            <a:r>
              <a:rPr lang="en-AU" dirty="0">
                <a:solidFill>
                  <a:srgbClr val="A90159"/>
                </a:solidFill>
              </a:rPr>
              <a:t>R</a:t>
            </a:r>
            <a:r>
              <a:rPr lang="en-AU" dirty="0" smtClean="0">
                <a:solidFill>
                  <a:srgbClr val="A90159"/>
                </a:solidFill>
              </a:rPr>
              <a:t>educe the barriers </a:t>
            </a:r>
            <a:r>
              <a:rPr lang="en-AU" dirty="0" smtClean="0"/>
              <a:t>to disclosure for people across the lifespan</a:t>
            </a:r>
          </a:p>
          <a:p>
            <a:pPr lvl="1"/>
            <a:r>
              <a:rPr lang="en-AU" dirty="0">
                <a:solidFill>
                  <a:srgbClr val="A90159"/>
                </a:solidFill>
              </a:rPr>
              <a:t>S</a:t>
            </a:r>
            <a:r>
              <a:rPr lang="en-AU" dirty="0" smtClean="0">
                <a:solidFill>
                  <a:srgbClr val="A90159"/>
                </a:solidFill>
              </a:rPr>
              <a:t>ensitively respond </a:t>
            </a:r>
            <a:r>
              <a:rPr lang="en-AU" dirty="0" smtClean="0"/>
              <a:t>and </a:t>
            </a:r>
            <a:r>
              <a:rPr lang="en-AU" dirty="0" smtClean="0">
                <a:solidFill>
                  <a:srgbClr val="A90159"/>
                </a:solidFill>
              </a:rPr>
              <a:t>refer</a:t>
            </a:r>
            <a:r>
              <a:rPr lang="en-AU" dirty="0" smtClean="0"/>
              <a:t> to appropriate support services</a:t>
            </a:r>
          </a:p>
          <a:p>
            <a:pPr lvl="1"/>
            <a:r>
              <a:rPr lang="en-AU" dirty="0">
                <a:solidFill>
                  <a:srgbClr val="A90159"/>
                </a:solidFill>
              </a:rPr>
              <a:t>C</a:t>
            </a:r>
            <a:r>
              <a:rPr lang="en-AU" dirty="0" smtClean="0">
                <a:solidFill>
                  <a:srgbClr val="A90159"/>
                </a:solidFill>
              </a:rPr>
              <a:t>ontribute to societal change </a:t>
            </a:r>
            <a:r>
              <a:rPr lang="en-AU" dirty="0" smtClean="0"/>
              <a:t>– big workforce with a deep reach into community </a:t>
            </a:r>
          </a:p>
          <a:p>
            <a:pPr lvl="1"/>
            <a:r>
              <a:rPr lang="en-AU" dirty="0">
                <a:solidFill>
                  <a:srgbClr val="A90159"/>
                </a:solidFill>
              </a:rPr>
              <a:t>S</a:t>
            </a:r>
            <a:r>
              <a:rPr lang="en-AU" dirty="0" smtClean="0">
                <a:solidFill>
                  <a:srgbClr val="A90159"/>
                </a:solidFill>
              </a:rPr>
              <a:t>upport our own staff </a:t>
            </a:r>
            <a:r>
              <a:rPr lang="en-AU" dirty="0" smtClean="0"/>
              <a:t>affected by family violence</a:t>
            </a:r>
          </a:p>
          <a:p>
            <a:pPr lvl="1"/>
            <a:r>
              <a:rPr lang="en-AU" dirty="0">
                <a:solidFill>
                  <a:srgbClr val="A90159"/>
                </a:solidFill>
              </a:rPr>
              <a:t>D</a:t>
            </a:r>
            <a:r>
              <a:rPr lang="en-AU" dirty="0" smtClean="0">
                <a:solidFill>
                  <a:srgbClr val="A90159"/>
                </a:solidFill>
              </a:rPr>
              <a:t>ispel the myths </a:t>
            </a:r>
            <a:r>
              <a:rPr lang="en-AU" dirty="0" smtClean="0"/>
              <a:t>surrounding family violence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678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 Women's PowerPoint Template">
  <a:themeElements>
    <a:clrScheme name="RWH PowerPoint">
      <a:dk1>
        <a:sysClr val="windowText" lastClr="000000"/>
      </a:dk1>
      <a:lt1>
        <a:sysClr val="window" lastClr="FFFFFF"/>
      </a:lt1>
      <a:dk2>
        <a:srgbClr val="643F5A"/>
      </a:dk2>
      <a:lt2>
        <a:srgbClr val="E0006C"/>
      </a:lt2>
      <a:accent1>
        <a:srgbClr val="E0006C"/>
      </a:accent1>
      <a:accent2>
        <a:srgbClr val="E3E0DA"/>
      </a:accent2>
      <a:accent3>
        <a:srgbClr val="C6C6C6"/>
      </a:accent3>
      <a:accent4>
        <a:srgbClr val="DE1937"/>
      </a:accent4>
      <a:accent5>
        <a:srgbClr val="E35C32"/>
      </a:accent5>
      <a:accent6>
        <a:srgbClr val="B9358C"/>
      </a:accent6>
      <a:hlink>
        <a:srgbClr val="0000FF"/>
      </a:hlink>
      <a:folHlink>
        <a:srgbClr val="643F5A"/>
      </a:folHlink>
    </a:clrScheme>
    <a:fontScheme name="RWH PowerPoint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AAB15EE87F047BC0106C0422736D8" ma:contentTypeVersion="3" ma:contentTypeDescription="Create a new document." ma:contentTypeScope="" ma:versionID="9271c3e2069bec9f44f74ab283e09c91">
  <xsd:schema xmlns:xsd="http://www.w3.org/2001/XMLSchema" xmlns:xs="http://www.w3.org/2001/XMLSchema" xmlns:p="http://schemas.microsoft.com/office/2006/metadata/properties" xmlns:ns2="ab20c65d-1d3b-4cee-b726-a07824ac532c" xmlns:ns3="6bd2df61-680e-4488-8cc7-f4d4cfac901f" targetNamespace="http://schemas.microsoft.com/office/2006/metadata/properties" ma:root="true" ma:fieldsID="787788841d76029bd82c3a821dea90e2" ns2:_="" ns3:_="">
    <xsd:import namespace="ab20c65d-1d3b-4cee-b726-a07824ac532c"/>
    <xsd:import namespace="6bd2df61-680e-4488-8cc7-f4d4cfac901f"/>
    <xsd:element name="properties">
      <xsd:complexType>
        <xsd:sequence>
          <xsd:element name="documentManagement">
            <xsd:complexType>
              <xsd:all>
                <xsd:element ref="ns2:adey" minOccurs="0"/>
                <xsd:element ref="ns2:xb0s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20c65d-1d3b-4cee-b726-a07824ac532c" elementFormDefault="qualified">
    <xsd:import namespace="http://schemas.microsoft.com/office/2006/documentManagement/types"/>
    <xsd:import namespace="http://schemas.microsoft.com/office/infopath/2007/PartnerControls"/>
    <xsd:element name="adey" ma:index="8" nillable="true" ma:displayName="Text" ma:internalName="adey">
      <xsd:simpleType>
        <xsd:restriction base="dms:Text"/>
      </xsd:simpleType>
    </xsd:element>
    <xsd:element name="xb0s" ma:index="9" nillable="true" ma:displayName="Number" ma:internalName="xb0s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d2df61-680e-4488-8cc7-f4d4cfac901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dey xmlns="ab20c65d-1d3b-4cee-b726-a07824ac532c" xsi:nil="true"/>
    <xb0s xmlns="ab20c65d-1d3b-4cee-b726-a07824ac532c" xsi:nil="true"/>
  </documentManagement>
</p:properties>
</file>

<file path=customXml/itemProps1.xml><?xml version="1.0" encoding="utf-8"?>
<ds:datastoreItem xmlns:ds="http://schemas.openxmlformats.org/officeDocument/2006/customXml" ds:itemID="{DDD6050B-BB1B-4E14-896C-2B30254DE6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20c65d-1d3b-4cee-b726-a07824ac532c"/>
    <ds:schemaRef ds:uri="6bd2df61-680e-4488-8cc7-f4d4cfac90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4E9306-93C3-43FC-B036-57468E377B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A3D857-112D-458A-94DB-86364F8D3BEA}">
  <ds:schemaRefs>
    <ds:schemaRef ds:uri="6bd2df61-680e-4488-8cc7-f4d4cfac901f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ab20c65d-1d3b-4cee-b726-a07824ac532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21793</TotalTime>
  <Words>1275</Words>
  <Application>Microsoft Office PowerPoint</Application>
  <PresentationFormat>Widescreen</PresentationFormat>
  <Paragraphs>136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宋体</vt:lpstr>
      <vt:lpstr>.AppleSystemUIFont</vt:lpstr>
      <vt:lpstr>Arial</vt:lpstr>
      <vt:lpstr>Verdana</vt:lpstr>
      <vt:lpstr>The Women's PowerPoint Template</vt:lpstr>
      <vt:lpstr>PowerPoint Presentation</vt:lpstr>
      <vt:lpstr>Why strengthen our response to family violence?</vt:lpstr>
      <vt:lpstr>The SHRFV Project background</vt:lpstr>
      <vt:lpstr>A definition of family violence</vt:lpstr>
      <vt:lpstr>Family violence is complex</vt:lpstr>
      <vt:lpstr>Prevalence of family violence</vt:lpstr>
      <vt:lpstr>other facts</vt:lpstr>
      <vt:lpstr>As a hospital - what can we do for our staff?</vt:lpstr>
      <vt:lpstr>As a hospital - what can we do for our patients?</vt:lpstr>
      <vt:lpstr>What stops staff being more proactive</vt:lpstr>
      <vt:lpstr>We don’t expect everyone to become a family violence expert</vt:lpstr>
      <vt:lpstr>The SHRFV approach can guide our hospital in this work</vt:lpstr>
      <vt:lpstr>SHRFV: underlying principles</vt:lpstr>
      <vt:lpstr>Important SHRFV learnings so far</vt:lpstr>
      <vt:lpstr>Shrfv model</vt:lpstr>
      <vt:lpstr>Getting started</vt:lpstr>
    </vt:vector>
  </TitlesOfParts>
  <Company>Royal Womens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Hospital Responses to Family Violence</dc:title>
  <dc:creator>CARMEL</dc:creator>
  <cp:lastModifiedBy>Rosie Brennan</cp:lastModifiedBy>
  <cp:revision>868</cp:revision>
  <cp:lastPrinted>2017-08-14T04:25:31Z</cp:lastPrinted>
  <dcterms:created xsi:type="dcterms:W3CDTF">2012-11-15T00:23:59Z</dcterms:created>
  <dcterms:modified xsi:type="dcterms:W3CDTF">2018-06-19T00:43:03Z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0x010100892AAB15EE87F047BC0106C0422736D8</vt:lpwstr>
  </property>
</Properties>
</file>