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notesMasterIdLst>
    <p:notesMasterId r:id="rId34"/>
  </p:notesMasterIdLst>
  <p:sldIdLst>
    <p:sldId id="273" r:id="rId6"/>
    <p:sldId id="406" r:id="rId7"/>
    <p:sldId id="257" r:id="rId8"/>
    <p:sldId id="386" r:id="rId9"/>
    <p:sldId id="397" r:id="rId10"/>
    <p:sldId id="418" r:id="rId11"/>
    <p:sldId id="440" r:id="rId12"/>
    <p:sldId id="277" r:id="rId13"/>
    <p:sldId id="443" r:id="rId14"/>
    <p:sldId id="435" r:id="rId15"/>
    <p:sldId id="438" r:id="rId16"/>
    <p:sldId id="444" r:id="rId17"/>
    <p:sldId id="424" r:id="rId18"/>
    <p:sldId id="425" r:id="rId19"/>
    <p:sldId id="426" r:id="rId20"/>
    <p:sldId id="432" r:id="rId21"/>
    <p:sldId id="427" r:id="rId22"/>
    <p:sldId id="442" r:id="rId23"/>
    <p:sldId id="431" r:id="rId24"/>
    <p:sldId id="401" r:id="rId25"/>
    <p:sldId id="422" r:id="rId26"/>
    <p:sldId id="423" r:id="rId27"/>
    <p:sldId id="428" r:id="rId28"/>
    <p:sldId id="405" r:id="rId29"/>
    <p:sldId id="361" r:id="rId30"/>
    <p:sldId id="362" r:id="rId31"/>
    <p:sldId id="300" r:id="rId32"/>
    <p:sldId id="301" r:id="rId33"/>
  </p:sldIdLst>
  <p:sldSz cx="12192000" cy="6858000"/>
  <p:notesSz cx="6797675" cy="9928225"/>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ssica Wilson" initials="JW [3]" lastIdx="38" clrIdx="6">
    <p:extLst>
      <p:ext uri="{19B8F6BF-5375-455C-9EA6-DF929625EA0E}">
        <p15:presenceInfo xmlns:p15="http://schemas.microsoft.com/office/powerpoint/2012/main" userId="Jessica Wilson" providerId="None"/>
      </p:ext>
    </p:extLst>
  </p:cmAuthor>
  <p:cmAuthor id="1" name="Lauren Varma" initials="LV" lastIdx="86" clrIdx="0">
    <p:extLst>
      <p:ext uri="{19B8F6BF-5375-455C-9EA6-DF929625EA0E}">
        <p15:presenceInfo xmlns:p15="http://schemas.microsoft.com/office/powerpoint/2012/main" userId="S-1-5-21-1713113197-769759872-3218024859-58860" providerId="AD"/>
      </p:ext>
    </p:extLst>
  </p:cmAuthor>
  <p:cmAuthor id="8" name="Dani Gold" initials="DG" lastIdx="45" clrIdx="7">
    <p:extLst>
      <p:ext uri="{19B8F6BF-5375-455C-9EA6-DF929625EA0E}">
        <p15:presenceInfo xmlns:p15="http://schemas.microsoft.com/office/powerpoint/2012/main" userId="Dani Gold" providerId="None"/>
      </p:ext>
    </p:extLst>
  </p:cmAuthor>
  <p:cmAuthor id="2" name="Jessica Wilson" initials="JW" lastIdx="57" clrIdx="1">
    <p:extLst>
      <p:ext uri="{19B8F6BF-5375-455C-9EA6-DF929625EA0E}">
        <p15:presenceInfo xmlns:p15="http://schemas.microsoft.com/office/powerpoint/2012/main" userId="S-1-5-21-1713113197-769759872-3218024859-62616" providerId="AD"/>
      </p:ext>
    </p:extLst>
  </p:cmAuthor>
  <p:cmAuthor id="3" name="Elly Taylor" initials="ET" lastIdx="10" clrIdx="2">
    <p:extLst>
      <p:ext uri="{19B8F6BF-5375-455C-9EA6-DF929625EA0E}">
        <p15:presenceInfo xmlns:p15="http://schemas.microsoft.com/office/powerpoint/2012/main" userId="S-1-5-21-1713113197-769759872-3218024859-60204" providerId="AD"/>
      </p:ext>
    </p:extLst>
  </p:cmAuthor>
  <p:cmAuthor id="4" name="Jessica Wilson" initials="JW [2]" lastIdx="12" clrIdx="3">
    <p:extLst>
      <p:ext uri="{19B8F6BF-5375-455C-9EA6-DF929625EA0E}">
        <p15:presenceInfo xmlns:p15="http://schemas.microsoft.com/office/powerpoint/2012/main" userId="9f2df6c57498f1b9" providerId="Windows Live"/>
      </p:ext>
    </p:extLst>
  </p:cmAuthor>
  <p:cmAuthor id="5" name="Donna x Thompson (DHHS)" initials="DxT(" lastIdx="29" clrIdx="4">
    <p:extLst>
      <p:ext uri="{19B8F6BF-5375-455C-9EA6-DF929625EA0E}">
        <p15:presenceInfo xmlns:p15="http://schemas.microsoft.com/office/powerpoint/2012/main" userId="S::Donna.x.Thompson@familysafety.vic.gov.au::1bf8adab-bc3b-421c-8b61-12f3d047ac73" providerId="AD"/>
      </p:ext>
    </p:extLst>
  </p:cmAuthor>
  <p:cmAuthor id="6" name="Amanda Thompson (DHHS)" initials="AT(" lastIdx="12" clrIdx="5">
    <p:extLst>
      <p:ext uri="{19B8F6BF-5375-455C-9EA6-DF929625EA0E}">
        <p15:presenceInfo xmlns:p15="http://schemas.microsoft.com/office/powerpoint/2012/main" userId="S::Amanda.Thompson@familysafety.vic.gov.au::71fd8d61-e027-46b7-8337-a71fdf948d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DC6"/>
    <a:srgbClr val="367996"/>
    <a:srgbClr val="254061"/>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AFFB2-A8A1-4295-8815-5B317E6F5ADE}" v="7" dt="2020-04-30T12:24:56.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0" autoAdjust="0"/>
    <p:restoredTop sz="60557" autoAdjust="0"/>
  </p:normalViewPr>
  <p:slideViewPr>
    <p:cSldViewPr snapToGrid="0">
      <p:cViewPr varScale="1">
        <p:scale>
          <a:sx n="41" d="100"/>
          <a:sy n="41" d="100"/>
        </p:scale>
        <p:origin x="920" y="40"/>
      </p:cViewPr>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50" d="100"/>
        <a:sy n="150" d="100"/>
      </p:scale>
      <p:origin x="0" y="-168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79"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Thompson" userId="1bf8adab-bc3b-421c-8b61-12f3d047ac73" providerId="ADAL" clId="{D111CBD0-4AA9-4CA9-9145-27FA0DD452B2}"/>
    <pc:docChg chg="custSel modSld">
      <pc:chgData name="Donna Thompson" userId="1bf8adab-bc3b-421c-8b61-12f3d047ac73" providerId="ADAL" clId="{D111CBD0-4AA9-4CA9-9145-27FA0DD452B2}" dt="2020-04-01T08:10:27.906" v="6" actId="1589"/>
      <pc:docMkLst>
        <pc:docMk/>
      </pc:docMkLst>
      <pc:sldChg chg="addCm modCm">
        <pc:chgData name="Donna Thompson" userId="1bf8adab-bc3b-421c-8b61-12f3d047ac73" providerId="ADAL" clId="{D111CBD0-4AA9-4CA9-9145-27FA0DD452B2}" dt="2020-04-01T08:10:27.906" v="6" actId="1589"/>
        <pc:sldMkLst>
          <pc:docMk/>
          <pc:sldMk cId="3839084412" sldId="301"/>
        </pc:sldMkLst>
      </pc:sldChg>
      <pc:sldChg chg="modCm">
        <pc:chgData name="Donna Thompson" userId="1bf8adab-bc3b-421c-8b61-12f3d047ac73" providerId="ADAL" clId="{D111CBD0-4AA9-4CA9-9145-27FA0DD452B2}" dt="2020-04-01T08:08:13.758" v="0"/>
        <pc:sldMkLst>
          <pc:docMk/>
          <pc:sldMk cId="72201265" sldId="328"/>
        </pc:sldMkLst>
      </pc:sldChg>
      <pc:sldChg chg="addCm modCm">
        <pc:chgData name="Donna Thompson" userId="1bf8adab-bc3b-421c-8b61-12f3d047ac73" providerId="ADAL" clId="{D111CBD0-4AA9-4CA9-9145-27FA0DD452B2}" dt="2020-04-01T08:09:00.079" v="2"/>
        <pc:sldMkLst>
          <pc:docMk/>
          <pc:sldMk cId="1909587925" sldId="364"/>
        </pc:sldMkLst>
      </pc:sldChg>
    </pc:docChg>
  </pc:docChgLst>
  <pc:docChgLst>
    <pc:chgData name="Donna Thompson" userId="1bf8adab-bc3b-421c-8b61-12f3d047ac73" providerId="ADAL" clId="{AEF29407-B33D-41D4-8AAE-3DAC65889E85}"/>
    <pc:docChg chg="custSel">
      <pc:chgData name="Donna Thompson" userId="1bf8adab-bc3b-421c-8b61-12f3d047ac73" providerId="ADAL" clId="{AEF29407-B33D-41D4-8AAE-3DAC65889E85}" dt="2020-03-31T01:01:53.932" v="0" actId="1592"/>
      <pc:docMkLst>
        <pc:docMk/>
      </pc:docMkLst>
      <pc:sldChg chg="delCm">
        <pc:chgData name="Donna Thompson" userId="1bf8adab-bc3b-421c-8b61-12f3d047ac73" providerId="ADAL" clId="{AEF29407-B33D-41D4-8AAE-3DAC65889E85}" dt="2020-03-31T01:01:53.932" v="0" actId="1592"/>
        <pc:sldMkLst>
          <pc:docMk/>
          <pc:sldMk cId="3840083958" sldId="326"/>
        </pc:sldMkLst>
      </pc:sldChg>
    </pc:docChg>
  </pc:docChgLst>
  <pc:docChgLst>
    <pc:chgData name="Donna x Thompson (DHHS)" userId="1bf8adab-bc3b-421c-8b61-12f3d047ac73" providerId="ADAL" clId="{C4ABDEFB-7F26-4B0E-BF30-07316AB317BD}"/>
    <pc:docChg chg="custSel modSld">
      <pc:chgData name="Donna x Thompson (DHHS)" userId="1bf8adab-bc3b-421c-8b61-12f3d047ac73" providerId="ADAL" clId="{C4ABDEFB-7F26-4B0E-BF30-07316AB317BD}" dt="2020-04-27T05:08:16.266" v="10"/>
      <pc:docMkLst>
        <pc:docMk/>
      </pc:docMkLst>
      <pc:sldChg chg="addCm delCm">
        <pc:chgData name="Donna x Thompson (DHHS)" userId="1bf8adab-bc3b-421c-8b61-12f3d047ac73" providerId="ADAL" clId="{C4ABDEFB-7F26-4B0E-BF30-07316AB317BD}" dt="2020-04-27T05:02:12.739" v="4" actId="1592"/>
        <pc:sldMkLst>
          <pc:docMk/>
          <pc:sldMk cId="1126511165" sldId="257"/>
        </pc:sldMkLst>
      </pc:sldChg>
      <pc:sldChg chg="addCm modCm">
        <pc:chgData name="Donna x Thompson (DHHS)" userId="1bf8adab-bc3b-421c-8b61-12f3d047ac73" providerId="ADAL" clId="{C4ABDEFB-7F26-4B0E-BF30-07316AB317BD}" dt="2020-04-27T05:08:16.266" v="10"/>
        <pc:sldMkLst>
          <pc:docMk/>
          <pc:sldMk cId="2388966925" sldId="312"/>
        </pc:sldMkLst>
      </pc:sldChg>
      <pc:sldChg chg="modSp">
        <pc:chgData name="Donna x Thompson (DHHS)" userId="1bf8adab-bc3b-421c-8b61-12f3d047ac73" providerId="ADAL" clId="{C4ABDEFB-7F26-4B0E-BF30-07316AB317BD}" dt="2020-04-27T05:06:34.200" v="8" actId="14100"/>
        <pc:sldMkLst>
          <pc:docMk/>
          <pc:sldMk cId="2639178335" sldId="379"/>
        </pc:sldMkLst>
        <pc:spChg chg="mod">
          <ac:chgData name="Donna x Thompson (DHHS)" userId="1bf8adab-bc3b-421c-8b61-12f3d047ac73" providerId="ADAL" clId="{C4ABDEFB-7F26-4B0E-BF30-07316AB317BD}" dt="2020-04-27T05:06:34.200" v="8" actId="14100"/>
          <ac:spMkLst>
            <pc:docMk/>
            <pc:sldMk cId="2639178335" sldId="379"/>
            <ac:spMk id="4" creationId="{00000000-0000-0000-0000-000000000000}"/>
          </ac:spMkLst>
        </pc:spChg>
      </pc:sldChg>
      <pc:sldChg chg="addCm">
        <pc:chgData name="Donna x Thompson (DHHS)" userId="1bf8adab-bc3b-421c-8b61-12f3d047ac73" providerId="ADAL" clId="{C4ABDEFB-7F26-4B0E-BF30-07316AB317BD}" dt="2020-04-27T05:05:43.465" v="6" actId="1589"/>
        <pc:sldMkLst>
          <pc:docMk/>
          <pc:sldMk cId="4264557924" sldId="380"/>
        </pc:sldMkLst>
      </pc:sldChg>
      <pc:sldChg chg="addCm">
        <pc:chgData name="Donna x Thompson (DHHS)" userId="1bf8adab-bc3b-421c-8b61-12f3d047ac73" providerId="ADAL" clId="{C4ABDEFB-7F26-4B0E-BF30-07316AB317BD}" dt="2020-04-27T05:04:08.545" v="5" actId="1589"/>
        <pc:sldMkLst>
          <pc:docMk/>
          <pc:sldMk cId="1588311015" sldId="382"/>
        </pc:sldMkLst>
      </pc:sldChg>
      <pc:sldChg chg="addCm delCm">
        <pc:chgData name="Donna x Thompson (DHHS)" userId="1bf8adab-bc3b-421c-8b61-12f3d047ac73" providerId="ADAL" clId="{C4ABDEFB-7F26-4B0E-BF30-07316AB317BD}" dt="2020-04-27T05:02:07.277" v="2" actId="1592"/>
        <pc:sldMkLst>
          <pc:docMk/>
          <pc:sldMk cId="4082855133" sldId="384"/>
        </pc:sldMkLst>
      </pc:sldChg>
    </pc:docChg>
  </pc:docChgLst>
  <pc:docChgLst>
    <pc:chgData name="Amanda Thompson (DHHS)" userId="71fd8d61-e027-46b7-8337-a71fdf948df0" providerId="ADAL" clId="{1CCAFFB2-A8A1-4295-8815-5B317E6F5ADE}"/>
    <pc:docChg chg="custSel modSld">
      <pc:chgData name="Amanda Thompson (DHHS)" userId="71fd8d61-e027-46b7-8337-a71fdf948df0" providerId="ADAL" clId="{1CCAFFB2-A8A1-4295-8815-5B317E6F5ADE}" dt="2020-04-30T12:24:56.096" v="10"/>
      <pc:docMkLst>
        <pc:docMk/>
      </pc:docMkLst>
      <pc:sldChg chg="addCm modCm">
        <pc:chgData name="Amanda Thompson (DHHS)" userId="71fd8d61-e027-46b7-8337-a71fdf948df0" providerId="ADAL" clId="{1CCAFFB2-A8A1-4295-8815-5B317E6F5ADE}" dt="2020-04-30T12:24:56.096" v="10"/>
        <pc:sldMkLst>
          <pc:docMk/>
          <pc:sldMk cId="3554952369" sldId="273"/>
        </pc:sldMkLst>
      </pc:sldChg>
      <pc:sldChg chg="addCm">
        <pc:chgData name="Amanda Thompson (DHHS)" userId="71fd8d61-e027-46b7-8337-a71fdf948df0" providerId="ADAL" clId="{1CCAFFB2-A8A1-4295-8815-5B317E6F5ADE}" dt="2020-04-30T12:04:36.984" v="5" actId="1589"/>
        <pc:sldMkLst>
          <pc:docMk/>
          <pc:sldMk cId="2714459935" sldId="319"/>
        </pc:sldMkLst>
      </pc:sldChg>
      <pc:sldChg chg="addCm modCm">
        <pc:chgData name="Amanda Thompson (DHHS)" userId="71fd8d61-e027-46b7-8337-a71fdf948df0" providerId="ADAL" clId="{1CCAFFB2-A8A1-4295-8815-5B317E6F5ADE}" dt="2020-04-30T12:07:28.053" v="7"/>
        <pc:sldMkLst>
          <pc:docMk/>
          <pc:sldMk cId="3755938756" sldId="322"/>
        </pc:sldMkLst>
      </pc:sldChg>
      <pc:sldChg chg="addCm">
        <pc:chgData name="Amanda Thompson (DHHS)" userId="71fd8d61-e027-46b7-8337-a71fdf948df0" providerId="ADAL" clId="{1CCAFFB2-A8A1-4295-8815-5B317E6F5ADE}" dt="2020-04-30T12:17:19.581" v="8" actId="1589"/>
        <pc:sldMkLst>
          <pc:docMk/>
          <pc:sldMk cId="180230760" sldId="375"/>
        </pc:sldMkLst>
      </pc:sldChg>
      <pc:sldChg chg="addCm modCm">
        <pc:chgData name="Amanda Thompson (DHHS)" userId="71fd8d61-e027-46b7-8337-a71fdf948df0" providerId="ADAL" clId="{1CCAFFB2-A8A1-4295-8815-5B317E6F5ADE}" dt="2020-04-30T11:57:51.753" v="4"/>
        <pc:sldMkLst>
          <pc:docMk/>
          <pc:sldMk cId="2639178335" sldId="379"/>
        </pc:sldMkLst>
      </pc:sldChg>
      <pc:sldChg chg="modCm">
        <pc:chgData name="Amanda Thompson (DHHS)" userId="71fd8d61-e027-46b7-8337-a71fdf948df0" providerId="ADAL" clId="{1CCAFFB2-A8A1-4295-8815-5B317E6F5ADE}" dt="2020-04-30T11:55:11.147" v="1"/>
        <pc:sldMkLst>
          <pc:docMk/>
          <pc:sldMk cId="4264557924" sldId="380"/>
        </pc:sldMkLst>
      </pc:sldChg>
    </pc:docChg>
  </pc:docChgLst>
  <pc:docChgLst>
    <pc:chgData name="Donna x Thompson (DHHS)" userId="1bf8adab-bc3b-421c-8b61-12f3d047ac73" providerId="ADAL" clId="{AEF29407-B33D-41D4-8AAE-3DAC65889E85}"/>
    <pc:docChg chg="undo custSel modSld">
      <pc:chgData name="Donna x Thompson (DHHS)" userId="1bf8adab-bc3b-421c-8b61-12f3d047ac73" providerId="ADAL" clId="{AEF29407-B33D-41D4-8AAE-3DAC65889E85}" dt="2020-03-30T06:19:46.102" v="34"/>
      <pc:docMkLst>
        <pc:docMk/>
      </pc:docMkLst>
      <pc:sldChg chg="addCm modCm modNotesTx">
        <pc:chgData name="Donna x Thompson (DHHS)" userId="1bf8adab-bc3b-421c-8b61-12f3d047ac73" providerId="ADAL" clId="{AEF29407-B33D-41D4-8AAE-3DAC65889E85}" dt="2020-03-30T05:57:38.344" v="3"/>
        <pc:sldMkLst>
          <pc:docMk/>
          <pc:sldMk cId="1126511165" sldId="257"/>
        </pc:sldMkLst>
      </pc:sldChg>
      <pc:sldChg chg="addCm modCm">
        <pc:chgData name="Donna x Thompson (DHHS)" userId="1bf8adab-bc3b-421c-8b61-12f3d047ac73" providerId="ADAL" clId="{AEF29407-B33D-41D4-8AAE-3DAC65889E85}" dt="2020-03-30T06:08:24.876" v="16"/>
        <pc:sldMkLst>
          <pc:docMk/>
          <pc:sldMk cId="172851241" sldId="277"/>
        </pc:sldMkLst>
      </pc:sldChg>
      <pc:sldChg chg="addCm modCm">
        <pc:chgData name="Donna x Thompson (DHHS)" userId="1bf8adab-bc3b-421c-8b61-12f3d047ac73" providerId="ADAL" clId="{AEF29407-B33D-41D4-8AAE-3DAC65889E85}" dt="2020-03-30T06:19:46.102" v="34"/>
        <pc:sldMkLst>
          <pc:docMk/>
          <pc:sldMk cId="3839084412" sldId="301"/>
        </pc:sldMkLst>
      </pc:sldChg>
      <pc:sldChg chg="addCm modCm">
        <pc:chgData name="Donna x Thompson (DHHS)" userId="1bf8adab-bc3b-421c-8b61-12f3d047ac73" providerId="ADAL" clId="{AEF29407-B33D-41D4-8AAE-3DAC65889E85}" dt="2020-03-30T06:06:35.111" v="14"/>
        <pc:sldMkLst>
          <pc:docMk/>
          <pc:sldMk cId="655555604" sldId="302"/>
        </pc:sldMkLst>
      </pc:sldChg>
      <pc:sldChg chg="modNotesTx">
        <pc:chgData name="Donna x Thompson (DHHS)" userId="1bf8adab-bc3b-421c-8b61-12f3d047ac73" providerId="ADAL" clId="{AEF29407-B33D-41D4-8AAE-3DAC65889E85}" dt="2020-03-30T06:00:05.026" v="5" actId="6549"/>
        <pc:sldMkLst>
          <pc:docMk/>
          <pc:sldMk cId="2639759722" sldId="307"/>
        </pc:sldMkLst>
      </pc:sldChg>
      <pc:sldChg chg="addCm modCm">
        <pc:chgData name="Donna x Thompson (DHHS)" userId="1bf8adab-bc3b-421c-8b61-12f3d047ac73" providerId="ADAL" clId="{AEF29407-B33D-41D4-8AAE-3DAC65889E85}" dt="2020-03-30T06:02:53.727" v="10"/>
        <pc:sldMkLst>
          <pc:docMk/>
          <pc:sldMk cId="3706655618" sldId="310"/>
        </pc:sldMkLst>
      </pc:sldChg>
      <pc:sldChg chg="addCm modCm">
        <pc:chgData name="Donna x Thompson (DHHS)" userId="1bf8adab-bc3b-421c-8b61-12f3d047ac73" providerId="ADAL" clId="{AEF29407-B33D-41D4-8AAE-3DAC65889E85}" dt="2020-03-30T06:04:17.980" v="12"/>
        <pc:sldMkLst>
          <pc:docMk/>
          <pc:sldMk cId="3215641786" sldId="313"/>
        </pc:sldMkLst>
      </pc:sldChg>
      <pc:sldChg chg="addCm modCm">
        <pc:chgData name="Donna x Thompson (DHHS)" userId="1bf8adab-bc3b-421c-8b61-12f3d047ac73" providerId="ADAL" clId="{AEF29407-B33D-41D4-8AAE-3DAC65889E85}" dt="2020-03-30T06:08:55.681" v="19"/>
        <pc:sldMkLst>
          <pc:docMk/>
          <pc:sldMk cId="2714459935" sldId="319"/>
        </pc:sldMkLst>
      </pc:sldChg>
      <pc:sldChg chg="addCm modCm">
        <pc:chgData name="Donna x Thompson (DHHS)" userId="1bf8adab-bc3b-421c-8b61-12f3d047ac73" providerId="ADAL" clId="{AEF29407-B33D-41D4-8AAE-3DAC65889E85}" dt="2020-03-30T06:15:24.402" v="30"/>
        <pc:sldMkLst>
          <pc:docMk/>
          <pc:sldMk cId="2031006539" sldId="321"/>
        </pc:sldMkLst>
      </pc:sldChg>
      <pc:sldChg chg="addCm">
        <pc:chgData name="Donna x Thompson (DHHS)" userId="1bf8adab-bc3b-421c-8b61-12f3d047ac73" providerId="ADAL" clId="{AEF29407-B33D-41D4-8AAE-3DAC65889E85}" dt="2020-03-30T06:12:50.542" v="24" actId="1589"/>
        <pc:sldMkLst>
          <pc:docMk/>
          <pc:sldMk cId="3840083958" sldId="326"/>
        </pc:sldMkLst>
      </pc:sldChg>
      <pc:sldChg chg="addCm modCm">
        <pc:chgData name="Donna x Thompson (DHHS)" userId="1bf8adab-bc3b-421c-8b61-12f3d047ac73" providerId="ADAL" clId="{AEF29407-B33D-41D4-8AAE-3DAC65889E85}" dt="2020-03-30T06:13:57.735" v="26"/>
        <pc:sldMkLst>
          <pc:docMk/>
          <pc:sldMk cId="72201265" sldId="328"/>
        </pc:sldMkLst>
      </pc:sldChg>
      <pc:sldChg chg="addCm modCm">
        <pc:chgData name="Donna x Thompson (DHHS)" userId="1bf8adab-bc3b-421c-8b61-12f3d047ac73" providerId="ADAL" clId="{AEF29407-B33D-41D4-8AAE-3DAC65889E85}" dt="2020-03-30T06:11:58.800" v="23"/>
        <pc:sldMkLst>
          <pc:docMk/>
          <pc:sldMk cId="4070244452" sldId="329"/>
        </pc:sldMkLst>
      </pc:sldChg>
      <pc:sldChg chg="addCm modCm">
        <pc:chgData name="Donna x Thompson (DHHS)" userId="1bf8adab-bc3b-421c-8b61-12f3d047ac73" providerId="ADAL" clId="{AEF29407-B33D-41D4-8AAE-3DAC65889E85}" dt="2020-03-30T06:14:30.449" v="28"/>
        <pc:sldMkLst>
          <pc:docMk/>
          <pc:sldMk cId="2022878847" sldId="330"/>
        </pc:sldMkLst>
      </pc:sldChg>
      <pc:sldChg chg="addCm modCm">
        <pc:chgData name="Donna x Thompson (DHHS)" userId="1bf8adab-bc3b-421c-8b61-12f3d047ac73" providerId="ADAL" clId="{AEF29407-B33D-41D4-8AAE-3DAC65889E85}" dt="2020-03-30T06:19:07.070" v="32"/>
        <pc:sldMkLst>
          <pc:docMk/>
          <pc:sldMk cId="3229619751" sldId="362"/>
        </pc:sldMkLst>
      </pc:sldChg>
      <pc:sldChg chg="addCm modCm">
        <pc:chgData name="Donna x Thompson (DHHS)" userId="1bf8adab-bc3b-421c-8b61-12f3d047ac73" providerId="ADAL" clId="{AEF29407-B33D-41D4-8AAE-3DAC65889E85}" dt="2020-03-30T06:10:00.463" v="21"/>
        <pc:sldMkLst>
          <pc:docMk/>
          <pc:sldMk cId="3078765870" sldId="369"/>
        </pc:sldMkLst>
      </pc:sldChg>
    </pc:docChg>
  </pc:docChgLst>
  <pc:docChgLst>
    <pc:chgData name="Amanda Thompson (DHHS)" userId="71fd8d61-e027-46b7-8337-a71fdf948df0" providerId="ADAL" clId="{9E9CE064-46D4-4F6E-8A0B-1C49FAFDD67B}"/>
    <pc:docChg chg="custSel modSld">
      <pc:chgData name="Amanda Thompson (DHHS)" userId="71fd8d61-e027-46b7-8337-a71fdf948df0" providerId="ADAL" clId="{9E9CE064-46D4-4F6E-8A0B-1C49FAFDD67B}" dt="2020-03-31T11:53:58.180" v="16" actId="1589"/>
      <pc:docMkLst>
        <pc:docMk/>
      </pc:docMkLst>
      <pc:sldChg chg="addCm modCm">
        <pc:chgData name="Amanda Thompson (DHHS)" userId="71fd8d61-e027-46b7-8337-a71fdf948df0" providerId="ADAL" clId="{9E9CE064-46D4-4F6E-8A0B-1C49FAFDD67B}" dt="2020-03-31T11:52:07.712" v="13"/>
        <pc:sldMkLst>
          <pc:docMk/>
          <pc:sldMk cId="4211433181" sldId="291"/>
        </pc:sldMkLst>
      </pc:sldChg>
      <pc:sldChg chg="addCm">
        <pc:chgData name="Amanda Thompson (DHHS)" userId="71fd8d61-e027-46b7-8337-a71fdf948df0" providerId="ADAL" clId="{9E9CE064-46D4-4F6E-8A0B-1C49FAFDD67B}" dt="2020-03-31T11:53:58.180" v="16" actId="1589"/>
        <pc:sldMkLst>
          <pc:docMk/>
          <pc:sldMk cId="3839084412" sldId="301"/>
        </pc:sldMkLst>
      </pc:sldChg>
      <pc:sldChg chg="addCm delCm modCm">
        <pc:chgData name="Amanda Thompson (DHHS)" userId="71fd8d61-e027-46b7-8337-a71fdf948df0" providerId="ADAL" clId="{9E9CE064-46D4-4F6E-8A0B-1C49FAFDD67B}" dt="2020-03-31T11:46:12.512" v="6" actId="1592"/>
        <pc:sldMkLst>
          <pc:docMk/>
          <pc:sldMk cId="2300859948" sldId="304"/>
        </pc:sldMkLst>
      </pc:sldChg>
      <pc:sldChg chg="modCm">
        <pc:chgData name="Amanda Thompson (DHHS)" userId="71fd8d61-e027-46b7-8337-a71fdf948df0" providerId="ADAL" clId="{9E9CE064-46D4-4F6E-8A0B-1C49FAFDD67B}" dt="2020-03-31T11:42:23.207" v="3"/>
        <pc:sldMkLst>
          <pc:docMk/>
          <pc:sldMk cId="2714459935" sldId="319"/>
        </pc:sldMkLst>
      </pc:sldChg>
      <pc:sldChg chg="addCm modCm">
        <pc:chgData name="Amanda Thompson (DHHS)" userId="71fd8d61-e027-46b7-8337-a71fdf948df0" providerId="ADAL" clId="{9E9CE064-46D4-4F6E-8A0B-1C49FAFDD67B}" dt="2020-03-31T11:49:15.339" v="8" actId="1589"/>
        <pc:sldMkLst>
          <pc:docMk/>
          <pc:sldMk cId="72201265" sldId="328"/>
        </pc:sldMkLst>
      </pc:sldChg>
      <pc:sldChg chg="addCm modCm">
        <pc:chgData name="Amanda Thompson (DHHS)" userId="71fd8d61-e027-46b7-8337-a71fdf948df0" providerId="ADAL" clId="{9E9CE064-46D4-4F6E-8A0B-1C49FAFDD67B}" dt="2020-03-31T11:45:49.332" v="5"/>
        <pc:sldMkLst>
          <pc:docMk/>
          <pc:sldMk cId="4070244452" sldId="329"/>
        </pc:sldMkLst>
      </pc:sldChg>
      <pc:sldChg chg="modCm">
        <pc:chgData name="Amanda Thompson (DHHS)" userId="71fd8d61-e027-46b7-8337-a71fdf948df0" providerId="ADAL" clId="{9E9CE064-46D4-4F6E-8A0B-1C49FAFDD67B}" dt="2020-03-31T11:49:37.620" v="9"/>
        <pc:sldMkLst>
          <pc:docMk/>
          <pc:sldMk cId="2022878847" sldId="330"/>
        </pc:sldMkLst>
      </pc:sldChg>
      <pc:sldChg chg="addCm modCm">
        <pc:chgData name="Amanda Thompson (DHHS)" userId="71fd8d61-e027-46b7-8337-a71fdf948df0" providerId="ADAL" clId="{9E9CE064-46D4-4F6E-8A0B-1C49FAFDD67B}" dt="2020-03-31T11:53:13.479" v="15"/>
        <pc:sldMkLst>
          <pc:docMk/>
          <pc:sldMk cId="3229619751" sldId="362"/>
        </pc:sldMkLst>
      </pc:sldChg>
      <pc:sldChg chg="addCm modCm">
        <pc:chgData name="Amanda Thompson (DHHS)" userId="71fd8d61-e027-46b7-8337-a71fdf948df0" providerId="ADAL" clId="{9E9CE064-46D4-4F6E-8A0B-1C49FAFDD67B}" dt="2020-03-31T11:50:38.314" v="11"/>
        <pc:sldMkLst>
          <pc:docMk/>
          <pc:sldMk cId="1909587925" sldId="364"/>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7A50C2-ED25-495D-B530-DCE10DAF4A6C}" type="doc">
      <dgm:prSet loTypeId="urn:microsoft.com/office/officeart/2005/8/layout/default" loCatId="list" qsTypeId="urn:microsoft.com/office/officeart/2005/8/quickstyle/3d1" qsCatId="3D" csTypeId="urn:microsoft.com/office/officeart/2005/8/colors/accent5_4" csCatId="accent5" phldr="1"/>
      <dgm:spPr/>
      <dgm:t>
        <a:bodyPr/>
        <a:lstStyle/>
        <a:p>
          <a:endParaRPr lang="en-US"/>
        </a:p>
      </dgm:t>
    </dgm:pt>
    <dgm:pt modelId="{2AA60734-9334-4F07-8430-8AC17149D101}">
      <dgm:prSet custT="1"/>
      <dgm:spPr>
        <a:solidFill>
          <a:schemeClr val="accent2">
            <a:lumMod val="50000"/>
          </a:schemeClr>
        </a:solidFill>
      </dgm:spPr>
      <dgm:t>
        <a:bodyPr/>
        <a:lstStyle/>
        <a:p>
          <a:r>
            <a:rPr lang="en-AU" sz="1700" b="1" dirty="0" smtClean="0">
              <a:latin typeface="Open Sans" panose="020B0604020202020204"/>
            </a:rPr>
            <a:t>Behaviour indicating non-return of child</a:t>
          </a:r>
          <a:endParaRPr lang="en-AU" sz="1700" dirty="0">
            <a:latin typeface="Open Sans" panose="020B0604020202020204"/>
          </a:endParaRPr>
        </a:p>
      </dgm:t>
    </dgm:pt>
    <dgm:pt modelId="{D44756B8-A397-4672-9D60-97F07C49FE37}" type="parTrans" cxnId="{8E961F87-C998-4704-8E64-4697AD69A814}">
      <dgm:prSet/>
      <dgm:spPr/>
      <dgm:t>
        <a:bodyPr/>
        <a:lstStyle/>
        <a:p>
          <a:endParaRPr lang="en-US"/>
        </a:p>
      </dgm:t>
    </dgm:pt>
    <dgm:pt modelId="{65FAF3FC-0D83-4C0E-AD21-2F9434D70642}" type="sibTrans" cxnId="{8E961F87-C998-4704-8E64-4697AD69A814}">
      <dgm:prSet/>
      <dgm:spPr/>
      <dgm:t>
        <a:bodyPr/>
        <a:lstStyle/>
        <a:p>
          <a:endParaRPr lang="en-US"/>
        </a:p>
      </dgm:t>
    </dgm:pt>
    <dgm:pt modelId="{3709B9A5-7B41-4417-8038-F9D85620D09C}">
      <dgm:prSet custT="1"/>
      <dgm:spPr>
        <a:solidFill>
          <a:schemeClr val="bg2">
            <a:lumMod val="25000"/>
          </a:schemeClr>
        </a:solidFill>
      </dgm:spPr>
      <dgm:t>
        <a:bodyPr/>
        <a:lstStyle/>
        <a:p>
          <a:r>
            <a:rPr lang="en-AU" sz="2000" b="1" dirty="0" smtClean="0">
              <a:latin typeface="Open Sans" panose="020B0604020202020204"/>
            </a:rPr>
            <a:t>Child intervention in violence</a:t>
          </a:r>
          <a:endParaRPr lang="en-AU" sz="2000" dirty="0">
            <a:latin typeface="Open Sans" panose="020B0604020202020204"/>
          </a:endParaRPr>
        </a:p>
      </dgm:t>
    </dgm:pt>
    <dgm:pt modelId="{9E003FC0-F202-4006-A072-80823C31ECAD}" type="parTrans" cxnId="{5BA5A2D4-3765-44DE-A303-88B1BDE9F267}">
      <dgm:prSet/>
      <dgm:spPr/>
      <dgm:t>
        <a:bodyPr/>
        <a:lstStyle/>
        <a:p>
          <a:endParaRPr lang="en-US"/>
        </a:p>
      </dgm:t>
    </dgm:pt>
    <dgm:pt modelId="{12E28276-6750-40E1-9FB0-A497E658DA3A}" type="sibTrans" cxnId="{5BA5A2D4-3765-44DE-A303-88B1BDE9F267}">
      <dgm:prSet/>
      <dgm:spPr/>
      <dgm:t>
        <a:bodyPr/>
        <a:lstStyle/>
        <a:p>
          <a:endParaRPr lang="en-US"/>
        </a:p>
      </dgm:t>
    </dgm:pt>
    <dgm:pt modelId="{C06B8E35-CA0C-400D-880A-31EEA38BFAE3}">
      <dgm:prSet custT="1"/>
      <dgm:spPr>
        <a:solidFill>
          <a:schemeClr val="bg2">
            <a:lumMod val="25000"/>
          </a:schemeClr>
        </a:solidFill>
      </dgm:spPr>
      <dgm:t>
        <a:bodyPr/>
        <a:lstStyle/>
        <a:p>
          <a:r>
            <a:rPr lang="en-AU" sz="1800" b="1" dirty="0" smtClean="0">
              <a:latin typeface="Open Sans" panose="020B0604020202020204"/>
            </a:rPr>
            <a:t>Sexualised behaviours towards a child by perpetrator</a:t>
          </a:r>
          <a:endParaRPr lang="en-AU" sz="1800" dirty="0">
            <a:latin typeface="Open Sans" panose="020B0604020202020204"/>
          </a:endParaRPr>
        </a:p>
      </dgm:t>
    </dgm:pt>
    <dgm:pt modelId="{9D5C2ED2-9D68-4CDC-B9EC-BBDA83E8E1D3}" type="parTrans" cxnId="{7F3E168D-A84F-466B-BE0B-2055505EE3C1}">
      <dgm:prSet/>
      <dgm:spPr/>
      <dgm:t>
        <a:bodyPr/>
        <a:lstStyle/>
        <a:p>
          <a:endParaRPr lang="en-US"/>
        </a:p>
      </dgm:t>
    </dgm:pt>
    <dgm:pt modelId="{C5D3A69D-70CC-428D-AB75-4FADA246ED54}" type="sibTrans" cxnId="{7F3E168D-A84F-466B-BE0B-2055505EE3C1}">
      <dgm:prSet/>
      <dgm:spPr/>
      <dgm:t>
        <a:bodyPr/>
        <a:lstStyle/>
        <a:p>
          <a:endParaRPr lang="en-US"/>
        </a:p>
      </dgm:t>
    </dgm:pt>
    <dgm:pt modelId="{4F7B952C-E1DD-4096-BC9E-BC8171357C99}">
      <dgm:prSet custT="1"/>
      <dgm:spPr>
        <a:solidFill>
          <a:schemeClr val="accent2">
            <a:lumMod val="75000"/>
          </a:schemeClr>
        </a:solidFill>
      </dgm:spPr>
      <dgm:t>
        <a:bodyPr/>
        <a:lstStyle/>
        <a:p>
          <a:r>
            <a:rPr lang="en-AU" sz="2000" b="1" dirty="0" smtClean="0">
              <a:latin typeface="Open Sans" panose="020B0604020202020204"/>
            </a:rPr>
            <a:t>Child as victim in other forms of harm</a:t>
          </a:r>
          <a:endParaRPr lang="en-AU" sz="2000" dirty="0">
            <a:latin typeface="Open Sans" panose="020B0604020202020204"/>
          </a:endParaRPr>
        </a:p>
      </dgm:t>
    </dgm:pt>
    <dgm:pt modelId="{9F1A8D2E-BD9D-48AF-8394-00D0CC1998CD}" type="parTrans" cxnId="{4640C860-8445-4CBD-BECB-62FF031C5861}">
      <dgm:prSet/>
      <dgm:spPr/>
      <dgm:t>
        <a:bodyPr/>
        <a:lstStyle/>
        <a:p>
          <a:endParaRPr lang="en-US"/>
        </a:p>
      </dgm:t>
    </dgm:pt>
    <dgm:pt modelId="{A5A5BC92-F284-4E1E-9F58-D0403317281D}" type="sibTrans" cxnId="{4640C860-8445-4CBD-BECB-62FF031C5861}">
      <dgm:prSet/>
      <dgm:spPr/>
      <dgm:t>
        <a:bodyPr/>
        <a:lstStyle/>
        <a:p>
          <a:endParaRPr lang="en-US"/>
        </a:p>
      </dgm:t>
    </dgm:pt>
    <dgm:pt modelId="{0687802F-92E8-4BD4-931E-9D06E520FFD2}">
      <dgm:prSet custT="1"/>
      <dgm:spPr>
        <a:solidFill>
          <a:schemeClr val="accent2">
            <a:lumMod val="75000"/>
          </a:schemeClr>
        </a:solidFill>
      </dgm:spPr>
      <dgm:t>
        <a:bodyPr/>
        <a:lstStyle/>
        <a:p>
          <a:r>
            <a:rPr lang="en-AU" sz="2000" b="1" dirty="0" smtClean="0">
              <a:latin typeface="Open Sans" panose="020B0604020202020204"/>
            </a:rPr>
            <a:t>Change in behaviour not explained by other causes</a:t>
          </a:r>
          <a:endParaRPr lang="en-AU" sz="2000" dirty="0">
            <a:latin typeface="Open Sans" panose="020B0604020202020204"/>
          </a:endParaRPr>
        </a:p>
      </dgm:t>
    </dgm:pt>
    <dgm:pt modelId="{6ADFDE88-34A3-43C3-B266-DDDB945B595A}" type="parTrans" cxnId="{1A1471CB-9177-4E45-BF64-12270A3206C1}">
      <dgm:prSet/>
      <dgm:spPr/>
      <dgm:t>
        <a:bodyPr/>
        <a:lstStyle/>
        <a:p>
          <a:endParaRPr lang="en-US"/>
        </a:p>
      </dgm:t>
    </dgm:pt>
    <dgm:pt modelId="{4AF449E2-05D5-440D-896D-81EC94035D36}" type="sibTrans" cxnId="{1A1471CB-9177-4E45-BF64-12270A3206C1}">
      <dgm:prSet/>
      <dgm:spPr/>
      <dgm:t>
        <a:bodyPr/>
        <a:lstStyle/>
        <a:p>
          <a:endParaRPr lang="en-US"/>
        </a:p>
      </dgm:t>
    </dgm:pt>
    <dgm:pt modelId="{9EE8CF42-CBF3-410C-B80E-17F4B1216F6E}">
      <dgm:prSet custT="1"/>
      <dgm:spPr>
        <a:solidFill>
          <a:schemeClr val="accent2">
            <a:lumMod val="75000"/>
          </a:schemeClr>
        </a:solidFill>
      </dgm:spPr>
      <dgm:t>
        <a:bodyPr/>
        <a:lstStyle/>
        <a:p>
          <a:r>
            <a:rPr lang="en-AU" sz="2000" b="1" dirty="0" smtClean="0">
              <a:latin typeface="Open Sans" panose="020B0604020202020204"/>
            </a:rPr>
            <a:t>History of professional involvement and/or statutory intervention</a:t>
          </a:r>
          <a:endParaRPr lang="en-AU" sz="2000" dirty="0">
            <a:latin typeface="Open Sans" panose="020B0604020202020204"/>
          </a:endParaRPr>
        </a:p>
      </dgm:t>
    </dgm:pt>
    <dgm:pt modelId="{28A491D7-95EC-4963-82DA-4779A7322A7B}" type="parTrans" cxnId="{21EB7D1F-2030-48F4-92CF-09FB6C1079FC}">
      <dgm:prSet/>
      <dgm:spPr/>
      <dgm:t>
        <a:bodyPr/>
        <a:lstStyle/>
        <a:p>
          <a:endParaRPr lang="en-US"/>
        </a:p>
      </dgm:t>
    </dgm:pt>
    <dgm:pt modelId="{6B3EC7D3-CA73-4B39-A30F-EC5A47A1BC4B}" type="sibTrans" cxnId="{21EB7D1F-2030-48F4-92CF-09FB6C1079FC}">
      <dgm:prSet/>
      <dgm:spPr/>
      <dgm:t>
        <a:bodyPr/>
        <a:lstStyle/>
        <a:p>
          <a:endParaRPr lang="en-US"/>
        </a:p>
      </dgm:t>
    </dgm:pt>
    <dgm:pt modelId="{7A50FBD2-794A-4887-832C-B2E97A49C1F0}">
      <dgm:prSet custT="1"/>
      <dgm:spPr>
        <a:solidFill>
          <a:schemeClr val="accent2">
            <a:lumMod val="50000"/>
          </a:schemeClr>
        </a:solidFill>
      </dgm:spPr>
      <dgm:t>
        <a:bodyPr/>
        <a:lstStyle/>
        <a:p>
          <a:r>
            <a:rPr lang="en-AU" sz="1700" b="1" dirty="0" smtClean="0">
              <a:latin typeface="Open Sans" panose="020B0604020202020204"/>
            </a:rPr>
            <a:t>Professional and statutory intervention</a:t>
          </a:r>
          <a:endParaRPr lang="en-AU" sz="1700" dirty="0">
            <a:latin typeface="Open Sans" panose="020B0604020202020204"/>
          </a:endParaRPr>
        </a:p>
      </dgm:t>
    </dgm:pt>
    <dgm:pt modelId="{AE4CA067-A62F-46B8-AF0E-A4E583D4FD88}" type="parTrans" cxnId="{1551998C-7886-4FFC-9D6F-D24F568D8343}">
      <dgm:prSet/>
      <dgm:spPr/>
      <dgm:t>
        <a:bodyPr/>
        <a:lstStyle/>
        <a:p>
          <a:endParaRPr lang="en-US"/>
        </a:p>
      </dgm:t>
    </dgm:pt>
    <dgm:pt modelId="{054F82D1-9363-4866-B71B-B7C73BD97A74}" type="sibTrans" cxnId="{1551998C-7886-4FFC-9D6F-D24F568D8343}">
      <dgm:prSet/>
      <dgm:spPr/>
      <dgm:t>
        <a:bodyPr/>
        <a:lstStyle/>
        <a:p>
          <a:endParaRPr lang="en-US"/>
        </a:p>
      </dgm:t>
    </dgm:pt>
    <dgm:pt modelId="{223F94E0-0E73-4503-9197-A002410276A1}">
      <dgm:prSet custT="1"/>
      <dgm:spPr>
        <a:solidFill>
          <a:schemeClr val="accent2">
            <a:lumMod val="50000"/>
          </a:schemeClr>
        </a:solidFill>
      </dgm:spPr>
      <dgm:t>
        <a:bodyPr/>
        <a:lstStyle/>
        <a:p>
          <a:r>
            <a:rPr lang="en-AU" sz="2000" b="1" dirty="0" smtClean="0">
              <a:latin typeface="Open Sans" panose="020B0604020202020204"/>
            </a:rPr>
            <a:t>Undermining the child-parent relationship</a:t>
          </a:r>
          <a:endParaRPr lang="en-AU" sz="2000" dirty="0">
            <a:latin typeface="Open Sans" panose="020B0604020202020204"/>
          </a:endParaRPr>
        </a:p>
      </dgm:t>
    </dgm:pt>
    <dgm:pt modelId="{5DC2BE7E-6AC3-4B33-BF17-96A1DB7F3B02}" type="parTrans" cxnId="{569F44A0-E55C-4602-9EB2-F4FD0F83EE9F}">
      <dgm:prSet/>
      <dgm:spPr/>
      <dgm:t>
        <a:bodyPr/>
        <a:lstStyle/>
        <a:p>
          <a:endParaRPr lang="en-US"/>
        </a:p>
      </dgm:t>
    </dgm:pt>
    <dgm:pt modelId="{47FD85A3-6163-4944-86E8-6B96902C7F6C}" type="sibTrans" cxnId="{569F44A0-E55C-4602-9EB2-F4FD0F83EE9F}">
      <dgm:prSet/>
      <dgm:spPr/>
      <dgm:t>
        <a:bodyPr/>
        <a:lstStyle/>
        <a:p>
          <a:endParaRPr lang="en-US"/>
        </a:p>
      </dgm:t>
    </dgm:pt>
    <dgm:pt modelId="{B0231A4B-3A9C-40BE-AB63-6A821B83338F}">
      <dgm:prSet custT="1"/>
      <dgm:spPr>
        <a:solidFill>
          <a:schemeClr val="bg2">
            <a:lumMod val="25000"/>
          </a:schemeClr>
        </a:solidFill>
      </dgm:spPr>
      <dgm:t>
        <a:bodyPr/>
        <a:lstStyle/>
        <a:p>
          <a:r>
            <a:rPr lang="en-AU" sz="1800" b="1" dirty="0" smtClean="0">
              <a:latin typeface="Open Sans" panose="020B0604020202020204"/>
            </a:rPr>
            <a:t>Exposure to family violence</a:t>
          </a:r>
          <a:endParaRPr lang="en-AU" sz="1800" dirty="0">
            <a:latin typeface="Open Sans" panose="020B0604020202020204"/>
          </a:endParaRPr>
        </a:p>
      </dgm:t>
    </dgm:pt>
    <dgm:pt modelId="{BF0F68F6-62B2-40FA-B248-D3D21BD775CD}" type="sibTrans" cxnId="{2F764A32-1F1D-46B8-ACAE-B6C9F1D8C5BF}">
      <dgm:prSet/>
      <dgm:spPr/>
      <dgm:t>
        <a:bodyPr/>
        <a:lstStyle/>
        <a:p>
          <a:endParaRPr lang="en-US"/>
        </a:p>
      </dgm:t>
    </dgm:pt>
    <dgm:pt modelId="{2CC5CC43-23C9-434F-8D5A-28976C249B09}" type="parTrans" cxnId="{2F764A32-1F1D-46B8-ACAE-B6C9F1D8C5BF}">
      <dgm:prSet/>
      <dgm:spPr/>
      <dgm:t>
        <a:bodyPr/>
        <a:lstStyle/>
        <a:p>
          <a:endParaRPr lang="en-US"/>
        </a:p>
      </dgm:t>
    </dgm:pt>
    <dgm:pt modelId="{E9320911-B003-424A-847F-A5D5FF7CBB54}" type="pres">
      <dgm:prSet presAssocID="{537A50C2-ED25-495D-B530-DCE10DAF4A6C}" presName="diagram" presStyleCnt="0">
        <dgm:presLayoutVars>
          <dgm:dir/>
          <dgm:resizeHandles val="exact"/>
        </dgm:presLayoutVars>
      </dgm:prSet>
      <dgm:spPr/>
      <dgm:t>
        <a:bodyPr/>
        <a:lstStyle/>
        <a:p>
          <a:endParaRPr lang="en-AU"/>
        </a:p>
      </dgm:t>
    </dgm:pt>
    <dgm:pt modelId="{CC9485D6-598D-4EC1-A498-BE2DE7BDDB32}" type="pres">
      <dgm:prSet presAssocID="{B0231A4B-3A9C-40BE-AB63-6A821B83338F}" presName="node" presStyleLbl="node1" presStyleIdx="0" presStyleCnt="9">
        <dgm:presLayoutVars>
          <dgm:bulletEnabled val="1"/>
        </dgm:presLayoutVars>
      </dgm:prSet>
      <dgm:spPr>
        <a:prstGeom prst="roundRect">
          <a:avLst/>
        </a:prstGeom>
      </dgm:spPr>
      <dgm:t>
        <a:bodyPr/>
        <a:lstStyle/>
        <a:p>
          <a:endParaRPr lang="en-AU"/>
        </a:p>
      </dgm:t>
    </dgm:pt>
    <dgm:pt modelId="{E189D87F-ABAA-4570-84BC-0B14436C7BAA}" type="pres">
      <dgm:prSet presAssocID="{BF0F68F6-62B2-40FA-B248-D3D21BD775CD}" presName="sibTrans" presStyleCnt="0"/>
      <dgm:spPr/>
    </dgm:pt>
    <dgm:pt modelId="{62BDE486-676B-4116-AC9A-D70AC5D3C24B}" type="pres">
      <dgm:prSet presAssocID="{C06B8E35-CA0C-400D-880A-31EEA38BFAE3}" presName="node" presStyleLbl="node1" presStyleIdx="1" presStyleCnt="9">
        <dgm:presLayoutVars>
          <dgm:bulletEnabled val="1"/>
        </dgm:presLayoutVars>
      </dgm:prSet>
      <dgm:spPr>
        <a:prstGeom prst="roundRect">
          <a:avLst/>
        </a:prstGeom>
      </dgm:spPr>
      <dgm:t>
        <a:bodyPr/>
        <a:lstStyle/>
        <a:p>
          <a:endParaRPr lang="en-AU"/>
        </a:p>
      </dgm:t>
    </dgm:pt>
    <dgm:pt modelId="{85BED876-CBF3-4862-8B0B-C29070729210}" type="pres">
      <dgm:prSet presAssocID="{C5D3A69D-70CC-428D-AB75-4FADA246ED54}" presName="sibTrans" presStyleCnt="0"/>
      <dgm:spPr/>
    </dgm:pt>
    <dgm:pt modelId="{F7773879-9A22-49BC-BCFB-3D14B55A1075}" type="pres">
      <dgm:prSet presAssocID="{3709B9A5-7B41-4417-8038-F9D85620D09C}" presName="node" presStyleLbl="node1" presStyleIdx="2" presStyleCnt="9">
        <dgm:presLayoutVars>
          <dgm:bulletEnabled val="1"/>
        </dgm:presLayoutVars>
      </dgm:prSet>
      <dgm:spPr>
        <a:prstGeom prst="roundRect">
          <a:avLst/>
        </a:prstGeom>
      </dgm:spPr>
      <dgm:t>
        <a:bodyPr/>
        <a:lstStyle/>
        <a:p>
          <a:endParaRPr lang="en-AU"/>
        </a:p>
      </dgm:t>
    </dgm:pt>
    <dgm:pt modelId="{AE2A4763-4917-4C51-9ABC-1D93E7360FA2}" type="pres">
      <dgm:prSet presAssocID="{12E28276-6750-40E1-9FB0-A497E658DA3A}" presName="sibTrans" presStyleCnt="0"/>
      <dgm:spPr/>
    </dgm:pt>
    <dgm:pt modelId="{16CA6DAB-36A4-4020-A729-456C00CE41D4}" type="pres">
      <dgm:prSet presAssocID="{2AA60734-9334-4F07-8430-8AC17149D101}" presName="node" presStyleLbl="node1" presStyleIdx="3" presStyleCnt="9">
        <dgm:presLayoutVars>
          <dgm:bulletEnabled val="1"/>
        </dgm:presLayoutVars>
      </dgm:prSet>
      <dgm:spPr>
        <a:prstGeom prst="flowChartAlternateProcess">
          <a:avLst/>
        </a:prstGeom>
      </dgm:spPr>
      <dgm:t>
        <a:bodyPr/>
        <a:lstStyle/>
        <a:p>
          <a:endParaRPr lang="en-AU"/>
        </a:p>
      </dgm:t>
    </dgm:pt>
    <dgm:pt modelId="{898CD828-0F00-4D8E-B416-97479AAD5C8F}" type="pres">
      <dgm:prSet presAssocID="{65FAF3FC-0D83-4C0E-AD21-2F9434D70642}" presName="sibTrans" presStyleCnt="0"/>
      <dgm:spPr/>
    </dgm:pt>
    <dgm:pt modelId="{313A6D24-E36B-4C98-8589-F65C4F9AA1F3}" type="pres">
      <dgm:prSet presAssocID="{223F94E0-0E73-4503-9197-A002410276A1}" presName="node" presStyleLbl="node1" presStyleIdx="4" presStyleCnt="9">
        <dgm:presLayoutVars>
          <dgm:bulletEnabled val="1"/>
        </dgm:presLayoutVars>
      </dgm:prSet>
      <dgm:spPr>
        <a:prstGeom prst="roundRect">
          <a:avLst/>
        </a:prstGeom>
      </dgm:spPr>
      <dgm:t>
        <a:bodyPr/>
        <a:lstStyle/>
        <a:p>
          <a:endParaRPr lang="en-AU"/>
        </a:p>
      </dgm:t>
    </dgm:pt>
    <dgm:pt modelId="{1790840D-D891-4D44-92BC-56F80E70751D}" type="pres">
      <dgm:prSet presAssocID="{47FD85A3-6163-4944-86E8-6B96902C7F6C}" presName="sibTrans" presStyleCnt="0"/>
      <dgm:spPr/>
    </dgm:pt>
    <dgm:pt modelId="{1DED375D-84C9-486E-B80F-64F1784C2430}" type="pres">
      <dgm:prSet presAssocID="{7A50FBD2-794A-4887-832C-B2E97A49C1F0}" presName="node" presStyleLbl="node1" presStyleIdx="5" presStyleCnt="9">
        <dgm:presLayoutVars>
          <dgm:bulletEnabled val="1"/>
        </dgm:presLayoutVars>
      </dgm:prSet>
      <dgm:spPr>
        <a:prstGeom prst="roundRect">
          <a:avLst/>
        </a:prstGeom>
      </dgm:spPr>
      <dgm:t>
        <a:bodyPr/>
        <a:lstStyle/>
        <a:p>
          <a:endParaRPr lang="en-AU"/>
        </a:p>
      </dgm:t>
    </dgm:pt>
    <dgm:pt modelId="{A8309CEA-D027-4304-BB60-E1BC54B1C5CF}" type="pres">
      <dgm:prSet presAssocID="{054F82D1-9363-4866-B71B-B7C73BD97A74}" presName="sibTrans" presStyleCnt="0"/>
      <dgm:spPr/>
    </dgm:pt>
    <dgm:pt modelId="{EECF7433-BA94-4256-BDAE-E630C3EF514A}" type="pres">
      <dgm:prSet presAssocID="{9EE8CF42-CBF3-410C-B80E-17F4B1216F6E}" presName="node" presStyleLbl="node1" presStyleIdx="6" presStyleCnt="9">
        <dgm:presLayoutVars>
          <dgm:bulletEnabled val="1"/>
        </dgm:presLayoutVars>
      </dgm:prSet>
      <dgm:spPr>
        <a:prstGeom prst="roundRect">
          <a:avLst/>
        </a:prstGeom>
      </dgm:spPr>
      <dgm:t>
        <a:bodyPr/>
        <a:lstStyle/>
        <a:p>
          <a:endParaRPr lang="en-AU"/>
        </a:p>
      </dgm:t>
    </dgm:pt>
    <dgm:pt modelId="{B9246840-749E-4372-AD19-7460E6F30BF3}" type="pres">
      <dgm:prSet presAssocID="{6B3EC7D3-CA73-4B39-A30F-EC5A47A1BC4B}" presName="sibTrans" presStyleCnt="0"/>
      <dgm:spPr/>
    </dgm:pt>
    <dgm:pt modelId="{17E982DE-3872-49BD-AD2E-FFE8E6E1E14D}" type="pres">
      <dgm:prSet presAssocID="{0687802F-92E8-4BD4-931E-9D06E520FFD2}" presName="node" presStyleLbl="node1" presStyleIdx="7" presStyleCnt="9">
        <dgm:presLayoutVars>
          <dgm:bulletEnabled val="1"/>
        </dgm:presLayoutVars>
      </dgm:prSet>
      <dgm:spPr>
        <a:prstGeom prst="roundRect">
          <a:avLst/>
        </a:prstGeom>
      </dgm:spPr>
      <dgm:t>
        <a:bodyPr/>
        <a:lstStyle/>
        <a:p>
          <a:endParaRPr lang="en-AU"/>
        </a:p>
      </dgm:t>
    </dgm:pt>
    <dgm:pt modelId="{10CE3855-F288-46E5-868F-3F10BB16745A}" type="pres">
      <dgm:prSet presAssocID="{4AF449E2-05D5-440D-896D-81EC94035D36}" presName="sibTrans" presStyleCnt="0"/>
      <dgm:spPr/>
    </dgm:pt>
    <dgm:pt modelId="{54F19809-2CF4-4E85-B30D-D5A7962E88F1}" type="pres">
      <dgm:prSet presAssocID="{4F7B952C-E1DD-4096-BC9E-BC8171357C99}" presName="node" presStyleLbl="node1" presStyleIdx="8" presStyleCnt="9">
        <dgm:presLayoutVars>
          <dgm:bulletEnabled val="1"/>
        </dgm:presLayoutVars>
      </dgm:prSet>
      <dgm:spPr>
        <a:prstGeom prst="roundRect">
          <a:avLst/>
        </a:prstGeom>
      </dgm:spPr>
      <dgm:t>
        <a:bodyPr/>
        <a:lstStyle/>
        <a:p>
          <a:endParaRPr lang="en-AU"/>
        </a:p>
      </dgm:t>
    </dgm:pt>
  </dgm:ptLst>
  <dgm:cxnLst>
    <dgm:cxn modelId="{8E961F87-C998-4704-8E64-4697AD69A814}" srcId="{537A50C2-ED25-495D-B530-DCE10DAF4A6C}" destId="{2AA60734-9334-4F07-8430-8AC17149D101}" srcOrd="3" destOrd="0" parTransId="{D44756B8-A397-4672-9D60-97F07C49FE37}" sibTransId="{65FAF3FC-0D83-4C0E-AD21-2F9434D70642}"/>
    <dgm:cxn modelId="{21EB7D1F-2030-48F4-92CF-09FB6C1079FC}" srcId="{537A50C2-ED25-495D-B530-DCE10DAF4A6C}" destId="{9EE8CF42-CBF3-410C-B80E-17F4B1216F6E}" srcOrd="6" destOrd="0" parTransId="{28A491D7-95EC-4963-82DA-4779A7322A7B}" sibTransId="{6B3EC7D3-CA73-4B39-A30F-EC5A47A1BC4B}"/>
    <dgm:cxn modelId="{C3194590-5C0A-48D3-952D-D2A927F24657}" type="presOf" srcId="{C06B8E35-CA0C-400D-880A-31EEA38BFAE3}" destId="{62BDE486-676B-4116-AC9A-D70AC5D3C24B}" srcOrd="0" destOrd="0" presId="urn:microsoft.com/office/officeart/2005/8/layout/default"/>
    <dgm:cxn modelId="{1551998C-7886-4FFC-9D6F-D24F568D8343}" srcId="{537A50C2-ED25-495D-B530-DCE10DAF4A6C}" destId="{7A50FBD2-794A-4887-832C-B2E97A49C1F0}" srcOrd="5" destOrd="0" parTransId="{AE4CA067-A62F-46B8-AF0E-A4E583D4FD88}" sibTransId="{054F82D1-9363-4866-B71B-B7C73BD97A74}"/>
    <dgm:cxn modelId="{4640C860-8445-4CBD-BECB-62FF031C5861}" srcId="{537A50C2-ED25-495D-B530-DCE10DAF4A6C}" destId="{4F7B952C-E1DD-4096-BC9E-BC8171357C99}" srcOrd="8" destOrd="0" parTransId="{9F1A8D2E-BD9D-48AF-8394-00D0CC1998CD}" sibTransId="{A5A5BC92-F284-4E1E-9F58-D0403317281D}"/>
    <dgm:cxn modelId="{2235102F-23F2-4160-A04B-EE7C443012BB}" type="presOf" srcId="{9EE8CF42-CBF3-410C-B80E-17F4B1216F6E}" destId="{EECF7433-BA94-4256-BDAE-E630C3EF514A}" srcOrd="0" destOrd="0" presId="urn:microsoft.com/office/officeart/2005/8/layout/default"/>
    <dgm:cxn modelId="{1A1471CB-9177-4E45-BF64-12270A3206C1}" srcId="{537A50C2-ED25-495D-B530-DCE10DAF4A6C}" destId="{0687802F-92E8-4BD4-931E-9D06E520FFD2}" srcOrd="7" destOrd="0" parTransId="{6ADFDE88-34A3-43C3-B266-DDDB945B595A}" sibTransId="{4AF449E2-05D5-440D-896D-81EC94035D36}"/>
    <dgm:cxn modelId="{569F44A0-E55C-4602-9EB2-F4FD0F83EE9F}" srcId="{537A50C2-ED25-495D-B530-DCE10DAF4A6C}" destId="{223F94E0-0E73-4503-9197-A002410276A1}" srcOrd="4" destOrd="0" parTransId="{5DC2BE7E-6AC3-4B33-BF17-96A1DB7F3B02}" sibTransId="{47FD85A3-6163-4944-86E8-6B96902C7F6C}"/>
    <dgm:cxn modelId="{5BA5A2D4-3765-44DE-A303-88B1BDE9F267}" srcId="{537A50C2-ED25-495D-B530-DCE10DAF4A6C}" destId="{3709B9A5-7B41-4417-8038-F9D85620D09C}" srcOrd="2" destOrd="0" parTransId="{9E003FC0-F202-4006-A072-80823C31ECAD}" sibTransId="{12E28276-6750-40E1-9FB0-A497E658DA3A}"/>
    <dgm:cxn modelId="{0656D77E-DEAB-4ABF-BC57-70CD3D582FF9}" type="presOf" srcId="{4F7B952C-E1DD-4096-BC9E-BC8171357C99}" destId="{54F19809-2CF4-4E85-B30D-D5A7962E88F1}" srcOrd="0" destOrd="0" presId="urn:microsoft.com/office/officeart/2005/8/layout/default"/>
    <dgm:cxn modelId="{CCE8F8CC-C763-42D4-9BA9-B6B4BF0066BF}" type="presOf" srcId="{3709B9A5-7B41-4417-8038-F9D85620D09C}" destId="{F7773879-9A22-49BC-BCFB-3D14B55A1075}" srcOrd="0" destOrd="0" presId="urn:microsoft.com/office/officeart/2005/8/layout/default"/>
    <dgm:cxn modelId="{0AAB1ED4-C3BD-4351-A10D-3A399B0A4607}" type="presOf" srcId="{B0231A4B-3A9C-40BE-AB63-6A821B83338F}" destId="{CC9485D6-598D-4EC1-A498-BE2DE7BDDB32}" srcOrd="0" destOrd="0" presId="urn:microsoft.com/office/officeart/2005/8/layout/default"/>
    <dgm:cxn modelId="{419BB01A-915D-40CF-A4D3-E80858EC998C}" type="presOf" srcId="{2AA60734-9334-4F07-8430-8AC17149D101}" destId="{16CA6DAB-36A4-4020-A729-456C00CE41D4}" srcOrd="0" destOrd="0" presId="urn:microsoft.com/office/officeart/2005/8/layout/default"/>
    <dgm:cxn modelId="{7F3E168D-A84F-466B-BE0B-2055505EE3C1}" srcId="{537A50C2-ED25-495D-B530-DCE10DAF4A6C}" destId="{C06B8E35-CA0C-400D-880A-31EEA38BFAE3}" srcOrd="1" destOrd="0" parTransId="{9D5C2ED2-9D68-4CDC-B9EC-BBDA83E8E1D3}" sibTransId="{C5D3A69D-70CC-428D-AB75-4FADA246ED54}"/>
    <dgm:cxn modelId="{FBD2AA3D-13AB-4D0A-B123-18ECB407A6FF}" type="presOf" srcId="{0687802F-92E8-4BD4-931E-9D06E520FFD2}" destId="{17E982DE-3872-49BD-AD2E-FFE8E6E1E14D}" srcOrd="0" destOrd="0" presId="urn:microsoft.com/office/officeart/2005/8/layout/default"/>
    <dgm:cxn modelId="{F4142362-3F5E-4DAC-B323-6B63B5A3B660}" type="presOf" srcId="{223F94E0-0E73-4503-9197-A002410276A1}" destId="{313A6D24-E36B-4C98-8589-F65C4F9AA1F3}" srcOrd="0" destOrd="0" presId="urn:microsoft.com/office/officeart/2005/8/layout/default"/>
    <dgm:cxn modelId="{2F764A32-1F1D-46B8-ACAE-B6C9F1D8C5BF}" srcId="{537A50C2-ED25-495D-B530-DCE10DAF4A6C}" destId="{B0231A4B-3A9C-40BE-AB63-6A821B83338F}" srcOrd="0" destOrd="0" parTransId="{2CC5CC43-23C9-434F-8D5A-28976C249B09}" sibTransId="{BF0F68F6-62B2-40FA-B248-D3D21BD775CD}"/>
    <dgm:cxn modelId="{439A3F28-C256-421A-9679-6B236EAB6E77}" type="presOf" srcId="{537A50C2-ED25-495D-B530-DCE10DAF4A6C}" destId="{E9320911-B003-424A-847F-A5D5FF7CBB54}" srcOrd="0" destOrd="0" presId="urn:microsoft.com/office/officeart/2005/8/layout/default"/>
    <dgm:cxn modelId="{1ECDF2E7-6279-4FD6-A9CC-29E4AD759387}" type="presOf" srcId="{7A50FBD2-794A-4887-832C-B2E97A49C1F0}" destId="{1DED375D-84C9-486E-B80F-64F1784C2430}" srcOrd="0" destOrd="0" presId="urn:microsoft.com/office/officeart/2005/8/layout/default"/>
    <dgm:cxn modelId="{C7A88E2E-FE36-4E79-89E4-F444F8BFFDDC}" type="presParOf" srcId="{E9320911-B003-424A-847F-A5D5FF7CBB54}" destId="{CC9485D6-598D-4EC1-A498-BE2DE7BDDB32}" srcOrd="0" destOrd="0" presId="urn:microsoft.com/office/officeart/2005/8/layout/default"/>
    <dgm:cxn modelId="{4075CC4A-2F73-4BC5-B276-26D30E176014}" type="presParOf" srcId="{E9320911-B003-424A-847F-A5D5FF7CBB54}" destId="{E189D87F-ABAA-4570-84BC-0B14436C7BAA}" srcOrd="1" destOrd="0" presId="urn:microsoft.com/office/officeart/2005/8/layout/default"/>
    <dgm:cxn modelId="{FE3E25E1-313F-4AE8-B787-5F75F9257DA1}" type="presParOf" srcId="{E9320911-B003-424A-847F-A5D5FF7CBB54}" destId="{62BDE486-676B-4116-AC9A-D70AC5D3C24B}" srcOrd="2" destOrd="0" presId="urn:microsoft.com/office/officeart/2005/8/layout/default"/>
    <dgm:cxn modelId="{588E0B07-EA25-4B18-9EC9-829F55627626}" type="presParOf" srcId="{E9320911-B003-424A-847F-A5D5FF7CBB54}" destId="{85BED876-CBF3-4862-8B0B-C29070729210}" srcOrd="3" destOrd="0" presId="urn:microsoft.com/office/officeart/2005/8/layout/default"/>
    <dgm:cxn modelId="{EE8C32CA-5EE6-4C36-A7CB-6292637212D4}" type="presParOf" srcId="{E9320911-B003-424A-847F-A5D5FF7CBB54}" destId="{F7773879-9A22-49BC-BCFB-3D14B55A1075}" srcOrd="4" destOrd="0" presId="urn:microsoft.com/office/officeart/2005/8/layout/default"/>
    <dgm:cxn modelId="{FF19B79E-3E37-4873-8514-F34BAA79FCC0}" type="presParOf" srcId="{E9320911-B003-424A-847F-A5D5FF7CBB54}" destId="{AE2A4763-4917-4C51-9ABC-1D93E7360FA2}" srcOrd="5" destOrd="0" presId="urn:microsoft.com/office/officeart/2005/8/layout/default"/>
    <dgm:cxn modelId="{E951DEE4-730C-4C89-BBA9-20497F676B4E}" type="presParOf" srcId="{E9320911-B003-424A-847F-A5D5FF7CBB54}" destId="{16CA6DAB-36A4-4020-A729-456C00CE41D4}" srcOrd="6" destOrd="0" presId="urn:microsoft.com/office/officeart/2005/8/layout/default"/>
    <dgm:cxn modelId="{B00E6528-EC65-49CD-95EB-B4E936648516}" type="presParOf" srcId="{E9320911-B003-424A-847F-A5D5FF7CBB54}" destId="{898CD828-0F00-4D8E-B416-97479AAD5C8F}" srcOrd="7" destOrd="0" presId="urn:microsoft.com/office/officeart/2005/8/layout/default"/>
    <dgm:cxn modelId="{3E365631-8439-4A61-BF64-99C54D3574AE}" type="presParOf" srcId="{E9320911-B003-424A-847F-A5D5FF7CBB54}" destId="{313A6D24-E36B-4C98-8589-F65C4F9AA1F3}" srcOrd="8" destOrd="0" presId="urn:microsoft.com/office/officeart/2005/8/layout/default"/>
    <dgm:cxn modelId="{ADF0BBEB-6622-4CDC-A85E-C80871555E44}" type="presParOf" srcId="{E9320911-B003-424A-847F-A5D5FF7CBB54}" destId="{1790840D-D891-4D44-92BC-56F80E70751D}" srcOrd="9" destOrd="0" presId="urn:microsoft.com/office/officeart/2005/8/layout/default"/>
    <dgm:cxn modelId="{97704EC2-4700-4323-9F82-AAA863426343}" type="presParOf" srcId="{E9320911-B003-424A-847F-A5D5FF7CBB54}" destId="{1DED375D-84C9-486E-B80F-64F1784C2430}" srcOrd="10" destOrd="0" presId="urn:microsoft.com/office/officeart/2005/8/layout/default"/>
    <dgm:cxn modelId="{07C0308D-1D1F-400A-96EB-568440AF8983}" type="presParOf" srcId="{E9320911-B003-424A-847F-A5D5FF7CBB54}" destId="{A8309CEA-D027-4304-BB60-E1BC54B1C5CF}" srcOrd="11" destOrd="0" presId="urn:microsoft.com/office/officeart/2005/8/layout/default"/>
    <dgm:cxn modelId="{C0FCAC80-6961-4D8A-AD64-FF1B7CB371F0}" type="presParOf" srcId="{E9320911-B003-424A-847F-A5D5FF7CBB54}" destId="{EECF7433-BA94-4256-BDAE-E630C3EF514A}" srcOrd="12" destOrd="0" presId="urn:microsoft.com/office/officeart/2005/8/layout/default"/>
    <dgm:cxn modelId="{623B0345-F7C4-4760-B245-AF2EF1748C5F}" type="presParOf" srcId="{E9320911-B003-424A-847F-A5D5FF7CBB54}" destId="{B9246840-749E-4372-AD19-7460E6F30BF3}" srcOrd="13" destOrd="0" presId="urn:microsoft.com/office/officeart/2005/8/layout/default"/>
    <dgm:cxn modelId="{FD6154DF-E76C-4551-B7CD-03D6230DBCDD}" type="presParOf" srcId="{E9320911-B003-424A-847F-A5D5FF7CBB54}" destId="{17E982DE-3872-49BD-AD2E-FFE8E6E1E14D}" srcOrd="14" destOrd="0" presId="urn:microsoft.com/office/officeart/2005/8/layout/default"/>
    <dgm:cxn modelId="{A35B8FA7-B4D5-48C8-BF26-424B239FAA1A}" type="presParOf" srcId="{E9320911-B003-424A-847F-A5D5FF7CBB54}" destId="{10CE3855-F288-46E5-868F-3F10BB16745A}" srcOrd="15" destOrd="0" presId="urn:microsoft.com/office/officeart/2005/8/layout/default"/>
    <dgm:cxn modelId="{BD63B0BF-57C5-47AC-888B-75E327A08FAF}" type="presParOf" srcId="{E9320911-B003-424A-847F-A5D5FF7CBB54}" destId="{54F19809-2CF4-4E85-B30D-D5A7962E88F1}" srcOrd="16"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960EE4F-FB07-4AFC-BBAF-7212B38C3BAD}" type="doc">
      <dgm:prSet loTypeId="urn:microsoft.com/office/officeart/2005/8/layout/bList2#2" loCatId="list" qsTypeId="urn:microsoft.com/office/officeart/2005/8/quickstyle/simple1" qsCatId="simple" csTypeId="urn:microsoft.com/office/officeart/2005/8/colors/accent5_2" csCatId="accent5" phldr="1"/>
      <dgm:spPr/>
      <dgm:t>
        <a:bodyPr/>
        <a:lstStyle/>
        <a:p>
          <a:endParaRPr lang="en-AU"/>
        </a:p>
      </dgm:t>
    </dgm:pt>
    <dgm:pt modelId="{6FE96EB0-FED6-4355-94C4-76F9697F997C}">
      <dgm:prSet phldrT="[Text]"/>
      <dgm:spPr>
        <a:solidFill>
          <a:schemeClr val="accent2">
            <a:lumMod val="75000"/>
          </a:schemeClr>
        </a:solidFill>
        <a:ln>
          <a:solidFill>
            <a:schemeClr val="accent2">
              <a:lumMod val="75000"/>
            </a:schemeClr>
          </a:solidFill>
        </a:ln>
      </dgm:spPr>
      <dgm:t>
        <a:bodyPr/>
        <a:lstStyle/>
        <a:p>
          <a:r>
            <a:rPr lang="en-AU" dirty="0">
              <a:latin typeface="Open Sans" panose="020B0604020202020204" charset="0"/>
              <a:ea typeface="Open Sans" panose="020B0604020202020204" charset="0"/>
              <a:cs typeface="Open Sans" panose="020B0604020202020204" charset="0"/>
            </a:rPr>
            <a:t>Patients</a:t>
          </a:r>
          <a:r>
            <a:rPr lang="en-AU" dirty="0">
              <a:latin typeface="Arial" panose="020B0604020202020204" pitchFamily="34" charset="0"/>
              <a:cs typeface="Arial" panose="020B0604020202020204" pitchFamily="34" charset="0"/>
            </a:rPr>
            <a:t> </a:t>
          </a:r>
        </a:p>
      </dgm:t>
    </dgm:pt>
    <dgm:pt modelId="{E1E3290C-41B6-488F-984A-2004F9605B4A}" type="parTrans" cxnId="{8B3F3731-F471-41CB-885D-AB7B120F63B5}">
      <dgm:prSet/>
      <dgm:spPr/>
      <dgm:t>
        <a:bodyPr/>
        <a:lstStyle/>
        <a:p>
          <a:endParaRPr lang="en-AU"/>
        </a:p>
      </dgm:t>
    </dgm:pt>
    <dgm:pt modelId="{8A40C7EA-DE9E-41EF-8CED-0D1B69BE28AC}" type="sibTrans" cxnId="{8B3F3731-F471-41CB-885D-AB7B120F63B5}">
      <dgm:prSet/>
      <dgm:spPr/>
      <dgm:t>
        <a:bodyPr/>
        <a:lstStyle/>
        <a:p>
          <a:endParaRPr lang="en-AU"/>
        </a:p>
      </dgm:t>
    </dgm:pt>
    <dgm:pt modelId="{3FA99EBD-B1C8-4C1F-B248-B11876BCC28B}">
      <dgm:prSet custT="1"/>
      <dgm:spPr>
        <a:ln>
          <a:solidFill>
            <a:schemeClr val="accent2">
              <a:lumMod val="75000"/>
            </a:schemeClr>
          </a:solidFill>
        </a:ln>
      </dgm:spPr>
      <dgm:t>
        <a:bodyPr/>
        <a:lstStyle/>
        <a:p>
          <a:r>
            <a:rPr lang="en-AU" sz="2400" dirty="0">
              <a:solidFill>
                <a:schemeClr val="accent2">
                  <a:lumMod val="50000"/>
                </a:schemeClr>
              </a:solidFill>
              <a:latin typeface="Open Sans" panose="020B0604020202020204" charset="0"/>
              <a:ea typeface="Open Sans" panose="020B0604020202020204" charset="0"/>
              <a:cs typeface="Open Sans" panose="020B0604020202020204" charset="0"/>
            </a:rPr>
            <a:t>Social Work </a:t>
          </a:r>
        </a:p>
      </dgm:t>
    </dgm:pt>
    <dgm:pt modelId="{4F8F5946-70B8-42F0-B0D5-8756A6F7410F}" type="parTrans" cxnId="{6DDEA68E-E4D0-41FA-B695-A1B3EBF02891}">
      <dgm:prSet/>
      <dgm:spPr/>
      <dgm:t>
        <a:bodyPr/>
        <a:lstStyle/>
        <a:p>
          <a:endParaRPr lang="en-AU"/>
        </a:p>
      </dgm:t>
    </dgm:pt>
    <dgm:pt modelId="{7400E4B9-B006-4AF8-A3B4-F3BE364E00C6}" type="sibTrans" cxnId="{6DDEA68E-E4D0-41FA-B695-A1B3EBF02891}">
      <dgm:prSet/>
      <dgm:spPr/>
      <dgm:t>
        <a:bodyPr/>
        <a:lstStyle/>
        <a:p>
          <a:endParaRPr lang="en-AU"/>
        </a:p>
      </dgm:t>
    </dgm:pt>
    <dgm:pt modelId="{1B2F4D9C-ABD1-464B-A579-539D589CCB45}">
      <dgm:prSet custT="1"/>
      <dgm:spPr>
        <a:ln>
          <a:solidFill>
            <a:schemeClr val="accent2">
              <a:lumMod val="75000"/>
            </a:schemeClr>
          </a:solidFill>
        </a:ln>
      </dgm:spPr>
      <dgm:t>
        <a:bodyPr/>
        <a:lstStyle/>
        <a:p>
          <a:r>
            <a:rPr lang="en-AU" sz="2400" dirty="0" smtClean="0">
              <a:solidFill>
                <a:schemeClr val="accent2">
                  <a:lumMod val="50000"/>
                </a:schemeClr>
              </a:solidFill>
              <a:latin typeface="Open Sans" panose="020B0604020202020204" charset="0"/>
              <a:ea typeface="Open Sans" panose="020B0604020202020204" charset="0"/>
              <a:cs typeface="Open Sans" panose="020B0604020202020204" charset="0"/>
            </a:rPr>
            <a:t>Family violence services</a:t>
          </a:r>
          <a:endParaRPr lang="en-AU" sz="2400" dirty="0">
            <a:solidFill>
              <a:schemeClr val="accent2">
                <a:lumMod val="50000"/>
              </a:schemeClr>
            </a:solidFill>
            <a:latin typeface="Open Sans" panose="020B0604020202020204" charset="0"/>
            <a:ea typeface="Open Sans" panose="020B0604020202020204" charset="0"/>
            <a:cs typeface="Open Sans" panose="020B0604020202020204" charset="0"/>
          </a:endParaRPr>
        </a:p>
      </dgm:t>
    </dgm:pt>
    <dgm:pt modelId="{7861EEDD-28D6-4728-85EA-E7902A0CDEFF}" type="parTrans" cxnId="{8DA61A38-4B19-4EFC-BFD4-CE3B81DD4E32}">
      <dgm:prSet/>
      <dgm:spPr/>
      <dgm:t>
        <a:bodyPr/>
        <a:lstStyle/>
        <a:p>
          <a:endParaRPr lang="en-US"/>
        </a:p>
      </dgm:t>
    </dgm:pt>
    <dgm:pt modelId="{2633D59F-13A6-4C9F-AD24-79DDE1E29821}" type="sibTrans" cxnId="{8DA61A38-4B19-4EFC-BFD4-CE3B81DD4E32}">
      <dgm:prSet/>
      <dgm:spPr/>
      <dgm:t>
        <a:bodyPr/>
        <a:lstStyle/>
        <a:p>
          <a:endParaRPr lang="en-US"/>
        </a:p>
      </dgm:t>
    </dgm:pt>
    <dgm:pt modelId="{90579388-9895-4FEA-8D93-ED702F2D004E}">
      <dgm:prSet custT="1"/>
      <dgm:spPr>
        <a:ln>
          <a:solidFill>
            <a:schemeClr val="accent2">
              <a:lumMod val="75000"/>
            </a:schemeClr>
          </a:solidFill>
        </a:ln>
      </dgm:spPr>
      <dgm:t>
        <a:bodyPr/>
        <a:lstStyle/>
        <a:p>
          <a:r>
            <a:rPr lang="en-AU" sz="2400" dirty="0">
              <a:solidFill>
                <a:schemeClr val="accent2">
                  <a:lumMod val="50000"/>
                </a:schemeClr>
              </a:solidFill>
              <a:latin typeface="Open Sans" panose="020B0604020202020204" charset="0"/>
              <a:ea typeface="Open Sans" panose="020B0604020202020204" charset="0"/>
              <a:cs typeface="Open Sans" panose="020B0604020202020204" charset="0"/>
            </a:rPr>
            <a:t>Manager</a:t>
          </a:r>
        </a:p>
      </dgm:t>
    </dgm:pt>
    <dgm:pt modelId="{E298FD53-9C05-451D-87A9-82FF4DE0924D}" type="parTrans" cxnId="{4FEB540C-413F-4DC1-9342-6D851ADFFA0E}">
      <dgm:prSet/>
      <dgm:spPr/>
      <dgm:t>
        <a:bodyPr/>
        <a:lstStyle/>
        <a:p>
          <a:endParaRPr lang="en-US"/>
        </a:p>
      </dgm:t>
    </dgm:pt>
    <dgm:pt modelId="{C62326A3-0C28-4C99-BC13-A5E4FED947A5}" type="sibTrans" cxnId="{4FEB540C-413F-4DC1-9342-6D851ADFFA0E}">
      <dgm:prSet/>
      <dgm:spPr/>
      <dgm:t>
        <a:bodyPr/>
        <a:lstStyle/>
        <a:p>
          <a:endParaRPr lang="en-US"/>
        </a:p>
      </dgm:t>
    </dgm:pt>
    <dgm:pt modelId="{9EB78713-2094-4E93-B8C3-030A950A7182}">
      <dgm:prSet custT="1"/>
      <dgm:spPr>
        <a:ln>
          <a:solidFill>
            <a:schemeClr val="accent2">
              <a:lumMod val="75000"/>
            </a:schemeClr>
          </a:solidFill>
        </a:ln>
      </dgm:spPr>
      <dgm:t>
        <a:bodyPr/>
        <a:lstStyle/>
        <a:p>
          <a:r>
            <a:rPr lang="en-AU" sz="2400" b="1" dirty="0">
              <a:solidFill>
                <a:schemeClr val="accent2">
                  <a:lumMod val="50000"/>
                </a:schemeClr>
              </a:solidFill>
              <a:latin typeface="Open Sans" panose="020B0604020202020204" charset="0"/>
              <a:ea typeface="Open Sans" panose="020B0604020202020204" charset="0"/>
              <a:cs typeface="Open Sans" panose="020B0604020202020204" charset="0"/>
            </a:rPr>
            <a:t>Internal </a:t>
          </a:r>
          <a:r>
            <a:rPr lang="en-AU" sz="2400" b="1" dirty="0" smtClean="0">
              <a:solidFill>
                <a:schemeClr val="accent2">
                  <a:lumMod val="50000"/>
                </a:schemeClr>
              </a:solidFill>
              <a:latin typeface="Open Sans" panose="020B0604020202020204" charset="0"/>
              <a:ea typeface="Open Sans" panose="020B0604020202020204" charset="0"/>
              <a:cs typeface="Open Sans" panose="020B0604020202020204" charset="0"/>
            </a:rPr>
            <a:t>services</a:t>
          </a:r>
          <a:endParaRPr lang="en-AU" sz="2400" dirty="0">
            <a:solidFill>
              <a:schemeClr val="accent2">
                <a:lumMod val="50000"/>
              </a:schemeClr>
            </a:solidFill>
            <a:latin typeface="Open Sans" panose="020B0604020202020204" charset="0"/>
            <a:ea typeface="Open Sans" panose="020B0604020202020204" charset="0"/>
            <a:cs typeface="Open Sans" panose="020B0604020202020204" charset="0"/>
          </a:endParaRPr>
        </a:p>
      </dgm:t>
    </dgm:pt>
    <dgm:pt modelId="{B88AF117-7BAA-4E2A-B31F-654E506863F6}" type="parTrans" cxnId="{A5632F37-9273-4D8C-92E0-DA8DB482743B}">
      <dgm:prSet/>
      <dgm:spPr/>
      <dgm:t>
        <a:bodyPr/>
        <a:lstStyle/>
        <a:p>
          <a:endParaRPr lang="en-AU"/>
        </a:p>
      </dgm:t>
    </dgm:pt>
    <dgm:pt modelId="{4F4922D7-7BF8-49E7-84F8-13AD5CA407A0}" type="sibTrans" cxnId="{A5632F37-9273-4D8C-92E0-DA8DB482743B}">
      <dgm:prSet/>
      <dgm:spPr/>
      <dgm:t>
        <a:bodyPr/>
        <a:lstStyle/>
        <a:p>
          <a:endParaRPr lang="en-AU"/>
        </a:p>
      </dgm:t>
    </dgm:pt>
    <dgm:pt modelId="{16FCC8EC-D7C0-43C7-BE66-DAEE991C0137}">
      <dgm:prSet custT="1"/>
      <dgm:spPr>
        <a:ln>
          <a:solidFill>
            <a:schemeClr val="accent2">
              <a:lumMod val="75000"/>
            </a:schemeClr>
          </a:solidFill>
        </a:ln>
      </dgm:spPr>
      <dgm:t>
        <a:bodyPr/>
        <a:lstStyle/>
        <a:p>
          <a:r>
            <a:rPr lang="en-AU" sz="2400" b="1" i="0" dirty="0">
              <a:solidFill>
                <a:schemeClr val="accent2">
                  <a:lumMod val="75000"/>
                </a:schemeClr>
              </a:solidFill>
              <a:latin typeface="Open Sans" panose="020B0604020202020204" charset="0"/>
              <a:ea typeface="Open Sans" panose="020B0604020202020204" charset="0"/>
              <a:cs typeface="Open Sans" panose="020B0604020202020204" charset="0"/>
            </a:rPr>
            <a:t>External services</a:t>
          </a:r>
          <a:endParaRPr lang="en-AU" sz="2400" dirty="0">
            <a:solidFill>
              <a:schemeClr val="accent2">
                <a:lumMod val="75000"/>
              </a:schemeClr>
            </a:solidFill>
            <a:latin typeface="Open Sans" panose="020B0604020202020204" charset="0"/>
            <a:ea typeface="Open Sans" panose="020B0604020202020204" charset="0"/>
            <a:cs typeface="Open Sans" panose="020B0604020202020204" charset="0"/>
          </a:endParaRPr>
        </a:p>
      </dgm:t>
    </dgm:pt>
    <dgm:pt modelId="{420858EE-2C1B-44A9-9296-8A68550E57B7}" type="parTrans" cxnId="{77C1AE4E-5AFB-4C75-9195-DD2516F5DB92}">
      <dgm:prSet/>
      <dgm:spPr/>
      <dgm:t>
        <a:bodyPr/>
        <a:lstStyle/>
        <a:p>
          <a:endParaRPr lang="en-AU"/>
        </a:p>
      </dgm:t>
    </dgm:pt>
    <dgm:pt modelId="{18DEAAED-2FAA-4685-8017-4F2AFACB8E51}" type="sibTrans" cxnId="{77C1AE4E-5AFB-4C75-9195-DD2516F5DB92}">
      <dgm:prSet/>
      <dgm:spPr/>
      <dgm:t>
        <a:bodyPr/>
        <a:lstStyle/>
        <a:p>
          <a:endParaRPr lang="en-AU"/>
        </a:p>
      </dgm:t>
    </dgm:pt>
    <dgm:pt modelId="{977FF994-7CB6-4829-9972-ED71C9C6E3A8}">
      <dgm:prSet custT="1"/>
      <dgm:spPr>
        <a:ln>
          <a:solidFill>
            <a:schemeClr val="accent2">
              <a:lumMod val="75000"/>
            </a:schemeClr>
          </a:solidFill>
        </a:ln>
      </dgm:spPr>
      <dgm:t>
        <a:bodyPr/>
        <a:lstStyle/>
        <a:p>
          <a:r>
            <a:rPr lang="en-AU" sz="2400" b="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1800RESPECT (24/7 national hotline) </a:t>
          </a:r>
          <a:endParaRPr lang="en-AU" sz="2400" b="0" dirty="0">
            <a:solidFill>
              <a:schemeClr val="accent2">
                <a:lumMod val="75000"/>
              </a:schemeClr>
            </a:solidFill>
            <a:latin typeface="Open Sans" panose="020B0604020202020204" charset="0"/>
            <a:ea typeface="Open Sans" panose="020B0604020202020204" charset="0"/>
            <a:cs typeface="Open Sans" panose="020B0604020202020204" charset="0"/>
          </a:endParaRPr>
        </a:p>
      </dgm:t>
    </dgm:pt>
    <dgm:pt modelId="{98BD9CAD-FBBA-4108-BB38-D1EA207F4950}" type="parTrans" cxnId="{483D0808-A529-4509-A632-A6246202BF81}">
      <dgm:prSet/>
      <dgm:spPr/>
      <dgm:t>
        <a:bodyPr/>
        <a:lstStyle/>
        <a:p>
          <a:endParaRPr lang="en-AU"/>
        </a:p>
      </dgm:t>
    </dgm:pt>
    <dgm:pt modelId="{0B5327D0-494E-46CC-AFB9-E3B792AE4078}" type="sibTrans" cxnId="{483D0808-A529-4509-A632-A6246202BF81}">
      <dgm:prSet/>
      <dgm:spPr/>
      <dgm:t>
        <a:bodyPr/>
        <a:lstStyle/>
        <a:p>
          <a:endParaRPr lang="en-AU"/>
        </a:p>
      </dgm:t>
    </dgm:pt>
    <dgm:pt modelId="{041A10BC-E060-4674-AEA5-E8C39040CCC5}">
      <dgm:prSet custT="1"/>
      <dgm:spPr>
        <a:ln>
          <a:solidFill>
            <a:schemeClr val="accent2">
              <a:lumMod val="75000"/>
            </a:schemeClr>
          </a:solidFill>
        </a:ln>
      </dgm:spPr>
      <dgm:t>
        <a:bodyPr/>
        <a:lstStyle/>
        <a:p>
          <a:r>
            <a:rPr lang="en-AU" sz="2400" b="0" dirty="0">
              <a:solidFill>
                <a:schemeClr val="accent2">
                  <a:lumMod val="75000"/>
                </a:schemeClr>
              </a:solidFill>
              <a:latin typeface="Open Sans" panose="020B0604020202020204" charset="0"/>
              <a:ea typeface="Open Sans" panose="020B0604020202020204" charset="0"/>
              <a:cs typeface="Open Sans" panose="020B0604020202020204" charset="0"/>
            </a:rPr>
            <a:t>Police (000)</a:t>
          </a:r>
        </a:p>
      </dgm:t>
    </dgm:pt>
    <dgm:pt modelId="{E6551A55-9EA6-4257-929D-6D35EE2061E2}" type="parTrans" cxnId="{4FF232DA-EAF8-4975-B0A8-50D2DB63F7F3}">
      <dgm:prSet/>
      <dgm:spPr/>
      <dgm:t>
        <a:bodyPr/>
        <a:lstStyle/>
        <a:p>
          <a:endParaRPr lang="en-AU"/>
        </a:p>
      </dgm:t>
    </dgm:pt>
    <dgm:pt modelId="{C1A161E1-12A7-45B5-9056-962BB1776507}" type="sibTrans" cxnId="{4FF232DA-EAF8-4975-B0A8-50D2DB63F7F3}">
      <dgm:prSet/>
      <dgm:spPr/>
      <dgm:t>
        <a:bodyPr/>
        <a:lstStyle/>
        <a:p>
          <a:endParaRPr lang="en-AU"/>
        </a:p>
      </dgm:t>
    </dgm:pt>
    <dgm:pt modelId="{63E41002-714E-48F8-B8E1-C2CFF556F2EC}">
      <dgm:prSet custT="1"/>
      <dgm:spPr/>
      <dgm:t>
        <a:bodyPr/>
        <a:lstStyle/>
        <a:p>
          <a:r>
            <a:rPr lang="en-AU" sz="2400" b="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Safe Steps (24/7 crisis line) 1800 015 188</a:t>
          </a:r>
          <a:endParaRPr lang="en-AU" sz="2400" b="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620B8115-E8EC-4364-8A5C-31AD79ED779B}" type="parTrans" cxnId="{1A2E316B-35BE-4D93-9F66-99853B2F5D65}">
      <dgm:prSet/>
      <dgm:spPr/>
      <dgm:t>
        <a:bodyPr/>
        <a:lstStyle/>
        <a:p>
          <a:endParaRPr lang="en-AU"/>
        </a:p>
      </dgm:t>
    </dgm:pt>
    <dgm:pt modelId="{3DE58121-5579-4D48-90EA-A6EA62DA0761}" type="sibTrans" cxnId="{1A2E316B-35BE-4D93-9F66-99853B2F5D65}">
      <dgm:prSet/>
      <dgm:spPr/>
      <dgm:t>
        <a:bodyPr/>
        <a:lstStyle/>
        <a:p>
          <a:endParaRPr lang="en-AU"/>
        </a:p>
      </dgm:t>
    </dgm:pt>
    <dgm:pt modelId="{980F3F54-7C38-4475-9FD1-AB1CFAB53ED8}">
      <dgm:prSet custT="1"/>
      <dgm:spPr/>
      <dgm:t>
        <a:bodyPr/>
        <a:lstStyle/>
        <a:p>
          <a:r>
            <a:rPr lang="en-AU" sz="2400" b="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Gatehouse 9345 6391 </a:t>
          </a:r>
          <a:endParaRPr lang="en-AU" sz="2400" b="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BA1134E-1BB1-46E9-BEC5-28AA909265CA}" type="parTrans" cxnId="{CCE6AC97-79B8-4E8E-9544-EEF0FE778B07}">
      <dgm:prSet/>
      <dgm:spPr/>
      <dgm:t>
        <a:bodyPr/>
        <a:lstStyle/>
        <a:p>
          <a:endParaRPr lang="en-AU"/>
        </a:p>
      </dgm:t>
    </dgm:pt>
    <dgm:pt modelId="{D1F65A07-F746-4EFE-8B63-A56C46498828}" type="sibTrans" cxnId="{CCE6AC97-79B8-4E8E-9544-EEF0FE778B07}">
      <dgm:prSet/>
      <dgm:spPr/>
      <dgm:t>
        <a:bodyPr/>
        <a:lstStyle/>
        <a:p>
          <a:endParaRPr lang="en-AU"/>
        </a:p>
      </dgm:t>
    </dgm:pt>
    <dgm:pt modelId="{7331802B-A41B-4B28-937C-42FE9B9F2960}">
      <dgm:prSet custT="1"/>
      <dgm:spPr/>
      <dgm:t>
        <a:bodyPr/>
        <a:lstStyle/>
        <a:p>
          <a:r>
            <a:rPr lang="en-AU" sz="2400" b="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DHHS Child Protection (priority line) 9843 5422</a:t>
          </a:r>
          <a:endParaRPr lang="en-AU" sz="2400" b="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690292D-6337-4970-9BF4-8A6BA037EBB3}" type="parTrans" cxnId="{85922789-3BDD-4ABC-8828-E0B346C29834}">
      <dgm:prSet/>
      <dgm:spPr/>
      <dgm:t>
        <a:bodyPr/>
        <a:lstStyle/>
        <a:p>
          <a:endParaRPr lang="en-AU"/>
        </a:p>
      </dgm:t>
    </dgm:pt>
    <dgm:pt modelId="{9FC0A580-AA27-4FF5-9ED1-EFE1D135AA3D}" type="sibTrans" cxnId="{85922789-3BDD-4ABC-8828-E0B346C29834}">
      <dgm:prSet/>
      <dgm:spPr/>
      <dgm:t>
        <a:bodyPr/>
        <a:lstStyle/>
        <a:p>
          <a:endParaRPr lang="en-AU"/>
        </a:p>
      </dgm:t>
    </dgm:pt>
    <dgm:pt modelId="{42A79522-DF20-468B-A400-A40FD2041611}" type="pres">
      <dgm:prSet presAssocID="{8960EE4F-FB07-4AFC-BBAF-7212B38C3BAD}" presName="diagram" presStyleCnt="0">
        <dgm:presLayoutVars>
          <dgm:dir/>
          <dgm:animLvl val="lvl"/>
          <dgm:resizeHandles val="exact"/>
        </dgm:presLayoutVars>
      </dgm:prSet>
      <dgm:spPr/>
      <dgm:t>
        <a:bodyPr/>
        <a:lstStyle/>
        <a:p>
          <a:endParaRPr lang="en-AU"/>
        </a:p>
      </dgm:t>
    </dgm:pt>
    <dgm:pt modelId="{A97DC7AA-0998-4FF2-B801-29C030B9D3C5}" type="pres">
      <dgm:prSet presAssocID="{6FE96EB0-FED6-4355-94C4-76F9697F997C}" presName="compNode" presStyleCnt="0"/>
      <dgm:spPr/>
    </dgm:pt>
    <dgm:pt modelId="{05CE0938-5E2C-4090-BBBE-511140BD33EE}" type="pres">
      <dgm:prSet presAssocID="{6FE96EB0-FED6-4355-94C4-76F9697F997C}" presName="childRect" presStyleLbl="bgAcc1" presStyleIdx="0" presStyleCnt="1" custScaleX="195752" custScaleY="140809" custLinFactNeighborX="2046" custLinFactNeighborY="-1725">
        <dgm:presLayoutVars>
          <dgm:bulletEnabled val="1"/>
        </dgm:presLayoutVars>
      </dgm:prSet>
      <dgm:spPr/>
      <dgm:t>
        <a:bodyPr/>
        <a:lstStyle/>
        <a:p>
          <a:endParaRPr lang="en-AU"/>
        </a:p>
      </dgm:t>
    </dgm:pt>
    <dgm:pt modelId="{15CF6776-8730-4091-AF88-ECB3A6584FFF}" type="pres">
      <dgm:prSet presAssocID="{6FE96EB0-FED6-4355-94C4-76F9697F997C}" presName="parentText" presStyleLbl="node1" presStyleIdx="0" presStyleCnt="0">
        <dgm:presLayoutVars>
          <dgm:chMax val="0"/>
          <dgm:bulletEnabled val="1"/>
        </dgm:presLayoutVars>
      </dgm:prSet>
      <dgm:spPr/>
      <dgm:t>
        <a:bodyPr/>
        <a:lstStyle/>
        <a:p>
          <a:endParaRPr lang="en-AU"/>
        </a:p>
      </dgm:t>
    </dgm:pt>
    <dgm:pt modelId="{21CA5C60-591B-4F3F-BBB5-BD077C92CABE}" type="pres">
      <dgm:prSet presAssocID="{6FE96EB0-FED6-4355-94C4-76F9697F997C}" presName="parentRect" presStyleLbl="alignNode1" presStyleIdx="0" presStyleCnt="1" custScaleX="196632" custScaleY="73876" custLinFactNeighborX="1648" custLinFactNeighborY="27943"/>
      <dgm:spPr/>
      <dgm:t>
        <a:bodyPr/>
        <a:lstStyle/>
        <a:p>
          <a:endParaRPr lang="en-AU"/>
        </a:p>
      </dgm:t>
    </dgm:pt>
    <dgm:pt modelId="{92BC4CB1-0481-435C-88D9-C07D7039E536}" type="pres">
      <dgm:prSet presAssocID="{6FE96EB0-FED6-4355-94C4-76F9697F997C}" presName="adorn" presStyleLbl="fgAccFollowNode1" presStyleIdx="0" presStyleCnt="1" custScaleX="57901" custScaleY="66511" custLinFactX="20809" custLinFactNeighborX="100000" custLinFactNeighborY="-2616"/>
      <dgm:spPr>
        <a:prstGeom prst="rect">
          <a:avLst/>
        </a:prstGeom>
        <a:blipFill>
          <a:blip xmlns:r="http://schemas.openxmlformats.org/officeDocument/2006/relationships"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dgm:spPr>
      <dgm:t>
        <a:bodyPr/>
        <a:lstStyle/>
        <a:p>
          <a:endParaRPr lang="en-AU"/>
        </a:p>
      </dgm:t>
    </dgm:pt>
  </dgm:ptLst>
  <dgm:cxnLst>
    <dgm:cxn modelId="{483D0808-A529-4509-A632-A6246202BF81}" srcId="{6FE96EB0-FED6-4355-94C4-76F9697F997C}" destId="{977FF994-7CB6-4829-9972-ED71C9C6E3A8}" srcOrd="2" destOrd="0" parTransId="{98BD9CAD-FBBA-4108-BB38-D1EA207F4950}" sibTransId="{0B5327D0-494E-46CC-AFB9-E3B792AE4078}"/>
    <dgm:cxn modelId="{29F480AC-9288-4E90-A708-7391B82FAE73}" type="presOf" srcId="{041A10BC-E060-4674-AEA5-E8C39040CCC5}" destId="{05CE0938-5E2C-4090-BBBE-511140BD33EE}" srcOrd="0" destOrd="9" presId="urn:microsoft.com/office/officeart/2005/8/layout/bList2#2"/>
    <dgm:cxn modelId="{85922789-3BDD-4ABC-8828-E0B346C29834}" srcId="{6FE96EB0-FED6-4355-94C4-76F9697F997C}" destId="{7331802B-A41B-4B28-937C-42FE9B9F2960}" srcOrd="5" destOrd="0" parTransId="{2690292D-6337-4970-9BF4-8A6BA037EBB3}" sibTransId="{9FC0A580-AA27-4FF5-9ED1-EFE1D135AA3D}"/>
    <dgm:cxn modelId="{8C5611DB-11E6-4D26-952D-993446D46A88}" type="presOf" srcId="{90579388-9895-4FEA-8D93-ED702F2D004E}" destId="{05CE0938-5E2C-4090-BBBE-511140BD33EE}" srcOrd="0" destOrd="2" presId="urn:microsoft.com/office/officeart/2005/8/layout/bList2#2"/>
    <dgm:cxn modelId="{79A8DF6D-DD27-428E-8BFC-308B245D464F}" type="presOf" srcId="{8960EE4F-FB07-4AFC-BBAF-7212B38C3BAD}" destId="{42A79522-DF20-468B-A400-A40FD2041611}" srcOrd="0" destOrd="0" presId="urn:microsoft.com/office/officeart/2005/8/layout/bList2#2"/>
    <dgm:cxn modelId="{8DA61A38-4B19-4EFC-BFD4-CE3B81DD4E32}" srcId="{9EB78713-2094-4E93-B8C3-030A950A7182}" destId="{1B2F4D9C-ABD1-464B-A579-539D589CCB45}" srcOrd="2" destOrd="0" parTransId="{7861EEDD-28D6-4728-85EA-E7902A0CDEFF}" sibTransId="{2633D59F-13A6-4C9F-AD24-79DDE1E29821}"/>
    <dgm:cxn modelId="{900AC438-9983-46CC-AB61-CED2FE7D50B3}" type="presOf" srcId="{3FA99EBD-B1C8-4C1F-B248-B11876BCC28B}" destId="{05CE0938-5E2C-4090-BBBE-511140BD33EE}" srcOrd="0" destOrd="1" presId="urn:microsoft.com/office/officeart/2005/8/layout/bList2#2"/>
    <dgm:cxn modelId="{C2BA7FB1-EF55-4091-A830-844C89D45288}" type="presOf" srcId="{6FE96EB0-FED6-4355-94C4-76F9697F997C}" destId="{21CA5C60-591B-4F3F-BBB5-BD077C92CABE}" srcOrd="1" destOrd="0" presId="urn:microsoft.com/office/officeart/2005/8/layout/bList2#2"/>
    <dgm:cxn modelId="{7C260ABF-C3C8-46AE-AB4E-7E3976840228}" type="presOf" srcId="{7331802B-A41B-4B28-937C-42FE9B9F2960}" destId="{05CE0938-5E2C-4090-BBBE-511140BD33EE}" srcOrd="0" destOrd="8" presId="urn:microsoft.com/office/officeart/2005/8/layout/bList2#2"/>
    <dgm:cxn modelId="{947A92C0-CA3D-4921-9BD9-D2A79557A161}" type="presOf" srcId="{977FF994-7CB6-4829-9972-ED71C9C6E3A8}" destId="{05CE0938-5E2C-4090-BBBE-511140BD33EE}" srcOrd="0" destOrd="5" presId="urn:microsoft.com/office/officeart/2005/8/layout/bList2#2"/>
    <dgm:cxn modelId="{049E8D5A-E139-446A-9DF6-8F37ECC43AB2}" type="presOf" srcId="{6FE96EB0-FED6-4355-94C4-76F9697F997C}" destId="{15CF6776-8730-4091-AF88-ECB3A6584FFF}" srcOrd="0" destOrd="0" presId="urn:microsoft.com/office/officeart/2005/8/layout/bList2#2"/>
    <dgm:cxn modelId="{4FEB540C-413F-4DC1-9342-6D851ADFFA0E}" srcId="{9EB78713-2094-4E93-B8C3-030A950A7182}" destId="{90579388-9895-4FEA-8D93-ED702F2D004E}" srcOrd="1" destOrd="0" parTransId="{E298FD53-9C05-451D-87A9-82FF4DE0924D}" sibTransId="{C62326A3-0C28-4C99-BC13-A5E4FED947A5}"/>
    <dgm:cxn modelId="{77C1AE4E-5AFB-4C75-9195-DD2516F5DB92}" srcId="{6FE96EB0-FED6-4355-94C4-76F9697F997C}" destId="{16FCC8EC-D7C0-43C7-BE66-DAEE991C0137}" srcOrd="1" destOrd="0" parTransId="{420858EE-2C1B-44A9-9296-8A68550E57B7}" sibTransId="{18DEAAED-2FAA-4685-8017-4F2AFACB8E51}"/>
    <dgm:cxn modelId="{4FF232DA-EAF8-4975-B0A8-50D2DB63F7F3}" srcId="{6FE96EB0-FED6-4355-94C4-76F9697F997C}" destId="{041A10BC-E060-4674-AEA5-E8C39040CCC5}" srcOrd="6" destOrd="0" parTransId="{E6551A55-9EA6-4257-929D-6D35EE2061E2}" sibTransId="{C1A161E1-12A7-45B5-9056-962BB1776507}"/>
    <dgm:cxn modelId="{D046F80D-EB70-4151-8F37-AE2EC841C1F1}" type="presOf" srcId="{63E41002-714E-48F8-B8E1-C2CFF556F2EC}" destId="{05CE0938-5E2C-4090-BBBE-511140BD33EE}" srcOrd="0" destOrd="6" presId="urn:microsoft.com/office/officeart/2005/8/layout/bList2#2"/>
    <dgm:cxn modelId="{8B3F3731-F471-41CB-885D-AB7B120F63B5}" srcId="{8960EE4F-FB07-4AFC-BBAF-7212B38C3BAD}" destId="{6FE96EB0-FED6-4355-94C4-76F9697F997C}" srcOrd="0" destOrd="0" parTransId="{E1E3290C-41B6-488F-984A-2004F9605B4A}" sibTransId="{8A40C7EA-DE9E-41EF-8CED-0D1B69BE28AC}"/>
    <dgm:cxn modelId="{A5632F37-9273-4D8C-92E0-DA8DB482743B}" srcId="{6FE96EB0-FED6-4355-94C4-76F9697F997C}" destId="{9EB78713-2094-4E93-B8C3-030A950A7182}" srcOrd="0" destOrd="0" parTransId="{B88AF117-7BAA-4E2A-B31F-654E506863F6}" sibTransId="{4F4922D7-7BF8-49E7-84F8-13AD5CA407A0}"/>
    <dgm:cxn modelId="{1A2E316B-35BE-4D93-9F66-99853B2F5D65}" srcId="{6FE96EB0-FED6-4355-94C4-76F9697F997C}" destId="{63E41002-714E-48F8-B8E1-C2CFF556F2EC}" srcOrd="3" destOrd="0" parTransId="{620B8115-E8EC-4364-8A5C-31AD79ED779B}" sibTransId="{3DE58121-5579-4D48-90EA-A6EA62DA0761}"/>
    <dgm:cxn modelId="{AEBD599B-BB11-4807-859D-835467711709}" type="presOf" srcId="{1B2F4D9C-ABD1-464B-A579-539D589CCB45}" destId="{05CE0938-5E2C-4090-BBBE-511140BD33EE}" srcOrd="0" destOrd="3" presId="urn:microsoft.com/office/officeart/2005/8/layout/bList2#2"/>
    <dgm:cxn modelId="{63626D84-044D-43AE-8B3B-D21DBC26CE4C}" type="presOf" srcId="{9EB78713-2094-4E93-B8C3-030A950A7182}" destId="{05CE0938-5E2C-4090-BBBE-511140BD33EE}" srcOrd="0" destOrd="0" presId="urn:microsoft.com/office/officeart/2005/8/layout/bList2#2"/>
    <dgm:cxn modelId="{510B2C53-DD41-49A5-98AC-8FD27CE2E306}" type="presOf" srcId="{980F3F54-7C38-4475-9FD1-AB1CFAB53ED8}" destId="{05CE0938-5E2C-4090-BBBE-511140BD33EE}" srcOrd="0" destOrd="7" presId="urn:microsoft.com/office/officeart/2005/8/layout/bList2#2"/>
    <dgm:cxn modelId="{AA6E66AE-1FBA-45FC-BD1F-349B766F2FA3}" type="presOf" srcId="{16FCC8EC-D7C0-43C7-BE66-DAEE991C0137}" destId="{05CE0938-5E2C-4090-BBBE-511140BD33EE}" srcOrd="0" destOrd="4" presId="urn:microsoft.com/office/officeart/2005/8/layout/bList2#2"/>
    <dgm:cxn modelId="{CCE6AC97-79B8-4E8E-9544-EEF0FE778B07}" srcId="{6FE96EB0-FED6-4355-94C4-76F9697F997C}" destId="{980F3F54-7C38-4475-9FD1-AB1CFAB53ED8}" srcOrd="4" destOrd="0" parTransId="{8BA1134E-1BB1-46E9-BEC5-28AA909265CA}" sibTransId="{D1F65A07-F746-4EFE-8B63-A56C46498828}"/>
    <dgm:cxn modelId="{6DDEA68E-E4D0-41FA-B695-A1B3EBF02891}" srcId="{9EB78713-2094-4E93-B8C3-030A950A7182}" destId="{3FA99EBD-B1C8-4C1F-B248-B11876BCC28B}" srcOrd="0" destOrd="0" parTransId="{4F8F5946-70B8-42F0-B0D5-8756A6F7410F}" sibTransId="{7400E4B9-B006-4AF8-A3B4-F3BE364E00C6}"/>
    <dgm:cxn modelId="{67D17693-71AB-475D-B3EF-FE898C42ED53}" type="presParOf" srcId="{42A79522-DF20-468B-A400-A40FD2041611}" destId="{A97DC7AA-0998-4FF2-B801-29C030B9D3C5}" srcOrd="0" destOrd="0" presId="urn:microsoft.com/office/officeart/2005/8/layout/bList2#2"/>
    <dgm:cxn modelId="{ED7A6A28-9587-49C7-B3E6-BC6340C4F6D3}" type="presParOf" srcId="{A97DC7AA-0998-4FF2-B801-29C030B9D3C5}" destId="{05CE0938-5E2C-4090-BBBE-511140BD33EE}" srcOrd="0" destOrd="0" presId="urn:microsoft.com/office/officeart/2005/8/layout/bList2#2"/>
    <dgm:cxn modelId="{73965887-A98E-434E-86AC-419021AFF42F}" type="presParOf" srcId="{A97DC7AA-0998-4FF2-B801-29C030B9D3C5}" destId="{15CF6776-8730-4091-AF88-ECB3A6584FFF}" srcOrd="1" destOrd="0" presId="urn:microsoft.com/office/officeart/2005/8/layout/bList2#2"/>
    <dgm:cxn modelId="{ECC581D7-5619-480C-9047-E50B1A29EE2E}" type="presParOf" srcId="{A97DC7AA-0998-4FF2-B801-29C030B9D3C5}" destId="{21CA5C60-591B-4F3F-BBB5-BD077C92CABE}" srcOrd="2" destOrd="0" presId="urn:microsoft.com/office/officeart/2005/8/layout/bList2#2"/>
    <dgm:cxn modelId="{75420956-170D-4856-A0D6-21B886538DB3}" type="presParOf" srcId="{A97DC7AA-0998-4FF2-B801-29C030B9D3C5}" destId="{92BC4CB1-0481-435C-88D9-C07D7039E536}" srcOrd="3" destOrd="0" presId="urn:microsoft.com/office/officeart/2005/8/layout/bList2#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485D6-598D-4EC1-A498-BE2DE7BDDB32}">
      <dsp:nvSpPr>
        <dsp:cNvPr id="0" name=""/>
        <dsp:cNvSpPr/>
      </dsp:nvSpPr>
      <dsp:spPr>
        <a:xfrm>
          <a:off x="0" y="773778"/>
          <a:ext cx="2655221" cy="1593133"/>
        </a:xfrm>
        <a:prstGeom prst="roundRect">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b="1" kern="1200" dirty="0" smtClean="0">
              <a:latin typeface="Open Sans" panose="020B0604020202020204"/>
            </a:rPr>
            <a:t>Exposure to family violence</a:t>
          </a:r>
          <a:endParaRPr lang="en-AU" sz="1800" kern="1200" dirty="0">
            <a:latin typeface="Open Sans" panose="020B0604020202020204"/>
          </a:endParaRPr>
        </a:p>
      </dsp:txBody>
      <dsp:txXfrm>
        <a:off x="77770" y="851548"/>
        <a:ext cx="2499681" cy="1437593"/>
      </dsp:txXfrm>
    </dsp:sp>
    <dsp:sp modelId="{62BDE486-676B-4116-AC9A-D70AC5D3C24B}">
      <dsp:nvSpPr>
        <dsp:cNvPr id="0" name=""/>
        <dsp:cNvSpPr/>
      </dsp:nvSpPr>
      <dsp:spPr>
        <a:xfrm>
          <a:off x="2920744" y="773778"/>
          <a:ext cx="2655221" cy="1593133"/>
        </a:xfrm>
        <a:prstGeom prst="roundRect">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b="1" kern="1200" dirty="0" smtClean="0">
              <a:latin typeface="Open Sans" panose="020B0604020202020204"/>
            </a:rPr>
            <a:t>Sexualised behaviours towards a child by perpetrator</a:t>
          </a:r>
          <a:endParaRPr lang="en-AU" sz="1800" kern="1200" dirty="0">
            <a:latin typeface="Open Sans" panose="020B0604020202020204"/>
          </a:endParaRPr>
        </a:p>
      </dsp:txBody>
      <dsp:txXfrm>
        <a:off x="2998514" y="851548"/>
        <a:ext cx="2499681" cy="1437593"/>
      </dsp:txXfrm>
    </dsp:sp>
    <dsp:sp modelId="{F7773879-9A22-49BC-BCFB-3D14B55A1075}">
      <dsp:nvSpPr>
        <dsp:cNvPr id="0" name=""/>
        <dsp:cNvSpPr/>
      </dsp:nvSpPr>
      <dsp:spPr>
        <a:xfrm>
          <a:off x="5841488" y="773778"/>
          <a:ext cx="2655221" cy="1593133"/>
        </a:xfrm>
        <a:prstGeom prst="roundRect">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Child intervention in violence</a:t>
          </a:r>
          <a:endParaRPr lang="en-AU" sz="2000" kern="1200" dirty="0">
            <a:latin typeface="Open Sans" panose="020B0604020202020204"/>
          </a:endParaRPr>
        </a:p>
      </dsp:txBody>
      <dsp:txXfrm>
        <a:off x="5919258" y="851548"/>
        <a:ext cx="2499681" cy="1437593"/>
      </dsp:txXfrm>
    </dsp:sp>
    <dsp:sp modelId="{16CA6DAB-36A4-4020-A729-456C00CE41D4}">
      <dsp:nvSpPr>
        <dsp:cNvPr id="0" name=""/>
        <dsp:cNvSpPr/>
      </dsp:nvSpPr>
      <dsp:spPr>
        <a:xfrm>
          <a:off x="0" y="2632433"/>
          <a:ext cx="2655221" cy="1593133"/>
        </a:xfrm>
        <a:prstGeom prst="flowChartAlternateProcess">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b="1" kern="1200" dirty="0" smtClean="0">
              <a:latin typeface="Open Sans" panose="020B0604020202020204"/>
            </a:rPr>
            <a:t>Behaviour indicating non-return of child</a:t>
          </a:r>
          <a:endParaRPr lang="en-AU" sz="1700" kern="1200" dirty="0">
            <a:latin typeface="Open Sans" panose="020B0604020202020204"/>
          </a:endParaRPr>
        </a:p>
      </dsp:txBody>
      <dsp:txXfrm>
        <a:off x="77769" y="2710202"/>
        <a:ext cx="2499683" cy="1437595"/>
      </dsp:txXfrm>
    </dsp:sp>
    <dsp:sp modelId="{313A6D24-E36B-4C98-8589-F65C4F9AA1F3}">
      <dsp:nvSpPr>
        <dsp:cNvPr id="0" name=""/>
        <dsp:cNvSpPr/>
      </dsp:nvSpPr>
      <dsp:spPr>
        <a:xfrm>
          <a:off x="2920744" y="2632433"/>
          <a:ext cx="2655221" cy="1593133"/>
        </a:xfrm>
        <a:prstGeom prst="roundRect">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Undermining the child-parent relationship</a:t>
          </a:r>
          <a:endParaRPr lang="en-AU" sz="2000" kern="1200" dirty="0">
            <a:latin typeface="Open Sans" panose="020B0604020202020204"/>
          </a:endParaRPr>
        </a:p>
      </dsp:txBody>
      <dsp:txXfrm>
        <a:off x="2998514" y="2710203"/>
        <a:ext cx="2499681" cy="1437593"/>
      </dsp:txXfrm>
    </dsp:sp>
    <dsp:sp modelId="{1DED375D-84C9-486E-B80F-64F1784C2430}">
      <dsp:nvSpPr>
        <dsp:cNvPr id="0" name=""/>
        <dsp:cNvSpPr/>
      </dsp:nvSpPr>
      <dsp:spPr>
        <a:xfrm>
          <a:off x="5841488" y="2632433"/>
          <a:ext cx="2655221" cy="1593133"/>
        </a:xfrm>
        <a:prstGeom prst="roundRect">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b="1" kern="1200" dirty="0" smtClean="0">
              <a:latin typeface="Open Sans" panose="020B0604020202020204"/>
            </a:rPr>
            <a:t>Professional and statutory intervention</a:t>
          </a:r>
          <a:endParaRPr lang="en-AU" sz="1700" kern="1200" dirty="0">
            <a:latin typeface="Open Sans" panose="020B0604020202020204"/>
          </a:endParaRPr>
        </a:p>
      </dsp:txBody>
      <dsp:txXfrm>
        <a:off x="5919258" y="2710203"/>
        <a:ext cx="2499681" cy="1437593"/>
      </dsp:txXfrm>
    </dsp:sp>
    <dsp:sp modelId="{EECF7433-BA94-4256-BDAE-E630C3EF514A}">
      <dsp:nvSpPr>
        <dsp:cNvPr id="0" name=""/>
        <dsp:cNvSpPr/>
      </dsp:nvSpPr>
      <dsp:spPr>
        <a:xfrm>
          <a:off x="0" y="4491088"/>
          <a:ext cx="2655221" cy="1593133"/>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History of professional involvement and/or statutory intervention</a:t>
          </a:r>
          <a:endParaRPr lang="en-AU" sz="2000" kern="1200" dirty="0">
            <a:latin typeface="Open Sans" panose="020B0604020202020204"/>
          </a:endParaRPr>
        </a:p>
      </dsp:txBody>
      <dsp:txXfrm>
        <a:off x="77770" y="4568858"/>
        <a:ext cx="2499681" cy="1437593"/>
      </dsp:txXfrm>
    </dsp:sp>
    <dsp:sp modelId="{17E982DE-3872-49BD-AD2E-FFE8E6E1E14D}">
      <dsp:nvSpPr>
        <dsp:cNvPr id="0" name=""/>
        <dsp:cNvSpPr/>
      </dsp:nvSpPr>
      <dsp:spPr>
        <a:xfrm>
          <a:off x="2920744" y="4491088"/>
          <a:ext cx="2655221" cy="1593133"/>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Change in behaviour not explained by other causes</a:t>
          </a:r>
          <a:endParaRPr lang="en-AU" sz="2000" kern="1200" dirty="0">
            <a:latin typeface="Open Sans" panose="020B0604020202020204"/>
          </a:endParaRPr>
        </a:p>
      </dsp:txBody>
      <dsp:txXfrm>
        <a:off x="2998514" y="4568858"/>
        <a:ext cx="2499681" cy="1437593"/>
      </dsp:txXfrm>
    </dsp:sp>
    <dsp:sp modelId="{54F19809-2CF4-4E85-B30D-D5A7962E88F1}">
      <dsp:nvSpPr>
        <dsp:cNvPr id="0" name=""/>
        <dsp:cNvSpPr/>
      </dsp:nvSpPr>
      <dsp:spPr>
        <a:xfrm>
          <a:off x="5841488" y="4491088"/>
          <a:ext cx="2655221" cy="1593133"/>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Child as victim in other forms of harm</a:t>
          </a:r>
          <a:endParaRPr lang="en-AU" sz="2000" kern="1200" dirty="0">
            <a:latin typeface="Open Sans" panose="020B0604020202020204"/>
          </a:endParaRPr>
        </a:p>
      </dsp:txBody>
      <dsp:txXfrm>
        <a:off x="5919258" y="4568858"/>
        <a:ext cx="2499681" cy="1437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E0938-5E2C-4090-BBBE-511140BD33EE}">
      <dsp:nvSpPr>
        <dsp:cNvPr id="0" name=""/>
        <dsp:cNvSpPr/>
      </dsp:nvSpPr>
      <dsp:spPr>
        <a:xfrm>
          <a:off x="1013556" y="0"/>
          <a:ext cx="8919673" cy="478950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AU" sz="2400" b="1" kern="1200" dirty="0">
              <a:solidFill>
                <a:schemeClr val="accent2">
                  <a:lumMod val="50000"/>
                </a:schemeClr>
              </a:solidFill>
              <a:latin typeface="Open Sans" panose="020B0604020202020204" charset="0"/>
              <a:ea typeface="Open Sans" panose="020B0604020202020204" charset="0"/>
              <a:cs typeface="Open Sans" panose="020B0604020202020204" charset="0"/>
            </a:rPr>
            <a:t>Internal </a:t>
          </a:r>
          <a:r>
            <a:rPr lang="en-AU" sz="2400" b="1" kern="1200" dirty="0" smtClean="0">
              <a:solidFill>
                <a:schemeClr val="accent2">
                  <a:lumMod val="50000"/>
                </a:schemeClr>
              </a:solidFill>
              <a:latin typeface="Open Sans" panose="020B0604020202020204" charset="0"/>
              <a:ea typeface="Open Sans" panose="020B0604020202020204" charset="0"/>
              <a:cs typeface="Open Sans" panose="020B0604020202020204" charset="0"/>
            </a:rPr>
            <a:t>services</a:t>
          </a:r>
          <a:endParaRPr lang="en-AU" sz="2400" kern="1200" dirty="0">
            <a:solidFill>
              <a:schemeClr val="accent2">
                <a:lumMod val="50000"/>
              </a:schemeClr>
            </a:solidFill>
            <a:latin typeface="Open Sans" panose="020B0604020202020204" charset="0"/>
            <a:ea typeface="Open Sans" panose="020B0604020202020204" charset="0"/>
            <a:cs typeface="Open Sans" panose="020B0604020202020204" charset="0"/>
          </a:endParaRPr>
        </a:p>
        <a:p>
          <a:pPr marL="457200" lvl="2" indent="-228600" algn="l" defTabSz="1066800">
            <a:lnSpc>
              <a:spcPct val="90000"/>
            </a:lnSpc>
            <a:spcBef>
              <a:spcPct val="0"/>
            </a:spcBef>
            <a:spcAft>
              <a:spcPct val="15000"/>
            </a:spcAft>
            <a:buChar char="••"/>
          </a:pPr>
          <a:r>
            <a:rPr lang="en-AU" sz="2400" kern="1200" dirty="0">
              <a:solidFill>
                <a:schemeClr val="accent2">
                  <a:lumMod val="50000"/>
                </a:schemeClr>
              </a:solidFill>
              <a:latin typeface="Open Sans" panose="020B0604020202020204" charset="0"/>
              <a:ea typeface="Open Sans" panose="020B0604020202020204" charset="0"/>
              <a:cs typeface="Open Sans" panose="020B0604020202020204" charset="0"/>
            </a:rPr>
            <a:t>Social Work </a:t>
          </a:r>
        </a:p>
        <a:p>
          <a:pPr marL="457200" lvl="2" indent="-228600" algn="l" defTabSz="1066800">
            <a:lnSpc>
              <a:spcPct val="90000"/>
            </a:lnSpc>
            <a:spcBef>
              <a:spcPct val="0"/>
            </a:spcBef>
            <a:spcAft>
              <a:spcPct val="15000"/>
            </a:spcAft>
            <a:buChar char="••"/>
          </a:pPr>
          <a:r>
            <a:rPr lang="en-AU" sz="2400" kern="1200" dirty="0">
              <a:solidFill>
                <a:schemeClr val="accent2">
                  <a:lumMod val="50000"/>
                </a:schemeClr>
              </a:solidFill>
              <a:latin typeface="Open Sans" panose="020B0604020202020204" charset="0"/>
              <a:ea typeface="Open Sans" panose="020B0604020202020204" charset="0"/>
              <a:cs typeface="Open Sans" panose="020B0604020202020204" charset="0"/>
            </a:rPr>
            <a:t>Manager</a:t>
          </a:r>
        </a:p>
        <a:p>
          <a:pPr marL="457200" lvl="2" indent="-228600" algn="l" defTabSz="1066800">
            <a:lnSpc>
              <a:spcPct val="90000"/>
            </a:lnSpc>
            <a:spcBef>
              <a:spcPct val="0"/>
            </a:spcBef>
            <a:spcAft>
              <a:spcPct val="15000"/>
            </a:spcAft>
            <a:buChar char="••"/>
          </a:pPr>
          <a:r>
            <a:rPr lang="en-AU" sz="2400" kern="1200" dirty="0" smtClean="0">
              <a:solidFill>
                <a:schemeClr val="accent2">
                  <a:lumMod val="50000"/>
                </a:schemeClr>
              </a:solidFill>
              <a:latin typeface="Open Sans" panose="020B0604020202020204" charset="0"/>
              <a:ea typeface="Open Sans" panose="020B0604020202020204" charset="0"/>
              <a:cs typeface="Open Sans" panose="020B0604020202020204" charset="0"/>
            </a:rPr>
            <a:t>Family violence services</a:t>
          </a:r>
          <a:endParaRPr lang="en-AU" sz="2400" kern="1200" dirty="0">
            <a:solidFill>
              <a:schemeClr val="accent2">
                <a:lumMod val="50000"/>
              </a:schemeClr>
            </a:solidFill>
            <a:latin typeface="Open Sans" panose="020B0604020202020204" charset="0"/>
            <a:ea typeface="Open Sans" panose="020B0604020202020204" charset="0"/>
            <a:cs typeface="Open Sans" panose="020B0604020202020204" charset="0"/>
          </a:endParaRPr>
        </a:p>
        <a:p>
          <a:pPr marL="228600" lvl="1" indent="-228600" algn="l" defTabSz="1066800">
            <a:lnSpc>
              <a:spcPct val="90000"/>
            </a:lnSpc>
            <a:spcBef>
              <a:spcPct val="0"/>
            </a:spcBef>
            <a:spcAft>
              <a:spcPct val="15000"/>
            </a:spcAft>
            <a:buChar char="••"/>
          </a:pPr>
          <a:r>
            <a:rPr lang="en-AU" sz="2400" b="1" i="0" kern="1200" dirty="0">
              <a:solidFill>
                <a:schemeClr val="accent2">
                  <a:lumMod val="75000"/>
                </a:schemeClr>
              </a:solidFill>
              <a:latin typeface="Open Sans" panose="020B0604020202020204" charset="0"/>
              <a:ea typeface="Open Sans" panose="020B0604020202020204" charset="0"/>
              <a:cs typeface="Open Sans" panose="020B0604020202020204" charset="0"/>
            </a:rPr>
            <a:t>External services</a:t>
          </a:r>
          <a:endParaRPr lang="en-AU" sz="2400" kern="1200" dirty="0">
            <a:solidFill>
              <a:schemeClr val="accent2">
                <a:lumMod val="75000"/>
              </a:schemeClr>
            </a:solidFill>
            <a:latin typeface="Open Sans" panose="020B0604020202020204" charset="0"/>
            <a:ea typeface="Open Sans" panose="020B0604020202020204" charset="0"/>
            <a:cs typeface="Open Sans" panose="020B0604020202020204" charset="0"/>
          </a:endParaRPr>
        </a:p>
        <a:p>
          <a:pPr marL="228600" lvl="1" indent="-228600" algn="l" defTabSz="1066800">
            <a:lnSpc>
              <a:spcPct val="90000"/>
            </a:lnSpc>
            <a:spcBef>
              <a:spcPct val="0"/>
            </a:spcBef>
            <a:spcAft>
              <a:spcPct val="15000"/>
            </a:spcAft>
            <a:buChar char="••"/>
          </a:pPr>
          <a:r>
            <a:rPr lang="en-AU" sz="2400" b="0" kern="12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1800RESPECT (24/7 national hotline) </a:t>
          </a:r>
          <a:endParaRPr lang="en-AU" sz="2400" b="0" kern="1200" dirty="0">
            <a:solidFill>
              <a:schemeClr val="accent2">
                <a:lumMod val="75000"/>
              </a:schemeClr>
            </a:solidFill>
            <a:latin typeface="Open Sans" panose="020B0604020202020204" charset="0"/>
            <a:ea typeface="Open Sans" panose="020B0604020202020204" charset="0"/>
            <a:cs typeface="Open Sans" panose="020B0604020202020204" charset="0"/>
          </a:endParaRPr>
        </a:p>
        <a:p>
          <a:pPr marL="228600" lvl="1" indent="-228600" algn="l" defTabSz="1066800">
            <a:lnSpc>
              <a:spcPct val="90000"/>
            </a:lnSpc>
            <a:spcBef>
              <a:spcPct val="0"/>
            </a:spcBef>
            <a:spcAft>
              <a:spcPct val="15000"/>
            </a:spcAft>
            <a:buChar char="••"/>
          </a:pPr>
          <a:r>
            <a:rPr lang="en-AU" sz="2400" b="0" kern="12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Safe Steps (24/7 crisis line) 1800 015 188</a:t>
          </a:r>
          <a:endParaRPr lang="en-AU" sz="2400" b="0"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1066800">
            <a:lnSpc>
              <a:spcPct val="90000"/>
            </a:lnSpc>
            <a:spcBef>
              <a:spcPct val="0"/>
            </a:spcBef>
            <a:spcAft>
              <a:spcPct val="15000"/>
            </a:spcAft>
            <a:buChar char="••"/>
          </a:pPr>
          <a:r>
            <a:rPr lang="en-AU" sz="2400" b="0" kern="12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Gatehouse 9345 6391 </a:t>
          </a:r>
          <a:endParaRPr lang="en-AU" sz="2400" b="0"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1066800">
            <a:lnSpc>
              <a:spcPct val="90000"/>
            </a:lnSpc>
            <a:spcBef>
              <a:spcPct val="0"/>
            </a:spcBef>
            <a:spcAft>
              <a:spcPct val="15000"/>
            </a:spcAft>
            <a:buChar char="••"/>
          </a:pPr>
          <a:r>
            <a:rPr lang="en-AU" sz="2400" b="0" kern="12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DHHS Child Protection (priority line) 9843 5422</a:t>
          </a:r>
          <a:endParaRPr lang="en-AU" sz="2400" b="0"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1066800">
            <a:lnSpc>
              <a:spcPct val="90000"/>
            </a:lnSpc>
            <a:spcBef>
              <a:spcPct val="0"/>
            </a:spcBef>
            <a:spcAft>
              <a:spcPct val="15000"/>
            </a:spcAft>
            <a:buChar char="••"/>
          </a:pPr>
          <a:r>
            <a:rPr lang="en-AU" sz="2400" b="0" kern="1200" dirty="0">
              <a:solidFill>
                <a:schemeClr val="accent2">
                  <a:lumMod val="75000"/>
                </a:schemeClr>
              </a:solidFill>
              <a:latin typeface="Open Sans" panose="020B0604020202020204" charset="0"/>
              <a:ea typeface="Open Sans" panose="020B0604020202020204" charset="0"/>
              <a:cs typeface="Open Sans" panose="020B0604020202020204" charset="0"/>
            </a:rPr>
            <a:t>Police (000)</a:t>
          </a:r>
        </a:p>
      </dsp:txBody>
      <dsp:txXfrm>
        <a:off x="1125780" y="112224"/>
        <a:ext cx="8695225" cy="4677281"/>
      </dsp:txXfrm>
    </dsp:sp>
    <dsp:sp modelId="{21CA5C60-591B-4F3F-BBB5-BD077C92CABE}">
      <dsp:nvSpPr>
        <dsp:cNvPr id="0" name=""/>
        <dsp:cNvSpPr/>
      </dsp:nvSpPr>
      <dsp:spPr>
        <a:xfrm>
          <a:off x="975372" y="4583301"/>
          <a:ext cx="8959771" cy="1080518"/>
        </a:xfrm>
        <a:prstGeom prst="rect">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lvl="0" algn="l" defTabSz="2889250">
            <a:lnSpc>
              <a:spcPct val="90000"/>
            </a:lnSpc>
            <a:spcBef>
              <a:spcPct val="0"/>
            </a:spcBef>
            <a:spcAft>
              <a:spcPct val="35000"/>
            </a:spcAft>
          </a:pPr>
          <a:r>
            <a:rPr lang="en-AU" sz="6500" kern="1200" dirty="0">
              <a:latin typeface="Open Sans" panose="020B0604020202020204" charset="0"/>
              <a:ea typeface="Open Sans" panose="020B0604020202020204" charset="0"/>
              <a:cs typeface="Open Sans" panose="020B0604020202020204" charset="0"/>
            </a:rPr>
            <a:t>Patients</a:t>
          </a:r>
          <a:r>
            <a:rPr lang="en-AU" sz="6500" kern="1200" dirty="0">
              <a:latin typeface="Arial" panose="020B0604020202020204" pitchFamily="34" charset="0"/>
              <a:cs typeface="Arial" panose="020B0604020202020204" pitchFamily="34" charset="0"/>
            </a:rPr>
            <a:t> </a:t>
          </a:r>
        </a:p>
      </dsp:txBody>
      <dsp:txXfrm>
        <a:off x="975372" y="4583301"/>
        <a:ext cx="6309698" cy="1080518"/>
      </dsp:txXfrm>
    </dsp:sp>
    <dsp:sp modelId="{92BC4CB1-0481-435C-88D9-C07D7039E536}">
      <dsp:nvSpPr>
        <dsp:cNvPr id="0" name=""/>
        <dsp:cNvSpPr/>
      </dsp:nvSpPr>
      <dsp:spPr>
        <a:xfrm>
          <a:off x="8702024" y="4557239"/>
          <a:ext cx="923414" cy="1060728"/>
        </a:xfrm>
        <a:prstGeom prst="rect">
          <a:avLst/>
        </a:prstGeom>
        <a:blipFill>
          <a:blip xmlns:r="http://schemas.openxmlformats.org/officeDocument/2006/relationships"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76A64B2-330C-4AA6-8723-CEFBD3501645}" type="datetimeFigureOut">
              <a:rPr lang="en-AU" smtClean="0"/>
              <a:t>26/10/2020</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A494084-E46D-4E52-97D5-5817791D024B}" type="slidenum">
              <a:rPr lang="en-AU" smtClean="0"/>
              <a:t>‹#›</a:t>
            </a:fld>
            <a:endParaRPr lang="en-AU"/>
          </a:p>
        </p:txBody>
      </p:sp>
    </p:spTree>
    <p:extLst>
      <p:ext uri="{BB962C8B-B14F-4D97-AF65-F5344CB8AC3E}">
        <p14:creationId xmlns:p14="http://schemas.microsoft.com/office/powerpoint/2010/main" val="153594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rch.org.au/kidsinfo/fact_sheets/Family_violenc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rch.org.au/clinicalguide/guideline_index/Family_Violenc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dhs.vic.gov.au/about-the-department/documents-and-resources/policies,-guidelines-and-legislation/child-safe-standards-resource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cyp.vic.gov.au/reportable-conduct-schem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violenceprevention/aces/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en-AU" sz="11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en-US" sz="1100" b="1" i="0" kern="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en-US" sz="1100" b="1" i="0" kern="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US" sz="1100" b="1" i="0" kern="0" dirty="0" smtClean="0">
                <a:solidFill>
                  <a:schemeClr val="tx1"/>
                </a:solidFill>
                <a:latin typeface="Arial" panose="020B0604020202020204" pitchFamily="34" charset="0"/>
                <a:cs typeface="Arial" panose="020B0604020202020204" pitchFamily="34" charset="0"/>
              </a:rPr>
              <a:t>Instructions for</a:t>
            </a:r>
            <a:r>
              <a:rPr lang="en-US" sz="1100" b="1" i="0" kern="0" baseline="0" dirty="0" smtClean="0">
                <a:solidFill>
                  <a:schemeClr val="tx1"/>
                </a:solidFill>
                <a:latin typeface="Arial" panose="020B0604020202020204" pitchFamily="34" charset="0"/>
                <a:cs typeface="Arial" panose="020B0604020202020204" pitchFamily="34" charset="0"/>
              </a:rPr>
              <a:t> facilitators:</a:t>
            </a:r>
            <a:endParaRPr lang="en-US" sz="1100" b="1" i="0" kern="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AU" sz="1100" b="1" kern="1200" baseline="0" dirty="0" smtClean="0">
                <a:solidFill>
                  <a:schemeClr val="tx1"/>
                </a:solidFill>
                <a:effectLst/>
                <a:latin typeface="+mn-lt"/>
                <a:ea typeface="+mn-ea"/>
                <a:cs typeface="+mn-cs"/>
              </a:rPr>
              <a:t>It is strongly recommended that facilitators seeking to deliver this module are experienced in working with children experiencing family violence or are co-presenting with another facilitator who is experienced in this area. </a:t>
            </a:r>
          </a:p>
          <a:p>
            <a:pPr marL="0" indent="0">
              <a:lnSpc>
                <a:spcPct val="125000"/>
              </a:lnSpc>
              <a:buFont typeface="Arial" panose="020B0604020202020204" pitchFamily="34" charset="0"/>
              <a:buNone/>
            </a:pPr>
            <a:endParaRPr lang="en-AU" sz="1100" b="0" i="0" baseline="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100" b="0" kern="1200" dirty="0" smtClean="0">
                <a:solidFill>
                  <a:schemeClr val="tx1"/>
                </a:solidFill>
                <a:effectLst/>
                <a:latin typeface="+mn-lt"/>
                <a:ea typeface="+mn-ea"/>
                <a:cs typeface="+mn-cs"/>
              </a:rPr>
              <a:t>This training has been tailored specifically for the clinical operating environment within the health sector and covers the MARAM practice expectations for staff groups assigned sensitive practice responsibilities as set out in the </a:t>
            </a:r>
            <a:r>
              <a:rPr lang="en-AU" sz="1100" b="0" i="1" kern="1200" dirty="0" smtClean="0">
                <a:solidFill>
                  <a:schemeClr val="tx1"/>
                </a:solidFill>
                <a:effectLst/>
                <a:latin typeface="+mn-lt"/>
                <a:ea typeface="+mn-ea"/>
                <a:cs typeface="+mn-cs"/>
              </a:rPr>
              <a:t>Workforce Mapping for MARAM Alignment Guide</a:t>
            </a:r>
            <a:r>
              <a:rPr lang="en-AU" sz="1100" b="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sz="1100" kern="1200" dirty="0" smtClean="0">
                <a:solidFill>
                  <a:schemeClr val="tx1"/>
                </a:solidFill>
                <a:effectLst/>
                <a:latin typeface="+mn-lt"/>
                <a:ea typeface="+mn-ea"/>
                <a:cs typeface="+mn-cs"/>
              </a:rPr>
              <a:t>The Royal</a:t>
            </a:r>
            <a:r>
              <a:rPr lang="en-AU" sz="1100" kern="1200" baseline="0" dirty="0" smtClean="0">
                <a:solidFill>
                  <a:schemeClr val="tx1"/>
                </a:solidFill>
                <a:effectLst/>
                <a:latin typeface="+mn-lt"/>
                <a:ea typeface="+mn-ea"/>
                <a:cs typeface="+mn-cs"/>
              </a:rPr>
              <a:t> </a:t>
            </a:r>
            <a:r>
              <a:rPr lang="en-AU" sz="1100" kern="1200" dirty="0" smtClean="0">
                <a:solidFill>
                  <a:schemeClr val="tx1"/>
                </a:solidFill>
                <a:effectLst/>
                <a:latin typeface="+mn-lt"/>
                <a:ea typeface="+mn-ea"/>
                <a:cs typeface="+mn-cs"/>
              </a:rPr>
              <a:t>Children’s Hospital has</a:t>
            </a:r>
            <a:r>
              <a:rPr lang="en-AU" sz="1100" kern="1200" baseline="0" dirty="0" smtClean="0">
                <a:solidFill>
                  <a:schemeClr val="tx1"/>
                </a:solidFill>
                <a:effectLst/>
                <a:latin typeface="+mn-lt"/>
                <a:ea typeface="+mn-ea"/>
                <a:cs typeface="+mn-cs"/>
              </a:rPr>
              <a:t> co-designed this module </a:t>
            </a:r>
            <a:r>
              <a:rPr lang="en-AU" sz="1100" kern="1200" dirty="0" smtClean="0">
                <a:solidFill>
                  <a:schemeClr val="tx1"/>
                </a:solidFill>
                <a:effectLst/>
                <a:latin typeface="+mn-lt"/>
                <a:ea typeface="+mn-ea"/>
                <a:cs typeface="+mn-cs"/>
              </a:rPr>
              <a:t>to address additional needs of paediatric patients. </a:t>
            </a:r>
          </a:p>
          <a:p>
            <a:pPr marL="171450" indent="-171450">
              <a:buFont typeface="Arial" panose="020B0604020202020204" pitchFamily="34" charset="0"/>
              <a:buChar char="•"/>
            </a:pPr>
            <a:r>
              <a:rPr lang="en-AU" sz="1100" kern="1200" baseline="0" dirty="0" smtClean="0">
                <a:solidFill>
                  <a:schemeClr val="tx1"/>
                </a:solidFill>
                <a:effectLst/>
                <a:latin typeface="+mn-lt"/>
                <a:ea typeface="+mn-ea"/>
                <a:cs typeface="+mn-cs"/>
              </a:rPr>
              <a:t>It is assumed that people attending this session will have completed Sensitive Practice module and have a good understanding of family violence and how to apply sensitive practice</a:t>
            </a:r>
          </a:p>
          <a:p>
            <a:pPr marL="171450" indent="-171450">
              <a:buFont typeface="Arial" panose="020B0604020202020204" pitchFamily="34" charset="0"/>
              <a:buChar char="•"/>
            </a:pPr>
            <a:r>
              <a:rPr lang="en-AU" sz="1100" kern="1200" baseline="0" dirty="0" smtClean="0">
                <a:solidFill>
                  <a:schemeClr val="tx1"/>
                </a:solidFill>
                <a:effectLst/>
                <a:latin typeface="+mn-lt"/>
                <a:ea typeface="+mn-ea"/>
                <a:cs typeface="+mn-cs"/>
              </a:rPr>
              <a:t>This is not considered to be a paediatric specialist module, rather supplementary information if staff working at a sensitive practice level are required to respond to children experiencing family violence, for example in general wards or emergency departments. </a:t>
            </a:r>
          </a:p>
          <a:p>
            <a:pPr marL="0" indent="0">
              <a:lnSpc>
                <a:spcPct val="125000"/>
              </a:lnSpc>
              <a:buFont typeface="Arial" panose="020B0604020202020204" pitchFamily="34" charset="0"/>
              <a:buNone/>
            </a:pPr>
            <a:endParaRPr lang="en-AU" sz="1100" b="0" i="0" dirty="0" smtClean="0">
              <a:solidFill>
                <a:schemeClr val="tx1"/>
              </a:solidFill>
              <a:latin typeface="Arial" panose="020B0604020202020204" pitchFamily="34" charset="0"/>
              <a:cs typeface="Arial" panose="020B0604020202020204" pitchFamily="34" charset="0"/>
            </a:endParaRPr>
          </a:p>
          <a:p>
            <a:pPr marL="180000" indent="-180000">
              <a:lnSpc>
                <a:spcPct val="125000"/>
              </a:lnSpc>
              <a:buFont typeface="Arial" panose="020B0604020202020204" pitchFamily="34" charset="0"/>
              <a:buChar char="•"/>
            </a:pPr>
            <a:r>
              <a:rPr lang="en-AU" sz="1100" b="1" i="0" dirty="0" smtClean="0">
                <a:solidFill>
                  <a:schemeClr val="tx1"/>
                </a:solidFill>
                <a:latin typeface="Arial" panose="020B0604020202020204" pitchFamily="34" charset="0"/>
                <a:cs typeface="Arial" panose="020B0604020202020204" pitchFamily="34" charset="0"/>
              </a:rPr>
              <a:t>Welcome participants</a:t>
            </a:r>
          </a:p>
          <a:p>
            <a:pPr marL="180000" indent="-180000">
              <a:lnSpc>
                <a:spcPct val="125000"/>
              </a:lnSpc>
              <a:buFont typeface="Arial" panose="020B0604020202020204" pitchFamily="34" charset="0"/>
              <a:buChar char="•"/>
            </a:pPr>
            <a:r>
              <a:rPr lang="en-AU" sz="1100" b="1" i="0" dirty="0" smtClean="0">
                <a:solidFill>
                  <a:schemeClr val="tx1"/>
                </a:solidFill>
                <a:latin typeface="Arial" panose="020B0604020202020204" pitchFamily="34" charset="0"/>
                <a:cs typeface="Arial" panose="020B0604020202020204" pitchFamily="34" charset="0"/>
              </a:rPr>
              <a:t>Introductions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sz="1100" b="1" i="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100" b="1" i="0" baseline="0" dirty="0" smtClean="0">
                <a:solidFill>
                  <a:schemeClr val="tx1"/>
                </a:solidFill>
                <a:latin typeface="Arial" panose="020B0604020202020204" pitchFamily="34" charset="0"/>
                <a:cs typeface="Arial" panose="020B0604020202020204" pitchFamily="34" charset="0"/>
              </a:rPr>
              <a:t>Suggested facilitator dialogue: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sz="1100" b="1" i="0" baseline="0" dirty="0" smtClean="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i="0" baseline="0" dirty="0" smtClean="0">
                <a:solidFill>
                  <a:schemeClr val="tx1"/>
                </a:solidFill>
                <a:latin typeface="Arial" panose="020B0604020202020204" pitchFamily="34" charset="0"/>
                <a:cs typeface="Arial" panose="020B0604020202020204" pitchFamily="34" charset="0"/>
              </a:rPr>
              <a:t>Welcome to the Strengthening Hospital Responses to Family Violence Supplementary Module- Responding to children experiencing family violence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i="0" dirty="0" smtClean="0">
                <a:solidFill>
                  <a:schemeClr val="tx1"/>
                </a:solidFill>
                <a:latin typeface="Arial" panose="020B0604020202020204" pitchFamily="34" charset="0"/>
                <a:cs typeface="Arial" panose="020B0604020202020204" pitchFamily="34" charset="0"/>
              </a:rPr>
              <a:t>We wish to acknowledge</a:t>
            </a:r>
            <a:r>
              <a:rPr lang="en-AU" sz="1100" b="0" i="0" baseline="0" dirty="0" smtClean="0">
                <a:solidFill>
                  <a:schemeClr val="tx1"/>
                </a:solidFill>
                <a:latin typeface="Arial" panose="020B0604020202020204" pitchFamily="34" charset="0"/>
                <a:cs typeface="Arial" panose="020B0604020202020204" pitchFamily="34" charset="0"/>
              </a:rPr>
              <a:t> the traditional owners of our land, the people of Kulin Nation and pay our respect to elders past, present and emerging.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i="0" baseline="0" dirty="0" smtClean="0">
                <a:solidFill>
                  <a:schemeClr val="tx1"/>
                </a:solidFill>
                <a:latin typeface="Arial" panose="020B0604020202020204" pitchFamily="34" charset="0"/>
                <a:cs typeface="Arial" panose="020B0604020202020204" pitchFamily="34" charset="0"/>
              </a:rPr>
              <a:t>We also wish to acknowledge victim survivors of family violence, particularly women and children that have been killed in the context of family violence. We hope what is presented in this training is respectful to their individual experiences.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baseline="0" dirty="0" smtClean="0">
              <a:solidFill>
                <a:schemeClr val="tx1"/>
              </a:solidFill>
              <a:latin typeface="Arial" panose="020B0604020202020204" pitchFamily="34" charset="0"/>
              <a:cs typeface="Arial" panose="020B0604020202020204" pitchFamily="34" charset="0"/>
            </a:endParaRPr>
          </a:p>
          <a:p>
            <a:pPr marL="180000" indent="-180000">
              <a:lnSpc>
                <a:spcPct val="125000"/>
              </a:lnSpc>
              <a:buFont typeface="Arial" panose="020B0604020202020204" pitchFamily="34" charset="0"/>
              <a:buChar char="•"/>
            </a:pPr>
            <a:r>
              <a:rPr lang="en-AU" sz="1100" i="0" dirty="0" smtClean="0">
                <a:solidFill>
                  <a:schemeClr val="tx1"/>
                </a:solidFill>
                <a:latin typeface="Arial" panose="020B0604020202020204" pitchFamily="34" charset="0"/>
                <a:cs typeface="Arial" panose="020B0604020202020204" pitchFamily="34" charset="0"/>
              </a:rPr>
              <a:t>Family</a:t>
            </a:r>
            <a:r>
              <a:rPr lang="en-AU" sz="1100" i="0" baseline="0" dirty="0" smtClean="0">
                <a:solidFill>
                  <a:schemeClr val="tx1"/>
                </a:solidFill>
                <a:latin typeface="Arial" panose="020B0604020202020204" pitchFamily="34" charset="0"/>
                <a:cs typeface="Arial" panose="020B0604020202020204" pitchFamily="34" charset="0"/>
              </a:rPr>
              <a:t> violence</a:t>
            </a:r>
            <a:r>
              <a:rPr lang="en-AU" sz="1100" i="0" dirty="0" smtClean="0">
                <a:solidFill>
                  <a:schemeClr val="tx1"/>
                </a:solidFill>
                <a:latin typeface="Arial" panose="020B0604020202020204" pitchFamily="34" charset="0"/>
                <a:cs typeface="Arial" panose="020B0604020202020204" pitchFamily="34" charset="0"/>
              </a:rPr>
              <a:t> is a complex and sensitive topic, we want to ensure that our interactions are supportive and provide everyone with the opportunity to participate. </a:t>
            </a:r>
          </a:p>
          <a:p>
            <a:pPr marL="180000" indent="-180000">
              <a:lnSpc>
                <a:spcPct val="125000"/>
              </a:lnSpc>
              <a:buFont typeface="Arial" panose="020B0604020202020204" pitchFamily="34" charset="0"/>
              <a:buChar char="•"/>
            </a:pPr>
            <a:r>
              <a:rPr lang="en-AU" sz="1100" b="0" i="0" dirty="0" smtClean="0">
                <a:solidFill>
                  <a:schemeClr val="tx1"/>
                </a:solidFill>
                <a:latin typeface="Arial" panose="020B0604020202020204" pitchFamily="34" charset="0"/>
                <a:cs typeface="Arial" panose="020B0604020202020204" pitchFamily="34" charset="0"/>
              </a:rPr>
              <a:t>To support a safe learning environment we ask you to commit to the following group agreement:</a:t>
            </a:r>
          </a:p>
          <a:p>
            <a:pPr marL="637200" marR="0" lvl="3" indent="-180000" algn="l" defTabSz="914400" rtl="0" eaLnBrk="1" fontAlgn="auto" latinLnBrk="0" hangingPunct="1">
              <a:lnSpc>
                <a:spcPct val="125000"/>
              </a:lnSpc>
              <a:spcBef>
                <a:spcPts val="0"/>
              </a:spcBef>
              <a:spcAft>
                <a:spcPts val="0"/>
              </a:spcAft>
              <a:buClrTx/>
              <a:buSzTx/>
              <a:buFontTx/>
              <a:buChar char="-"/>
              <a:tabLst/>
              <a:defRPr/>
            </a:pPr>
            <a:r>
              <a:rPr lang="en-AU" sz="1100" i="0" dirty="0" smtClean="0">
                <a:solidFill>
                  <a:schemeClr val="tx1"/>
                </a:solidFill>
                <a:latin typeface="Arial" panose="020B0604020202020204" pitchFamily="34" charset="0"/>
                <a:cs typeface="Arial" panose="020B0604020202020204" pitchFamily="34" charset="0"/>
              </a:rPr>
              <a:t>You are</a:t>
            </a:r>
            <a:r>
              <a:rPr lang="en-AU" sz="1100" i="0" baseline="0" dirty="0" smtClean="0">
                <a:solidFill>
                  <a:schemeClr val="tx1"/>
                </a:solidFill>
                <a:latin typeface="Arial" panose="020B0604020202020204" pitchFamily="34" charset="0"/>
                <a:cs typeface="Arial" panose="020B0604020202020204" pitchFamily="34" charset="0"/>
              </a:rPr>
              <a:t> w</a:t>
            </a:r>
            <a:r>
              <a:rPr lang="en-AU" sz="1100" i="0" dirty="0" smtClean="0">
                <a:solidFill>
                  <a:schemeClr val="tx1"/>
                </a:solidFill>
                <a:latin typeface="Arial" panose="020B0604020202020204" pitchFamily="34" charset="0"/>
                <a:cs typeface="Arial" panose="020B0604020202020204" pitchFamily="34" charset="0"/>
              </a:rPr>
              <a:t>elcome to take a break at any time during the training without asking permission</a:t>
            </a:r>
          </a:p>
          <a:p>
            <a:pPr marL="637200" lvl="3" indent="-180000">
              <a:lnSpc>
                <a:spcPct val="125000"/>
              </a:lnSpc>
              <a:buFontTx/>
              <a:buChar char="-"/>
            </a:pPr>
            <a:r>
              <a:rPr lang="en-AU" sz="1100" i="0" dirty="0" smtClean="0">
                <a:solidFill>
                  <a:schemeClr val="tx1"/>
                </a:solidFill>
                <a:latin typeface="Arial" panose="020B0604020202020204" pitchFamily="34" charset="0"/>
                <a:cs typeface="Arial" panose="020B0604020202020204" pitchFamily="34" charset="0"/>
              </a:rPr>
              <a:t>One person at a time to speak</a:t>
            </a:r>
          </a:p>
          <a:p>
            <a:pPr marL="637200" lvl="3" indent="-180000">
              <a:lnSpc>
                <a:spcPct val="125000"/>
              </a:lnSpc>
              <a:buFontTx/>
              <a:buChar char="-"/>
            </a:pPr>
            <a:r>
              <a:rPr lang="en-AU" sz="1100" i="0" dirty="0" smtClean="0">
                <a:solidFill>
                  <a:schemeClr val="tx1"/>
                </a:solidFill>
                <a:latin typeface="Arial" panose="020B0604020202020204" pitchFamily="34" charset="0"/>
                <a:cs typeface="Arial" panose="020B0604020202020204" pitchFamily="34" charset="0"/>
              </a:rPr>
              <a:t>De-identify examples from practice to protect confidentiality</a:t>
            </a:r>
          </a:p>
          <a:p>
            <a:pPr marL="637200" lvl="3" indent="-180000">
              <a:lnSpc>
                <a:spcPct val="125000"/>
              </a:lnSpc>
              <a:buFontTx/>
              <a:buChar char="-"/>
            </a:pPr>
            <a:r>
              <a:rPr lang="en-AU" sz="1100" i="0" dirty="0" smtClean="0">
                <a:solidFill>
                  <a:schemeClr val="tx1"/>
                </a:solidFill>
                <a:latin typeface="Arial" panose="020B0604020202020204" pitchFamily="34" charset="0"/>
                <a:cs typeface="Arial" panose="020B0604020202020204" pitchFamily="34" charset="0"/>
              </a:rPr>
              <a:t>Acknowledge that there will be people in their room with their own experience of family violence</a:t>
            </a:r>
          </a:p>
          <a:p>
            <a:pPr marL="457200" lvl="3" indent="0">
              <a:lnSpc>
                <a:spcPct val="125000"/>
              </a:lnSpc>
              <a:buFontTx/>
              <a:buNone/>
            </a:pPr>
            <a:endParaRPr lang="en-AU" sz="1100" i="0" dirty="0" smtClean="0">
              <a:solidFill>
                <a:schemeClr val="tx1"/>
              </a:solidFill>
              <a:latin typeface="Arial" panose="020B0604020202020204" pitchFamily="34" charset="0"/>
              <a:cs typeface="Arial" panose="020B0604020202020204" pitchFamily="34" charset="0"/>
            </a:endParaRPr>
          </a:p>
          <a:p>
            <a:pPr marL="180000" lvl="0" indent="-180000">
              <a:lnSpc>
                <a:spcPct val="125000"/>
              </a:lnSpc>
              <a:buFont typeface="Arial" panose="020B0604020202020204" pitchFamily="34" charset="0"/>
              <a:buChar char="•"/>
            </a:pPr>
            <a:r>
              <a:rPr lang="en-AU" sz="1100" i="0" dirty="0" smtClean="0">
                <a:solidFill>
                  <a:schemeClr val="tx1"/>
                </a:solidFill>
                <a:latin typeface="Arial" panose="020B0604020202020204" pitchFamily="34" charset="0"/>
                <a:cs typeface="Arial" panose="020B0604020202020204" pitchFamily="34" charset="0"/>
              </a:rPr>
              <a:t>This presentation will inform you of how to access support if you</a:t>
            </a:r>
            <a:r>
              <a:rPr lang="en-AU" sz="1100" i="0" baseline="0" dirty="0" smtClean="0">
                <a:solidFill>
                  <a:schemeClr val="tx1"/>
                </a:solidFill>
                <a:latin typeface="Arial" panose="020B0604020202020204" pitchFamily="34" charset="0"/>
                <a:cs typeface="Arial" panose="020B0604020202020204" pitchFamily="34" charset="0"/>
              </a:rPr>
              <a:t> feel emotionally impacted by anything covered in training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dirty="0">
                <a:solidFill>
                  <a:srgbClr val="00919B"/>
                </a:solidFill>
                <a:latin typeface="Arial" panose="020B0604020202020204" pitchFamily="34" charset="0"/>
                <a:ea typeface="宋体" charset="0"/>
                <a:cs typeface="Arial" panose="020B0604020202020204" pitchFamily="34" charset="0"/>
              </a:rPr>
              <a:t/>
            </a:r>
            <a:br>
              <a:rPr lang="en-AU" sz="1100" b="1" i="0" dirty="0">
                <a:solidFill>
                  <a:srgbClr val="00919B"/>
                </a:solidFill>
                <a:latin typeface="Arial" panose="020B0604020202020204" pitchFamily="34" charset="0"/>
                <a:ea typeface="宋体" charset="0"/>
                <a:cs typeface="Arial" panose="020B0604020202020204" pitchFamily="34" charset="0"/>
              </a:rPr>
            </a:br>
            <a:endParaRPr lang="en-AU" sz="110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44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a:t>
            </a:r>
            <a:r>
              <a:rPr lang="en-AU" sz="1100" b="0" i="0" kern="1200" baseline="0" dirty="0">
                <a:solidFill>
                  <a:schemeClr val="tx1"/>
                </a:solidFill>
                <a:effectLst/>
                <a:latin typeface="Arial" panose="020B0604020202020204" pitchFamily="34" charset="0"/>
                <a:ea typeface="+mn-ea"/>
                <a:cs typeface="Arial" panose="020B0604020202020204" pitchFamily="34" charset="0"/>
              </a:rPr>
              <a:t> </a:t>
            </a:r>
            <a:r>
              <a:rPr lang="en-AU" sz="1100" b="0" dirty="0">
                <a:solidFill>
                  <a:schemeClr val="tx1"/>
                </a:solidFill>
                <a:latin typeface="Arial" panose="020B0604020202020204" pitchFamily="34" charset="0"/>
                <a:cs typeface="Arial" panose="020B0604020202020204" pitchFamily="34" charset="0"/>
              </a:rPr>
              <a:t>suggested facilitator dialogue</a:t>
            </a:r>
          </a:p>
          <a:p>
            <a:pPr>
              <a:lnSpc>
                <a:spcPct val="100000"/>
              </a:lnSpc>
            </a:pPr>
            <a:endParaRPr lang="en-AU" sz="1100" b="1" dirty="0">
              <a:solidFill>
                <a:schemeClr val="tx1"/>
              </a:solidFill>
              <a:latin typeface="Arial" panose="020B0604020202020204" pitchFamily="34" charset="0"/>
              <a:cs typeface="Arial" panose="020B0604020202020204" pitchFamily="34" charset="0"/>
            </a:endParaRPr>
          </a:p>
          <a:p>
            <a:pPr>
              <a:lnSpc>
                <a:spcPct val="107000"/>
              </a:lnSpc>
              <a:spcAft>
                <a:spcPts val="800"/>
              </a:spcAft>
            </a:pPr>
            <a:r>
              <a:rPr lang="en-AU" sz="1100" b="1" i="0" baseline="0" dirty="0" smtClean="0">
                <a:solidFill>
                  <a:schemeClr val="tx1"/>
                </a:solidFill>
                <a:latin typeface="Arial" panose="020B0604020202020204" pitchFamily="34" charset="0"/>
                <a:cs typeface="Arial" panose="020B0604020202020204" pitchFamily="34" charset="0"/>
              </a:rPr>
              <a:t>Suggested facilitator dialogue: </a:t>
            </a:r>
          </a:p>
          <a:p>
            <a:pPr>
              <a:lnSpc>
                <a:spcPct val="107000"/>
              </a:lnSpc>
              <a:spcAft>
                <a:spcPts val="800"/>
              </a:spcAft>
            </a:pPr>
            <a:r>
              <a:rPr lang="en-AU" sz="1100" b="0" i="0" dirty="0" smtClean="0">
                <a:solidFill>
                  <a:schemeClr val="tx1"/>
                </a:solidFill>
                <a:latin typeface="Arial" panose="020B0604020202020204" pitchFamily="34" charset="0"/>
                <a:cs typeface="Arial" panose="020B0604020202020204" pitchFamily="34" charset="0"/>
              </a:rPr>
              <a:t>These </a:t>
            </a:r>
            <a:r>
              <a:rPr lang="en-AU" sz="1100" b="0" i="0" dirty="0">
                <a:solidFill>
                  <a:schemeClr val="tx1"/>
                </a:solidFill>
                <a:latin typeface="Arial" panose="020B0604020202020204" pitchFamily="34" charset="0"/>
                <a:cs typeface="Arial" panose="020B0604020202020204" pitchFamily="34" charset="0"/>
              </a:rPr>
              <a:t>risk factors reflect the current and emerging evidence-base relating to family violence risk as defined by the MARAM Practice Guide (</a:t>
            </a:r>
            <a:r>
              <a:rPr lang="en-AU" sz="1100" b="0" i="0" baseline="0" dirty="0">
                <a:solidFill>
                  <a:schemeClr val="tx1"/>
                </a:solidFill>
                <a:latin typeface="Arial" panose="020B0604020202020204" pitchFamily="34" charset="0"/>
                <a:ea typeface="Calibri" panose="020F0502020204030204" pitchFamily="34" charset="0"/>
                <a:cs typeface="Arial" panose="020B0604020202020204" pitchFamily="34" charset="0"/>
              </a:rPr>
              <a:t>Family Safety Victoria, </a:t>
            </a:r>
            <a:r>
              <a:rPr lang="en-AU" sz="1100" b="0" i="0" dirty="0">
                <a:solidFill>
                  <a:schemeClr val="tx1"/>
                </a:solidFill>
                <a:latin typeface="Arial" panose="020B0604020202020204" pitchFamily="34" charset="0"/>
                <a:cs typeface="Arial" panose="020B0604020202020204" pitchFamily="34" charset="0"/>
              </a:rPr>
              <a:t>2019). </a:t>
            </a:r>
            <a:endParaRPr lang="en-AU" sz="1100" b="0" i="0" dirty="0" smtClean="0">
              <a:solidFill>
                <a:schemeClr val="tx1"/>
              </a:solidFill>
              <a:latin typeface="Arial" panose="020B0604020202020204" pitchFamily="34" charset="0"/>
              <a:cs typeface="Arial" panose="020B0604020202020204" pitchFamily="34" charset="0"/>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Risk factors specific</a:t>
            </a:r>
            <a:r>
              <a:rPr lang="en-AU" sz="1200" kern="1200" baseline="0" dirty="0" smtClean="0">
                <a:solidFill>
                  <a:schemeClr val="tx1"/>
                </a:solidFill>
                <a:latin typeface="+mn-lt"/>
                <a:ea typeface="+mn-ea"/>
                <a:cs typeface="+mn-cs"/>
              </a:rPr>
              <a:t> to children caused by perpetrator behaviours:</a:t>
            </a:r>
          </a:p>
          <a:p>
            <a:r>
              <a:rPr lang="en-AU" sz="1200" kern="1200" dirty="0" smtClean="0">
                <a:solidFill>
                  <a:schemeClr val="tx1"/>
                </a:solidFill>
                <a:latin typeface="+mn-lt"/>
                <a:ea typeface="+mn-ea"/>
                <a:cs typeface="+mn-cs"/>
              </a:rPr>
              <a:t>Exposure to family violence </a:t>
            </a:r>
          </a:p>
          <a:p>
            <a:r>
              <a:rPr lang="en-AU" sz="1200" kern="1200" dirty="0" smtClean="0">
                <a:solidFill>
                  <a:schemeClr val="tx1"/>
                </a:solidFill>
                <a:latin typeface="+mn-lt"/>
                <a:ea typeface="+mn-ea"/>
                <a:cs typeface="+mn-cs"/>
              </a:rPr>
              <a:t>Sexualised behaviours towards a child by the perpetrator </a:t>
            </a:r>
          </a:p>
          <a:p>
            <a:r>
              <a:rPr lang="en-AU" sz="1200" kern="1200" dirty="0" smtClean="0">
                <a:solidFill>
                  <a:schemeClr val="tx1"/>
                </a:solidFill>
                <a:latin typeface="+mn-lt"/>
                <a:ea typeface="+mn-ea"/>
                <a:cs typeface="+mn-cs"/>
              </a:rPr>
              <a:t>Child intervention in violence </a:t>
            </a:r>
          </a:p>
          <a:p>
            <a:r>
              <a:rPr lang="en-AU" sz="1200" kern="1200" dirty="0" smtClean="0">
                <a:solidFill>
                  <a:schemeClr val="tx1"/>
                </a:solidFill>
                <a:latin typeface="+mn-lt"/>
                <a:ea typeface="+mn-ea"/>
                <a:cs typeface="+mn-cs"/>
              </a:rPr>
              <a:t>Behaviour indicating non-return of child </a:t>
            </a:r>
            <a:endParaRPr lang="en-AU" sz="1200" b="1" kern="1200" dirty="0" smtClean="0">
              <a:solidFill>
                <a:schemeClr val="tx1"/>
              </a:solidFill>
              <a:latin typeface="+mn-lt"/>
              <a:ea typeface="+mn-ea"/>
              <a:cs typeface="+mn-cs"/>
            </a:endParaRPr>
          </a:p>
          <a:p>
            <a:r>
              <a:rPr lang="en-AU" sz="1200" b="0" kern="1200" dirty="0" smtClean="0">
                <a:solidFill>
                  <a:schemeClr val="tx1"/>
                </a:solidFill>
                <a:latin typeface="+mn-lt"/>
                <a:ea typeface="+mn-ea"/>
                <a:cs typeface="+mn-cs"/>
              </a:rPr>
              <a:t>Undermining the child-parent relationship </a:t>
            </a:r>
          </a:p>
          <a:p>
            <a:r>
              <a:rPr lang="en-AU" sz="1200" b="0" kern="1200" dirty="0" smtClean="0">
                <a:solidFill>
                  <a:schemeClr val="tx1"/>
                </a:solidFill>
                <a:latin typeface="+mn-lt"/>
                <a:ea typeface="+mn-ea"/>
                <a:cs typeface="+mn-cs"/>
              </a:rPr>
              <a:t>Professional and statutory intervention </a:t>
            </a:r>
          </a:p>
          <a:p>
            <a:pPr>
              <a:lnSpc>
                <a:spcPct val="107000"/>
              </a:lnSpc>
              <a:spcAft>
                <a:spcPts val="800"/>
              </a:spcAft>
            </a:pPr>
            <a:endParaRPr lang="en-AU" sz="1100" b="0" i="0" dirty="0" smtClean="0">
              <a:solidFill>
                <a:schemeClr val="tx1"/>
              </a:solidFill>
              <a:latin typeface="Arial" panose="020B0604020202020204" pitchFamily="34" charset="0"/>
              <a:cs typeface="Arial" panose="020B0604020202020204" pitchFamily="34" charset="0"/>
            </a:endParaRPr>
          </a:p>
          <a:p>
            <a:r>
              <a:rPr lang="en-AU" sz="12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Risk factors specific to children’s circumstances:</a:t>
            </a:r>
            <a:endParaRPr lang="en-AU" sz="1100" b="0" i="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AU" sz="1200" kern="1200" dirty="0" smtClean="0">
                <a:solidFill>
                  <a:schemeClr val="tx1"/>
                </a:solidFill>
                <a:latin typeface="+mn-lt"/>
                <a:ea typeface="+mn-ea"/>
                <a:cs typeface="+mn-cs"/>
              </a:rPr>
              <a:t>History of professional involvement and/or statutory intervention</a:t>
            </a:r>
          </a:p>
          <a:p>
            <a:r>
              <a:rPr lang="en-AU" sz="1200" kern="1200" dirty="0" smtClean="0">
                <a:solidFill>
                  <a:schemeClr val="tx1"/>
                </a:solidFill>
                <a:latin typeface="+mn-lt"/>
                <a:ea typeface="+mn-ea"/>
                <a:cs typeface="+mn-cs"/>
              </a:rPr>
              <a:t>Change in behaviour not explained by other causes</a:t>
            </a:r>
          </a:p>
          <a:p>
            <a:r>
              <a:rPr lang="en-AU" sz="1200" kern="1200" dirty="0" smtClean="0">
                <a:solidFill>
                  <a:schemeClr val="tx1"/>
                </a:solidFill>
                <a:latin typeface="+mn-lt"/>
                <a:ea typeface="+mn-ea"/>
                <a:cs typeface="+mn-cs"/>
              </a:rPr>
              <a:t>Child as victim in other forms of harm</a:t>
            </a:r>
          </a:p>
          <a:p>
            <a:pPr>
              <a:lnSpc>
                <a:spcPct val="107000"/>
              </a:lnSpc>
              <a:spcAft>
                <a:spcPts val="800"/>
              </a:spcAft>
            </a:pPr>
            <a:endParaRPr lang="en-AU" sz="1100" b="0" i="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100" b="1" i="0" u="none" strike="noStrike" kern="1200" baseline="0" dirty="0">
                <a:solidFill>
                  <a:schemeClr val="tx1"/>
                </a:solidFill>
                <a:latin typeface="Arial" panose="020B0604020202020204" pitchFamily="34" charset="0"/>
                <a:ea typeface="+mn-ea"/>
                <a:cs typeface="Arial" panose="020B0604020202020204" pitchFamily="34" charset="0"/>
              </a:rPr>
              <a:t>Not all professionals need to ask about each risk factor </a:t>
            </a:r>
            <a:r>
              <a:rPr lang="en-AU" sz="1100" b="0" i="0" u="none" strike="noStrike" kern="1200" baseline="0" dirty="0">
                <a:solidFill>
                  <a:schemeClr val="tx1"/>
                </a:solidFill>
                <a:latin typeface="Arial" panose="020B0604020202020204" pitchFamily="34" charset="0"/>
                <a:ea typeface="+mn-ea"/>
                <a:cs typeface="Arial" panose="020B0604020202020204" pitchFamily="34" charset="0"/>
              </a:rPr>
              <a:t>— but clinicians do have a role in understanding and identifying risk factors </a:t>
            </a:r>
          </a:p>
          <a:p>
            <a:pPr marL="171450" indent="-171450">
              <a:buFont typeface="Arial" panose="020B0604020202020204" pitchFamily="34" charset="0"/>
              <a:buChar char="•"/>
            </a:pPr>
            <a:endParaRPr lang="en-AU" sz="11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AU" sz="1100" b="0" i="1" dirty="0">
              <a:solidFill>
                <a:schemeClr val="tx1"/>
              </a:solidFill>
              <a:latin typeface="Arial" panose="020B0604020202020204" pitchFamily="34" charset="0"/>
              <a:cs typeface="Arial" panose="020B0604020202020204" pitchFamily="34" charset="0"/>
            </a:endParaRPr>
          </a:p>
          <a:p>
            <a:pPr marL="0" indent="0">
              <a:lnSpc>
                <a:spcPct val="100000"/>
              </a:lnSpc>
              <a:spcAft>
                <a:spcPts val="800"/>
              </a:spcAft>
              <a:buFont typeface="Symbol" panose="05050102010706020507" pitchFamily="18" charset="2"/>
              <a:buNone/>
            </a:pPr>
            <a:r>
              <a:rPr lang="en-AU" sz="1100" b="1" i="0" dirty="0">
                <a:solidFill>
                  <a:schemeClr val="tx1"/>
                </a:solidFill>
                <a:latin typeface="Arial" panose="020B0604020202020204" pitchFamily="34" charset="0"/>
                <a:cs typeface="Arial" panose="020B0604020202020204" pitchFamily="34" charset="0"/>
              </a:rPr>
              <a:t>Key message: knowledge</a:t>
            </a:r>
            <a:r>
              <a:rPr lang="en-AU" sz="1100" b="1" i="0" baseline="0" dirty="0">
                <a:solidFill>
                  <a:schemeClr val="tx1"/>
                </a:solidFill>
                <a:latin typeface="Arial" panose="020B0604020202020204" pitchFamily="34" charset="0"/>
                <a:cs typeface="Arial" panose="020B0604020202020204" pitchFamily="34" charset="0"/>
              </a:rPr>
              <a:t> of risk factors underpins </a:t>
            </a:r>
            <a:r>
              <a:rPr lang="en-US" sz="1100" b="1" i="0" kern="1200" dirty="0">
                <a:solidFill>
                  <a:schemeClr val="tx1"/>
                </a:solidFill>
                <a:effectLst/>
                <a:latin typeface="Arial" panose="020B0604020202020204" pitchFamily="34" charset="0"/>
                <a:ea typeface="+mn-ea"/>
                <a:cs typeface="Arial" panose="020B0604020202020204" pitchFamily="34" charset="0"/>
              </a:rPr>
              <a:t>a shared understanding of family violence</a:t>
            </a:r>
            <a:r>
              <a:rPr lang="en-US" sz="1100" b="1" i="0" kern="1200" baseline="0" dirty="0">
                <a:solidFill>
                  <a:schemeClr val="tx1"/>
                </a:solidFill>
                <a:effectLst/>
                <a:latin typeface="Arial" panose="020B0604020202020204" pitchFamily="34" charset="0"/>
                <a:ea typeface="+mn-ea"/>
                <a:cs typeface="Arial" panose="020B0604020202020204" pitchFamily="34" charset="0"/>
              </a:rPr>
              <a:t>, and </a:t>
            </a:r>
            <a:r>
              <a:rPr lang="en-AU" sz="1100" b="1" i="0" kern="1200" baseline="0" dirty="0">
                <a:solidFill>
                  <a:schemeClr val="tx1"/>
                </a:solidFill>
                <a:effectLst/>
                <a:latin typeface="Arial" panose="020B0604020202020204" pitchFamily="34" charset="0"/>
                <a:ea typeface="+mn-ea"/>
                <a:cs typeface="Arial" panose="020B0604020202020204" pitchFamily="34" charset="0"/>
              </a:rPr>
              <a:t>e</a:t>
            </a:r>
            <a:r>
              <a:rPr lang="en-AU" sz="1100" b="1" kern="1200" dirty="0">
                <a:solidFill>
                  <a:schemeClr val="tx1"/>
                </a:solidFill>
                <a:effectLst/>
                <a:latin typeface="Arial" panose="020B0604020202020204" pitchFamily="34" charset="0"/>
                <a:ea typeface="+mn-ea"/>
                <a:cs typeface="Arial" panose="020B0604020202020204" pitchFamily="34" charset="0"/>
              </a:rPr>
              <a:t>nsures clinical staff use information gained through engagement with patients to identify indicators of family violence risk and affected family members.</a:t>
            </a:r>
            <a:r>
              <a:rPr lang="en-US" sz="1100" b="1" i="0" kern="1200" baseline="0" dirty="0">
                <a:solidFill>
                  <a:schemeClr val="tx1"/>
                </a:solidFill>
                <a:effectLst/>
                <a:latin typeface="Arial" panose="020B0604020202020204" pitchFamily="34" charset="0"/>
                <a:ea typeface="+mn-ea"/>
                <a:cs typeface="Arial" panose="020B0604020202020204" pitchFamily="34" charset="0"/>
              </a:rPr>
              <a:t> </a:t>
            </a:r>
            <a:endParaRPr lang="en-AU" sz="11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27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9725" y="230188"/>
            <a:ext cx="3389313" cy="1906587"/>
          </a:xfrm>
        </p:spPr>
      </p:sp>
      <p:sp>
        <p:nvSpPr>
          <p:cNvPr id="3" name="Notes Placeholder 2"/>
          <p:cNvSpPr>
            <a:spLocks noGrp="1"/>
          </p:cNvSpPr>
          <p:nvPr>
            <p:ph type="body" idx="1"/>
          </p:nvPr>
        </p:nvSpPr>
        <p:spPr>
          <a:xfrm>
            <a:off x="264529" y="2314937"/>
            <a:ext cx="5907505" cy="7611566"/>
          </a:xfrm>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b="1" dirty="0" smtClean="0">
                <a:solidFill>
                  <a:schemeClr val="tx1"/>
                </a:solidFill>
                <a:latin typeface="Arial" panose="020B0604020202020204" pitchFamily="34" charset="0"/>
                <a:cs typeface="Arial" panose="020B0604020202020204" pitchFamily="34" charset="0"/>
              </a:rPr>
              <a:t>Instructions for facilitators:</a:t>
            </a:r>
            <a:r>
              <a:rPr lang="en-AU" sz="2000" b="1" baseline="0" dirty="0" smtClean="0">
                <a:solidFill>
                  <a:schemeClr val="tx1"/>
                </a:solidFill>
                <a:latin typeface="Arial" panose="020B0604020202020204" pitchFamily="34" charset="0"/>
                <a:cs typeface="Arial" panose="020B0604020202020204" pitchFamily="34" charset="0"/>
              </a:rPr>
              <a:t> </a:t>
            </a:r>
            <a:r>
              <a:rPr lang="en-AU" sz="2000" b="0" i="0" kern="1200" dirty="0" smtClean="0">
                <a:solidFill>
                  <a:schemeClr val="tx1"/>
                </a:solidFill>
                <a:effectLst/>
                <a:latin typeface="Arial" panose="020B0604020202020204" pitchFamily="34" charset="0"/>
                <a:ea typeface="+mn-ea"/>
                <a:cs typeface="Arial" panose="020B0604020202020204" pitchFamily="34" charset="0"/>
              </a:rPr>
              <a:t>Refer to the slide and</a:t>
            </a:r>
            <a:r>
              <a:rPr lang="en-AU" sz="20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2000" b="0" dirty="0" smtClean="0">
                <a:solidFill>
                  <a:schemeClr val="tx1"/>
                </a:solidFill>
                <a:latin typeface="Arial" panose="020B0604020202020204" pitchFamily="34" charset="0"/>
                <a:cs typeface="Arial" panose="020B0604020202020204" pitchFamily="34" charset="0"/>
              </a:rPr>
              <a:t>suggested facilitator dialogue</a:t>
            </a:r>
          </a:p>
          <a:p>
            <a:pPr>
              <a:lnSpc>
                <a:spcPct val="100000"/>
              </a:lnSpc>
            </a:pPr>
            <a:endParaRPr lang="en-AU" sz="2000" b="1" dirty="0" smtClean="0">
              <a:solidFill>
                <a:schemeClr val="tx1"/>
              </a:solidFill>
              <a:latin typeface="Arial" panose="020B0604020202020204" pitchFamily="34" charset="0"/>
              <a:cs typeface="Arial" panose="020B0604020202020204" pitchFamily="34" charset="0"/>
            </a:endParaRPr>
          </a:p>
          <a:p>
            <a:pPr>
              <a:lnSpc>
                <a:spcPct val="107000"/>
              </a:lnSpc>
              <a:spcAft>
                <a:spcPts val="800"/>
              </a:spcAft>
            </a:pPr>
            <a:r>
              <a:rPr lang="en-AU" sz="2000" b="1" i="0" baseline="0" dirty="0" smtClean="0">
                <a:solidFill>
                  <a:schemeClr val="tx1"/>
                </a:solidFill>
                <a:latin typeface="Arial" panose="020B0604020202020204" pitchFamily="34" charset="0"/>
                <a:cs typeface="Arial" panose="020B0604020202020204" pitchFamily="34" charset="0"/>
              </a:rPr>
              <a:t>Suggested facilitator dialogue: </a:t>
            </a:r>
            <a:endParaRPr lang="en-AU" sz="2000" i="1" dirty="0" smtClean="0"/>
          </a:p>
          <a:p>
            <a:endParaRPr lang="en-AU" sz="2000" i="1" dirty="0" smtClean="0"/>
          </a:p>
          <a:p>
            <a:r>
              <a:rPr lang="en-AU" sz="2000" b="1" i="1" dirty="0" smtClean="0">
                <a:solidFill>
                  <a:srgbClr val="FF0000"/>
                </a:solidFill>
              </a:rPr>
              <a:t>What</a:t>
            </a:r>
            <a:r>
              <a:rPr lang="en-AU" sz="2000" b="1" i="1" baseline="0" dirty="0" smtClean="0">
                <a:solidFill>
                  <a:srgbClr val="FF0000"/>
                </a:solidFill>
              </a:rPr>
              <a:t> deters you from having a conversation about family violence with the parent of a child or young person</a:t>
            </a:r>
            <a:r>
              <a:rPr lang="en-AU" sz="2000" b="1" i="1" baseline="0" dirty="0" smtClean="0">
                <a:solidFill>
                  <a:srgbClr val="FF0000"/>
                </a:solidFill>
              </a:rPr>
              <a:t>?</a:t>
            </a:r>
          </a:p>
          <a:p>
            <a:r>
              <a:rPr lang="en-AU" sz="2000" b="1" i="1" baseline="0" dirty="0" smtClean="0">
                <a:solidFill>
                  <a:srgbClr val="FF0000"/>
                </a:solidFill>
              </a:rPr>
              <a:t>Suggested responses:</a:t>
            </a:r>
            <a:endParaRPr lang="en-AU" sz="2000" b="1" i="1" baseline="0" dirty="0" smtClean="0">
              <a:solidFill>
                <a:srgbClr val="FF0000"/>
              </a:solidFill>
            </a:endParaRPr>
          </a:p>
          <a:p>
            <a:pPr marL="228600" lvl="0" indent="-228600" algn="just" defTabSz="914400">
              <a:lnSpc>
                <a:spcPct val="120000"/>
              </a:lnSpc>
              <a:spcBef>
                <a:spcPts val="500"/>
              </a:spcBef>
              <a:buFont typeface="Arial" panose="020B0604020202020204" pitchFamily="34" charset="0"/>
              <a:buChar char="•"/>
            </a:pPr>
            <a:r>
              <a:rPr lang="en-AU" sz="2000" kern="1200" dirty="0" smtClean="0">
                <a:solidFill>
                  <a:prstClr val="black"/>
                </a:solidFill>
              </a:rPr>
              <a:t>A belief</a:t>
            </a:r>
            <a:r>
              <a:rPr lang="en-AU" sz="2000" kern="1200" baseline="0" dirty="0" smtClean="0">
                <a:solidFill>
                  <a:prstClr val="black"/>
                </a:solidFill>
              </a:rPr>
              <a:t> that father is a protective figure</a:t>
            </a:r>
            <a:endParaRPr lang="en-AU" sz="2000" kern="1200" dirty="0" smtClean="0">
              <a:solidFill>
                <a:prstClr val="black"/>
              </a:solidFill>
            </a:endParaRPr>
          </a:p>
          <a:p>
            <a:pPr marL="228600" lvl="0" indent="-228600" algn="just" defTabSz="914400">
              <a:lnSpc>
                <a:spcPct val="120000"/>
              </a:lnSpc>
              <a:spcBef>
                <a:spcPts val="500"/>
              </a:spcBef>
              <a:buFont typeface="Arial" panose="020B0604020202020204" pitchFamily="34" charset="0"/>
              <a:buChar char="•"/>
            </a:pPr>
            <a:r>
              <a:rPr lang="en-AU" sz="2000" kern="1200" dirty="0" smtClean="0">
                <a:solidFill>
                  <a:prstClr val="black"/>
                </a:solidFill>
              </a:rPr>
              <a:t>High work loads and lack of time</a:t>
            </a:r>
          </a:p>
          <a:p>
            <a:pPr marL="228600" lvl="0" indent="-228600" algn="just" defTabSz="914400">
              <a:lnSpc>
                <a:spcPct val="120000"/>
              </a:lnSpc>
              <a:spcBef>
                <a:spcPts val="500"/>
              </a:spcBef>
              <a:buFont typeface="Arial" panose="020B0604020202020204" pitchFamily="34" charset="0"/>
              <a:buChar char="•"/>
            </a:pPr>
            <a:r>
              <a:rPr lang="en-AU" sz="2000" kern="1200" dirty="0" smtClean="0">
                <a:solidFill>
                  <a:prstClr val="black"/>
                </a:solidFill>
              </a:rPr>
              <a:t>Lack of awareness of risks and signs of FV</a:t>
            </a:r>
          </a:p>
          <a:p>
            <a:pPr marL="228600" lvl="0" indent="-228600" algn="just" defTabSz="914400">
              <a:lnSpc>
                <a:spcPct val="120000"/>
              </a:lnSpc>
              <a:spcBef>
                <a:spcPts val="500"/>
              </a:spcBef>
              <a:buFont typeface="Arial" panose="020B0604020202020204" pitchFamily="34" charset="0"/>
              <a:buChar char="•"/>
            </a:pPr>
            <a:r>
              <a:rPr lang="en-AU" sz="2000" kern="1200" dirty="0" smtClean="0">
                <a:solidFill>
                  <a:prstClr val="black"/>
                </a:solidFill>
              </a:rPr>
              <a:t>Not knowing what questions to ask and how to support or refer for help</a:t>
            </a:r>
          </a:p>
          <a:p>
            <a:pPr marL="228600" lvl="0" indent="-228600" algn="just" defTabSz="914400">
              <a:lnSpc>
                <a:spcPct val="120000"/>
              </a:lnSpc>
              <a:spcBef>
                <a:spcPts val="500"/>
              </a:spcBef>
              <a:buFont typeface="Arial" panose="020B0604020202020204" pitchFamily="34" charset="0"/>
              <a:buChar char="•"/>
            </a:pPr>
            <a:r>
              <a:rPr lang="en-AU" sz="2000" kern="1200" dirty="0" smtClean="0">
                <a:solidFill>
                  <a:prstClr val="black"/>
                </a:solidFill>
              </a:rPr>
              <a:t>Not thinking family violence is relevant to the child</a:t>
            </a:r>
            <a:r>
              <a:rPr lang="en-AU" sz="2000" kern="1200" baseline="0" dirty="0" smtClean="0">
                <a:solidFill>
                  <a:prstClr val="black"/>
                </a:solidFill>
              </a:rPr>
              <a:t>/young person’s </a:t>
            </a:r>
            <a:r>
              <a:rPr lang="en-AU" sz="2000" kern="1200" dirty="0" smtClean="0">
                <a:solidFill>
                  <a:prstClr val="black"/>
                </a:solidFill>
              </a:rPr>
              <a:t>health care</a:t>
            </a:r>
          </a:p>
          <a:p>
            <a:pPr marL="228600" lvl="0" indent="-228600" algn="just" defTabSz="914400">
              <a:lnSpc>
                <a:spcPct val="120000"/>
              </a:lnSpc>
              <a:spcBef>
                <a:spcPts val="500"/>
              </a:spcBef>
              <a:buFont typeface="Arial" panose="020B0604020202020204" pitchFamily="34" charset="0"/>
              <a:buChar char="•"/>
            </a:pPr>
            <a:r>
              <a:rPr lang="en-AU" sz="2000" kern="1200" dirty="0" smtClean="0">
                <a:solidFill>
                  <a:prstClr val="black"/>
                </a:solidFill>
              </a:rPr>
              <a:t>Embarrassment</a:t>
            </a:r>
            <a:r>
              <a:rPr lang="en-AU" sz="2000" kern="1200" baseline="0" dirty="0" smtClean="0">
                <a:solidFill>
                  <a:prstClr val="black"/>
                </a:solidFill>
              </a:rPr>
              <a:t> about intruding / </a:t>
            </a:r>
            <a:r>
              <a:rPr lang="en-AU" sz="2000" kern="1200" dirty="0" smtClean="0">
                <a:solidFill>
                  <a:prstClr val="black"/>
                </a:solidFill>
              </a:rPr>
              <a:t>discomfort</a:t>
            </a:r>
            <a:r>
              <a:rPr lang="en-AU" sz="2000" kern="1200" baseline="0" dirty="0" smtClean="0">
                <a:solidFill>
                  <a:prstClr val="black"/>
                </a:solidFill>
              </a:rPr>
              <a:t> about asking</a:t>
            </a:r>
          </a:p>
          <a:p>
            <a:pPr marL="228600" lvl="0" indent="-228600" algn="just" defTabSz="914400">
              <a:lnSpc>
                <a:spcPct val="120000"/>
              </a:lnSpc>
              <a:spcBef>
                <a:spcPts val="500"/>
              </a:spcBef>
              <a:buFont typeface="Arial" panose="020B0604020202020204" pitchFamily="34" charset="0"/>
              <a:buChar char="•"/>
            </a:pPr>
            <a:r>
              <a:rPr lang="en-AU" sz="2000" i="0" kern="1200" baseline="0" dirty="0" smtClean="0">
                <a:solidFill>
                  <a:prstClr val="black"/>
                </a:solidFill>
              </a:rPr>
              <a:t>Concern about how to handle </a:t>
            </a:r>
            <a:r>
              <a:rPr lang="en-AU" sz="2000" i="0" dirty="0" smtClean="0">
                <a:solidFill>
                  <a:prstClr val="black"/>
                </a:solidFill>
              </a:rPr>
              <a:t>a disclosure</a:t>
            </a:r>
          </a:p>
          <a:p>
            <a:pPr marL="228600" lvl="0" indent="-228600" algn="just" defTabSz="914400">
              <a:lnSpc>
                <a:spcPct val="120000"/>
              </a:lnSpc>
              <a:spcBef>
                <a:spcPts val="500"/>
              </a:spcBef>
              <a:buFont typeface="Arial" panose="020B0604020202020204" pitchFamily="34" charset="0"/>
              <a:buChar char="•"/>
            </a:pPr>
            <a:r>
              <a:rPr lang="en-AU" sz="2000" dirty="0" smtClean="0">
                <a:solidFill>
                  <a:prstClr val="black"/>
                </a:solidFill>
              </a:rPr>
              <a:t>Concern about placing the woman at heightened risk</a:t>
            </a:r>
          </a:p>
          <a:p>
            <a:pPr marL="228600" lvl="0" indent="-228600" algn="just" defTabSz="914400">
              <a:lnSpc>
                <a:spcPct val="120000"/>
              </a:lnSpc>
              <a:spcBef>
                <a:spcPts val="500"/>
              </a:spcBef>
              <a:buFont typeface="Arial" panose="020B0604020202020204" pitchFamily="34" charset="0"/>
              <a:buChar char="•"/>
            </a:pPr>
            <a:r>
              <a:rPr lang="en-AU" sz="2000" dirty="0" smtClean="0">
                <a:solidFill>
                  <a:prstClr val="black"/>
                </a:solidFill>
              </a:rPr>
              <a:t>Concern about losing a parent,</a:t>
            </a:r>
            <a:r>
              <a:rPr lang="en-AU" sz="2000" baseline="0" dirty="0" smtClean="0">
                <a:solidFill>
                  <a:prstClr val="black"/>
                </a:solidFill>
              </a:rPr>
              <a:t> </a:t>
            </a:r>
            <a:r>
              <a:rPr lang="en-AU" sz="2000" dirty="0" smtClean="0">
                <a:solidFill>
                  <a:prstClr val="black"/>
                </a:solidFill>
              </a:rPr>
              <a:t>child or young person’s trust if child protection become involved  </a:t>
            </a:r>
          </a:p>
          <a:p>
            <a:pPr marL="228600" lvl="0" indent="-228600" algn="just" defTabSz="914400">
              <a:lnSpc>
                <a:spcPct val="120000"/>
              </a:lnSpc>
              <a:spcBef>
                <a:spcPts val="500"/>
              </a:spcBef>
              <a:buFont typeface="Arial" panose="020B0604020202020204" pitchFamily="34" charset="0"/>
              <a:buChar char="•"/>
            </a:pPr>
            <a:r>
              <a:rPr lang="en-AU" sz="2000" dirty="0" smtClean="0">
                <a:solidFill>
                  <a:prstClr val="black"/>
                </a:solidFill>
              </a:rPr>
              <a:t>Feeling helpless at not being able to provide a solution</a:t>
            </a:r>
          </a:p>
          <a:p>
            <a:pPr marL="228600" lvl="0" indent="-228600" algn="just" defTabSz="914400">
              <a:lnSpc>
                <a:spcPct val="120000"/>
              </a:lnSpc>
              <a:spcBef>
                <a:spcPts val="500"/>
              </a:spcBef>
              <a:buFont typeface="Arial" panose="020B0604020202020204" pitchFamily="34" charset="0"/>
              <a:buChar char="•"/>
            </a:pPr>
            <a:r>
              <a:rPr lang="en-AU" sz="2000" dirty="0" smtClean="0">
                <a:solidFill>
                  <a:prstClr val="black"/>
                </a:solidFill>
              </a:rPr>
              <a:t>Concerns about documenting family violence in a child/young person’s medical record</a:t>
            </a:r>
          </a:p>
          <a:p>
            <a:pPr marL="228600" lvl="0" indent="-228600" algn="just" defTabSz="914400">
              <a:lnSpc>
                <a:spcPct val="120000"/>
              </a:lnSpc>
              <a:spcBef>
                <a:spcPts val="500"/>
              </a:spcBef>
              <a:buFont typeface="Arial" panose="020B0604020202020204" pitchFamily="34" charset="0"/>
              <a:buChar char="•"/>
            </a:pPr>
            <a:r>
              <a:rPr lang="en-AU" sz="2000" dirty="0" smtClean="0">
                <a:solidFill>
                  <a:srgbClr val="000000"/>
                </a:solidFill>
                <a:ea typeface="Times New Roman" panose="02020603050405020304" pitchFamily="18" charset="0"/>
                <a:cs typeface="Times New Roman" panose="02020603050405020304" pitchFamily="18" charset="0"/>
              </a:rPr>
              <a:t>Own safety and wellbeing</a:t>
            </a:r>
          </a:p>
          <a:p>
            <a:pPr marL="228600" lvl="0" indent="-228600" algn="just" defTabSz="914400">
              <a:lnSpc>
                <a:spcPct val="120000"/>
              </a:lnSpc>
              <a:spcBef>
                <a:spcPts val="500"/>
              </a:spcBef>
              <a:buFont typeface="Arial" panose="020B0604020202020204" pitchFamily="34" charset="0"/>
              <a:buChar char="•"/>
            </a:pPr>
            <a:r>
              <a:rPr lang="en-AU" sz="2000" dirty="0" smtClean="0">
                <a:solidFill>
                  <a:srgbClr val="000000"/>
                </a:solidFill>
                <a:ea typeface="Times New Roman" panose="02020603050405020304" pitchFamily="18" charset="0"/>
                <a:cs typeface="Times New Roman" panose="02020603050405020304" pitchFamily="18" charset="0"/>
              </a:rPr>
              <a:t>Impact on patient discharge</a:t>
            </a:r>
            <a:endParaRPr lang="en-AU" sz="2000" kern="1200" baseline="0" dirty="0" smtClean="0">
              <a:solidFill>
                <a:prstClr val="black"/>
              </a:solidFill>
            </a:endParaRPr>
          </a:p>
          <a:p>
            <a:pPr marL="0" lvl="0" indent="0" algn="just" defTabSz="914400">
              <a:spcBef>
                <a:spcPts val="1000"/>
              </a:spcBef>
              <a:buFont typeface="Arial" panose="020B0604020202020204" pitchFamily="34" charset="0"/>
              <a:buNone/>
            </a:pPr>
            <a:r>
              <a:rPr lang="en-AU" sz="2000" b="1" i="1" kern="1200" baseline="0" dirty="0" smtClean="0">
                <a:solidFill>
                  <a:srgbClr val="FF0000"/>
                </a:solidFill>
              </a:rPr>
              <a:t>What challenges to inquiring about family violence are unique to </a:t>
            </a:r>
            <a:r>
              <a:rPr lang="en-AU" sz="2000" b="1" i="1" kern="1200" baseline="0" dirty="0" smtClean="0">
                <a:solidFill>
                  <a:srgbClr val="FF0000"/>
                </a:solidFill>
              </a:rPr>
              <a:t>responding to children?</a:t>
            </a:r>
            <a:endParaRPr lang="en-AU" sz="2000" b="1" kern="1200" baseline="0" dirty="0" smtClean="0">
              <a:solidFill>
                <a:srgbClr val="FF0000"/>
              </a:solidFill>
            </a:endParaRPr>
          </a:p>
          <a:p>
            <a:pPr marL="171450" marR="0" lvl="0" indent="-171450" algn="just"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sz="2000" kern="1200" dirty="0" smtClean="0">
                <a:solidFill>
                  <a:schemeClr val="tx1"/>
                </a:solidFill>
              </a:rPr>
              <a:t>Sometimes women experiencing family violence will be reluctant to be separated from their children to be interviewed. </a:t>
            </a:r>
          </a:p>
          <a:p>
            <a:pPr marL="171450" marR="0" lvl="0" indent="-171450" algn="just"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sz="2000" kern="1200" dirty="0" smtClean="0">
                <a:solidFill>
                  <a:schemeClr val="tx1"/>
                </a:solidFill>
              </a:rPr>
              <a:t>The literature suggests it is safest not to inquire in the presence of a child above the age of 2 years. </a:t>
            </a:r>
          </a:p>
          <a:p>
            <a:pPr marL="171450" lvl="0" indent="-171450" algn="just" defTabSz="914400">
              <a:spcBef>
                <a:spcPts val="500"/>
              </a:spcBef>
              <a:buFont typeface="Arial" panose="020B0604020202020204" pitchFamily="34" charset="0"/>
              <a:buChar char="•"/>
            </a:pPr>
            <a:r>
              <a:rPr lang="en-AU" sz="2000" kern="1200" baseline="0" dirty="0" smtClean="0">
                <a:solidFill>
                  <a:prstClr val="black"/>
                </a:solidFill>
              </a:rPr>
              <a:t>Child care arrangements may need to be made</a:t>
            </a:r>
          </a:p>
          <a:p>
            <a:pPr marL="171450" lvl="0" indent="-171450" algn="just" defTabSz="914400">
              <a:spcBef>
                <a:spcPts val="500"/>
              </a:spcBef>
              <a:buFont typeface="Arial" panose="020B0604020202020204" pitchFamily="34" charset="0"/>
              <a:buChar char="•"/>
            </a:pPr>
            <a:r>
              <a:rPr lang="en-AU" sz="2000" kern="1200" baseline="0" dirty="0" smtClean="0">
                <a:solidFill>
                  <a:prstClr val="black"/>
                </a:solidFill>
              </a:rPr>
              <a:t>You can’t be sure who the offending parent is</a:t>
            </a:r>
          </a:p>
          <a:p>
            <a:pPr marL="171450" lvl="0" indent="-171450" algn="just" defTabSz="914400">
              <a:spcBef>
                <a:spcPts val="500"/>
              </a:spcBef>
              <a:buFont typeface="Arial" panose="020B0604020202020204" pitchFamily="34" charset="0"/>
              <a:buChar char="•"/>
            </a:pPr>
            <a:r>
              <a:rPr lang="en-AU" sz="2000" kern="1200" baseline="0" dirty="0" smtClean="0">
                <a:solidFill>
                  <a:prstClr val="black"/>
                </a:solidFill>
              </a:rPr>
              <a:t>Both parents have the right to access with their child (unless there is a Court order)</a:t>
            </a:r>
          </a:p>
          <a:p>
            <a:pPr marL="171450" lvl="0" indent="-171450" algn="just" defTabSz="914400">
              <a:spcBef>
                <a:spcPts val="500"/>
              </a:spcBef>
              <a:buFont typeface="Arial" panose="020B0604020202020204" pitchFamily="34" charset="0"/>
              <a:buChar char="•"/>
            </a:pPr>
            <a:r>
              <a:rPr lang="en-AU" sz="2000" kern="1200" baseline="0" dirty="0" smtClean="0">
                <a:solidFill>
                  <a:prstClr val="black"/>
                </a:solidFill>
              </a:rPr>
              <a:t>Both parents have the right to access their child’s health records (discretion can be used with older adolescents)</a:t>
            </a:r>
          </a:p>
          <a:p>
            <a:pPr marL="171450" marR="0" lvl="0" indent="-171450" algn="just"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sz="2000" kern="1200" dirty="0" smtClean="0">
                <a:solidFill>
                  <a:schemeClr val="tx1"/>
                </a:solidFill>
              </a:rPr>
              <a:t>Siblings' safety and wellbeing should also be considered even if they are not present.</a:t>
            </a:r>
            <a:endParaRPr lang="en-AU" sz="2000" kern="1200" baseline="0" dirty="0" smtClean="0">
              <a:solidFill>
                <a:prstClr val="black"/>
              </a:solidFill>
            </a:endParaRPr>
          </a:p>
          <a:p>
            <a:pPr marL="171450" lvl="0" indent="-171450" algn="just" defTabSz="914400">
              <a:spcBef>
                <a:spcPts val="500"/>
              </a:spcBef>
              <a:buFont typeface="Arial" panose="020B0604020202020204" pitchFamily="34" charset="0"/>
              <a:buChar char="•"/>
            </a:pPr>
            <a:r>
              <a:rPr lang="en-AU" sz="2000" kern="1200" baseline="0" dirty="0" smtClean="0">
                <a:solidFill>
                  <a:prstClr val="black"/>
                </a:solidFill>
              </a:rPr>
              <a:t>Child or young person has been conditioned / threatened to ‘keep secrets’ / fear of talking</a:t>
            </a:r>
          </a:p>
          <a:p>
            <a:pPr marL="171450" lvl="0" indent="-171450" algn="just" defTabSz="914400">
              <a:spcBef>
                <a:spcPts val="500"/>
              </a:spcBef>
              <a:buFont typeface="Arial" panose="020B0604020202020204" pitchFamily="34" charset="0"/>
              <a:buChar char="•"/>
            </a:pPr>
            <a:r>
              <a:rPr lang="en-AU" sz="2000" kern="1200" baseline="0" dirty="0" smtClean="0">
                <a:solidFill>
                  <a:prstClr val="black"/>
                </a:solidFill>
              </a:rPr>
              <a:t>The potential conflict between giving a woman choice and the need to protect the child/young person – Child Protection responsibilities</a:t>
            </a:r>
          </a:p>
          <a:p>
            <a:pPr marL="171450" lvl="0" indent="-171450" algn="just" defTabSz="914400">
              <a:spcBef>
                <a:spcPts val="500"/>
              </a:spcBef>
              <a:buFont typeface="Arial" panose="020B0604020202020204" pitchFamily="34" charset="0"/>
              <a:buChar char="•"/>
            </a:pPr>
            <a:r>
              <a:rPr lang="en-AU" sz="2000" kern="1200" baseline="0" dirty="0" smtClean="0">
                <a:solidFill>
                  <a:prstClr val="black"/>
                </a:solidFill>
              </a:rPr>
              <a:t>Identifying the adolescent who uses violence</a:t>
            </a:r>
          </a:p>
          <a:p>
            <a:pPr marL="171450" lvl="0" indent="-171450" algn="just" defTabSz="914400">
              <a:spcBef>
                <a:spcPts val="500"/>
              </a:spcBef>
              <a:buFont typeface="Arial" panose="020B0604020202020204" pitchFamily="34" charset="0"/>
              <a:buChar char="•"/>
            </a:pPr>
            <a:r>
              <a:rPr lang="en-AU" sz="2000" kern="1200" baseline="0" dirty="0" smtClean="0">
                <a:solidFill>
                  <a:prstClr val="black"/>
                </a:solidFill>
              </a:rPr>
              <a:t>Adolescent who doesn’t want their parent involved</a:t>
            </a:r>
          </a:p>
          <a:p>
            <a:pPr marL="0" lvl="0" indent="0" algn="just" defTabSz="914400">
              <a:spcBef>
                <a:spcPts val="1000"/>
              </a:spcBef>
              <a:buFont typeface="Arial" panose="020B0604020202020204" pitchFamily="34" charset="0"/>
              <a:buNone/>
            </a:pPr>
            <a:endParaRPr lang="en-AU" sz="2000" b="0" baseline="0" dirty="0" smtClean="0">
              <a:solidFill>
                <a:srgbClr val="000000"/>
              </a:solidFill>
              <a:ea typeface="Times New Roman" panose="02020603050405020304" pitchFamily="18" charset="0"/>
              <a:cs typeface="Times New Roman" panose="02020603050405020304" pitchFamily="18" charset="0"/>
            </a:endParaRPr>
          </a:p>
          <a:p>
            <a:pPr marL="0" lvl="0" indent="0" algn="just" defTabSz="914400">
              <a:spcBef>
                <a:spcPts val="1000"/>
              </a:spcBef>
              <a:buFont typeface="Arial" panose="020B0604020202020204" pitchFamily="34" charset="0"/>
              <a:buNone/>
            </a:pPr>
            <a:r>
              <a:rPr lang="en-AU" sz="2000" b="1" baseline="0" dirty="0" smtClean="0">
                <a:solidFill>
                  <a:srgbClr val="000000"/>
                </a:solidFill>
                <a:ea typeface="Times New Roman" panose="02020603050405020304" pitchFamily="18" charset="0"/>
                <a:cs typeface="Times New Roman" panose="02020603050405020304" pitchFamily="18" charset="0"/>
              </a:rPr>
              <a:t>Key message: Every time you don’t ask is a missed opportunity.  </a:t>
            </a:r>
            <a:endParaRPr lang="en-AU" sz="1200" b="1" baseline="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76EF4B20-267E-4487-8D3E-41F5DE25AE7F}" type="slidenum">
              <a:rPr lang="en-AU" smtClean="0"/>
              <a:t>11</a:t>
            </a:fld>
            <a:endParaRPr lang="en-AU" dirty="0"/>
          </a:p>
        </p:txBody>
      </p:sp>
    </p:spTree>
    <p:extLst>
      <p:ext uri="{BB962C8B-B14F-4D97-AF65-F5344CB8AC3E}">
        <p14:creationId xmlns:p14="http://schemas.microsoft.com/office/powerpoint/2010/main" val="247260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a:t>
            </a:r>
            <a:r>
              <a:rPr lang="en-AU" sz="1100" b="1" dirty="0">
                <a:solidFill>
                  <a:schemeClr val="tx1"/>
                </a:solidFill>
                <a:latin typeface="Arial" panose="020B0604020202020204" pitchFamily="34" charset="0"/>
                <a:cs typeface="Arial" panose="020B0604020202020204" pitchFamily="34" charset="0"/>
              </a:rPr>
              <a:t>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0" i="0" kern="1200" baseline="0" dirty="0">
                <a:solidFill>
                  <a:schemeClr val="tx1"/>
                </a:solidFill>
                <a:effectLst/>
                <a:latin typeface="Arial" panose="020B0604020202020204" pitchFamily="34" charset="0"/>
                <a:ea typeface="+mn-ea"/>
                <a:cs typeface="Arial" panose="020B0604020202020204" pitchFamily="34" charset="0"/>
              </a:rPr>
              <a:t> </a:t>
            </a: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Suggested facilitator dialogue:</a:t>
            </a:r>
          </a:p>
          <a:p>
            <a:pPr indent="-240025">
              <a:lnSpc>
                <a:spcPct val="100000"/>
              </a:lnSpc>
              <a:buFont typeface="+mj-lt"/>
              <a:buNone/>
              <a:defRPr/>
            </a:pPr>
            <a:endParaRPr lang="en-US" sz="1100" b="1" i="1" kern="1200" dirty="0">
              <a:solidFill>
                <a:schemeClr val="tx1"/>
              </a:solidFill>
              <a:effectLst/>
              <a:latin typeface="Arial" panose="020B0604020202020204" pitchFamily="34" charset="0"/>
              <a:cs typeface="Arial" panose="020B0604020202020204" pitchFamily="34" charset="0"/>
            </a:endParaRPr>
          </a:p>
          <a:p>
            <a:pPr indent="-240025">
              <a:lnSpc>
                <a:spcPct val="100000"/>
              </a:lnSpc>
              <a:buFont typeface="+mj-lt"/>
              <a:buNone/>
              <a:defRPr/>
            </a:pPr>
            <a:r>
              <a:rPr lang="en-US" sz="1100" b="1" i="0" kern="1200" dirty="0">
                <a:solidFill>
                  <a:schemeClr val="tx1"/>
                </a:solidFill>
                <a:effectLst/>
                <a:latin typeface="Arial" panose="020B0604020202020204" pitchFamily="34" charset="0"/>
                <a:cs typeface="Arial" panose="020B0604020202020204" pitchFamily="34" charset="0"/>
              </a:rPr>
              <a:t>Discuss: What can we do in our practice at this hospital to make it easier for people to disclose family violence and seek support?</a:t>
            </a:r>
          </a:p>
          <a:p>
            <a:pPr indent="-240025">
              <a:lnSpc>
                <a:spcPct val="100000"/>
              </a:lnSpc>
              <a:buFont typeface="+mj-lt"/>
              <a:buNone/>
              <a:defRPr/>
            </a:pPr>
            <a:endParaRPr lang="en-US" sz="1100" b="1" i="1" kern="12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cs typeface="Arial" charset="0"/>
              </a:rPr>
              <a:t>If you’ve noticed signs of family</a:t>
            </a:r>
            <a:r>
              <a:rPr lang="en-US" baseline="0" dirty="0" smtClean="0">
                <a:cs typeface="Arial" charset="0"/>
              </a:rPr>
              <a:t> violence</a:t>
            </a:r>
            <a:r>
              <a:rPr lang="en-US" dirty="0" smtClean="0">
                <a:cs typeface="Arial" charset="0"/>
              </a:rPr>
              <a:t>, </a:t>
            </a:r>
            <a:r>
              <a:rPr lang="en-AU" sz="1200" dirty="0" smtClean="0">
                <a:solidFill>
                  <a:schemeClr val="tx1"/>
                </a:solidFill>
                <a:cs typeface="Arial" panose="020B0604020202020204" pitchFamily="34" charset="0"/>
              </a:rPr>
              <a:t>before inquiring further,</a:t>
            </a:r>
            <a:r>
              <a:rPr lang="en-AU" sz="1200" baseline="0" dirty="0" smtClean="0">
                <a:solidFill>
                  <a:schemeClr val="tx1"/>
                </a:solidFill>
                <a:cs typeface="Arial" panose="020B0604020202020204" pitchFamily="34" charset="0"/>
              </a:rPr>
              <a:t> ask yourself whether the conditions are right to proceed:</a:t>
            </a:r>
            <a:endParaRPr lang="en-AU" sz="1200" dirty="0" smtClean="0">
              <a:solidFill>
                <a:schemeClr val="tx1"/>
              </a:solidFill>
              <a:cs typeface="Arial" panose="020B0604020202020204" pitchFamily="34" charset="0"/>
            </a:endParaRPr>
          </a:p>
          <a:p>
            <a:pPr marL="628650" lvl="1" indent="-171450">
              <a:lnSpc>
                <a:spcPct val="100000"/>
              </a:lnSpc>
              <a:buFont typeface="Arial" panose="020B0604020202020204" pitchFamily="34" charset="0"/>
              <a:buChar char="•"/>
            </a:pPr>
            <a:r>
              <a:rPr lang="en-AU" sz="1200" dirty="0" smtClean="0">
                <a:solidFill>
                  <a:schemeClr val="tx1"/>
                </a:solidFill>
                <a:cs typeface="Arial" panose="020B0604020202020204" pitchFamily="34" charset="0"/>
              </a:rPr>
              <a:t>Is your patient/parent alone?</a:t>
            </a:r>
          </a:p>
          <a:p>
            <a:pPr marL="628650" lvl="1" indent="-171450">
              <a:lnSpc>
                <a:spcPct val="100000"/>
              </a:lnSpc>
              <a:buFont typeface="Arial" panose="020B0604020202020204" pitchFamily="34" charset="0"/>
              <a:buChar char="•"/>
            </a:pPr>
            <a:r>
              <a:rPr lang="en-AU" sz="1200" dirty="0" smtClean="0">
                <a:solidFill>
                  <a:schemeClr val="tx1"/>
                </a:solidFill>
                <a:cs typeface="Arial" panose="020B0604020202020204" pitchFamily="34" charset="0"/>
              </a:rPr>
              <a:t>Are there children present? If they are aged over 2 they might have the</a:t>
            </a:r>
            <a:r>
              <a:rPr lang="en-AU" sz="1200" baseline="0" dirty="0" smtClean="0">
                <a:solidFill>
                  <a:schemeClr val="tx1"/>
                </a:solidFill>
                <a:cs typeface="Arial" panose="020B0604020202020204" pitchFamily="34" charset="0"/>
              </a:rPr>
              <a:t> verbal skills which could heighten the risk if they repeated information to other people outside the conversation, </a:t>
            </a:r>
            <a:r>
              <a:rPr lang="en-AU" sz="1200" baseline="0" dirty="0" err="1" smtClean="0">
                <a:solidFill>
                  <a:schemeClr val="tx1"/>
                </a:solidFill>
                <a:cs typeface="Arial" panose="020B0604020202020204" pitchFamily="34" charset="0"/>
              </a:rPr>
              <a:t>eg</a:t>
            </a:r>
            <a:r>
              <a:rPr lang="en-AU" sz="1200" baseline="0" dirty="0" smtClean="0">
                <a:solidFill>
                  <a:schemeClr val="tx1"/>
                </a:solidFill>
                <a:cs typeface="Arial" panose="020B0604020202020204" pitchFamily="34" charset="0"/>
              </a:rPr>
              <a:t>. the father or a grandparent</a:t>
            </a:r>
            <a:endParaRPr lang="en-AU" sz="1200" dirty="0" smtClean="0">
              <a:solidFill>
                <a:schemeClr val="tx1"/>
              </a:solidFill>
              <a:cs typeface="Arial" panose="020B0604020202020204" pitchFamily="34" charset="0"/>
            </a:endParaRPr>
          </a:p>
          <a:p>
            <a:pPr marL="628650" lvl="1" indent="-171450">
              <a:lnSpc>
                <a:spcPct val="100000"/>
              </a:lnSpc>
              <a:buFont typeface="Arial" panose="020B0604020202020204" pitchFamily="34" charset="0"/>
              <a:buChar char="•"/>
            </a:pPr>
            <a:r>
              <a:rPr lang="en-AU" sz="1200" dirty="0" smtClean="0">
                <a:solidFill>
                  <a:schemeClr val="tx1"/>
                </a:solidFill>
                <a:cs typeface="Arial" panose="020B0604020202020204" pitchFamily="34" charset="0"/>
              </a:rPr>
              <a:t>Can your conversation be overheard by family/friends?</a:t>
            </a:r>
          </a:p>
          <a:p>
            <a:pPr marL="628650" lvl="1" indent="-171450">
              <a:lnSpc>
                <a:spcPct val="100000"/>
              </a:lnSpc>
              <a:buFont typeface="Arial" panose="020B0604020202020204" pitchFamily="34" charset="0"/>
              <a:buChar char="•"/>
            </a:pPr>
            <a:r>
              <a:rPr lang="en-AU" sz="1200" dirty="0" smtClean="0">
                <a:solidFill>
                  <a:schemeClr val="tx1"/>
                </a:solidFill>
                <a:cs typeface="Arial" panose="020B0604020202020204" pitchFamily="34" charset="0"/>
              </a:rPr>
              <a:t>Is it</a:t>
            </a:r>
            <a:r>
              <a:rPr lang="en-AU" sz="1200" baseline="0" dirty="0" smtClean="0">
                <a:solidFill>
                  <a:schemeClr val="tx1"/>
                </a:solidFill>
                <a:cs typeface="Arial" panose="020B0604020202020204" pitchFamily="34" charset="0"/>
              </a:rPr>
              <a:t> a suitable time to ask – e.g. is the patient in pain, is mother anxious about surgery </a:t>
            </a:r>
            <a:r>
              <a:rPr lang="en-AU" sz="1200" baseline="0" dirty="0" err="1" smtClean="0">
                <a:solidFill>
                  <a:schemeClr val="tx1"/>
                </a:solidFill>
                <a:cs typeface="Arial" panose="020B0604020202020204" pitchFamily="34" charset="0"/>
              </a:rPr>
              <a:t>etc</a:t>
            </a:r>
            <a:endParaRPr lang="en-AU" sz="1200" dirty="0" smtClean="0">
              <a:solidFill>
                <a:schemeClr val="tx1"/>
              </a:solidFill>
              <a:cs typeface="Arial" panose="020B0604020202020204" pitchFamily="34" charset="0"/>
            </a:endParaRPr>
          </a:p>
          <a:p>
            <a:pPr marL="171450" indent="-171450">
              <a:lnSpc>
                <a:spcPct val="100000"/>
              </a:lnSpc>
              <a:buFont typeface="Arial" panose="020B0604020202020204" pitchFamily="34" charset="0"/>
              <a:buChar char="•"/>
            </a:pPr>
            <a:endParaRPr lang="en-AU" sz="1200" baseline="0" dirty="0" smtClean="0">
              <a:solidFill>
                <a:schemeClr val="tx1"/>
              </a:solidFill>
              <a:cs typeface="Arial" panose="020B0604020202020204" pitchFamily="34" charset="0"/>
            </a:endParaRPr>
          </a:p>
          <a:p>
            <a:pPr marL="171450" indent="-171450">
              <a:lnSpc>
                <a:spcPct val="100000"/>
              </a:lnSpc>
              <a:buFont typeface="Arial" panose="020B0604020202020204" pitchFamily="34" charset="0"/>
              <a:buChar char="•"/>
            </a:pPr>
            <a:r>
              <a:rPr lang="en-AU" sz="1200" kern="1200" dirty="0" smtClean="0">
                <a:solidFill>
                  <a:schemeClr val="tx1"/>
                </a:solidFill>
                <a:latin typeface="+mn-lt"/>
                <a:ea typeface="+mn-ea"/>
                <a:cs typeface="+mn-cs"/>
              </a:rPr>
              <a:t>Prompting questions</a:t>
            </a:r>
            <a:r>
              <a:rPr lang="en-AU" sz="1200" kern="1200" baseline="0" dirty="0" smtClean="0">
                <a:solidFill>
                  <a:schemeClr val="tx1"/>
                </a:solidFill>
                <a:latin typeface="+mn-lt"/>
                <a:ea typeface="+mn-ea"/>
                <a:cs typeface="+mn-cs"/>
              </a:rPr>
              <a:t> are open questions, to elicit a response, without pushing too far too quickly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Building trust is also required and we know that people might not disclose the first or first several times they are asked, especially in the absence of a strong relationship with a clinician, so if there are flags, ask again at subsequent visits and create opportunities for disclosure.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cs typeface="Arial" panose="020B0604020202020204" pitchFamily="34" charset="0"/>
              </a:rPr>
              <a:t>It is very important to ‘introduce’ your</a:t>
            </a:r>
            <a:r>
              <a:rPr lang="en-AU" sz="1200" baseline="0" dirty="0" smtClean="0">
                <a:cs typeface="Arial" panose="020B0604020202020204" pitchFamily="34" charset="0"/>
              </a:rPr>
              <a:t> conversation and normalise and contextualise FV as an issue worth discussing as part of their health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1" u="none" strike="noStrike" kern="1200" baseline="0" dirty="0" smtClean="0">
              <a:solidFill>
                <a:schemeClr val="tx1"/>
              </a:solidFill>
            </a:endParaRPr>
          </a:p>
          <a:p>
            <a:r>
              <a:rPr lang="en-AU" sz="1200" b="1" i="0" u="none" strike="noStrike" kern="1200" baseline="0" dirty="0" smtClean="0">
                <a:solidFill>
                  <a:schemeClr val="tx1"/>
                </a:solidFill>
              </a:rPr>
              <a:t>Key message: A safe physical and emotional space is an important aspect of sensitive inquiry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1" i="0" dirty="0"/>
          </a:p>
          <a:p>
            <a:endParaRPr lang="en-AU"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37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for facilitators:</a:t>
            </a:r>
            <a:r>
              <a:rPr lang="en-AU" sz="1100" b="1" baseline="0" dirty="0" smtClean="0">
                <a:solidFill>
                  <a:schemeClr val="tx1"/>
                </a:solidFill>
                <a:latin typeface="Arial" panose="020B0604020202020204" pitchFamily="34" charset="0"/>
                <a:cs typeface="Arial" panose="020B0604020202020204" pitchFamily="34" charset="0"/>
              </a:rPr>
              <a:t> </a:t>
            </a:r>
            <a:r>
              <a:rPr lang="en-AU" sz="1100" b="0" i="0" kern="1200" dirty="0" smtClean="0">
                <a:solidFill>
                  <a:schemeClr val="tx1"/>
                </a:solidFill>
                <a:effectLst/>
                <a:latin typeface="Arial" panose="020B0604020202020204" pitchFamily="34" charset="0"/>
                <a:ea typeface="+mn-ea"/>
                <a:cs typeface="Arial" panose="020B0604020202020204" pitchFamily="34" charset="0"/>
              </a:rPr>
              <a:t>Refer to the slide and</a:t>
            </a:r>
            <a:r>
              <a:rPr lang="en-AU"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b="0" dirty="0" smtClean="0">
                <a:solidFill>
                  <a:schemeClr val="tx1"/>
                </a:solidFill>
                <a:latin typeface="Arial" panose="020B0604020202020204" pitchFamily="34" charset="0"/>
                <a:cs typeface="Arial" panose="020B0604020202020204" pitchFamily="34" charset="0"/>
              </a:rPr>
              <a:t>suggested facilitator dialogue</a:t>
            </a:r>
          </a:p>
          <a:p>
            <a:pPr>
              <a:lnSpc>
                <a:spcPct val="100000"/>
              </a:lnSpc>
            </a:pPr>
            <a:endParaRPr lang="en-AU" sz="1100" b="1" dirty="0" smtClean="0">
              <a:solidFill>
                <a:schemeClr val="tx1"/>
              </a:solidFill>
              <a:latin typeface="Arial" panose="020B0604020202020204" pitchFamily="34" charset="0"/>
              <a:cs typeface="Arial" panose="020B0604020202020204" pitchFamily="34" charset="0"/>
            </a:endParaRPr>
          </a:p>
          <a:p>
            <a:r>
              <a:rPr lang="en-AU" sz="1100" b="1" dirty="0" smtClean="0"/>
              <a:t>Questions to reflect on, identify, practice and/or document:</a:t>
            </a:r>
          </a:p>
          <a:p>
            <a:r>
              <a:rPr lang="en-AU" sz="1100" dirty="0" smtClean="0"/>
              <a:t>• Do you meet with both parents separately? </a:t>
            </a:r>
          </a:p>
          <a:p>
            <a:r>
              <a:rPr lang="en-AU" sz="1100" dirty="0" smtClean="0"/>
              <a:t>• What checks and measures are in place to ensure info given about family dynamics is accurate for the experience of all household (FV perpetrator tends to set the scene and paint a view of his partner for us)</a:t>
            </a:r>
          </a:p>
          <a:p>
            <a:r>
              <a:rPr lang="en-AU" sz="1100" dirty="0" smtClean="0"/>
              <a:t>• Do practitioners ask if a case of child abuse is being presented in a way which makes the father invisible?</a:t>
            </a:r>
          </a:p>
          <a:p>
            <a:r>
              <a:rPr lang="en-AU" sz="1100" dirty="0" smtClean="0"/>
              <a:t>• Do practitioners routinely ask for DFV when they respond to child abuse?</a:t>
            </a:r>
          </a:p>
          <a:p>
            <a:r>
              <a:rPr lang="en-AU" sz="1100" dirty="0" smtClean="0"/>
              <a:t>• Do practitioners routinely ask for child abuse when they respond to DFV? Do we accommodate the concerns or wishes of one parent over another – is this based on their role in a child’s daily health and well being – or is it based on a covert threat and intimidation from perpetrator.</a:t>
            </a:r>
          </a:p>
          <a:p>
            <a:pPr marL="171450" indent="-171450">
              <a:buFont typeface="Arial" panose="020B0604020202020204" pitchFamily="34" charset="0"/>
              <a:buChar char="•"/>
            </a:pPr>
            <a:r>
              <a:rPr lang="en-AU" sz="1100" dirty="0" smtClean="0"/>
              <a:t>Children often have deeply ambivalent feelings about their fathers, and they need to know that this is OK.</a:t>
            </a:r>
          </a:p>
          <a:p>
            <a:pPr>
              <a:lnSpc>
                <a:spcPct val="120000"/>
              </a:lnSpc>
            </a:pPr>
            <a:endParaRPr lang="en-AU" sz="1100" dirty="0" smtClean="0">
              <a:latin typeface="Arial" panose="020B0604020202020204" pitchFamily="34" charset="0"/>
              <a:cs typeface="Arial" panose="020B0604020202020204" pitchFamily="34" charset="0"/>
            </a:endParaRPr>
          </a:p>
          <a:p>
            <a:pPr>
              <a:lnSpc>
                <a:spcPct val="120000"/>
              </a:lnSpc>
            </a:pPr>
            <a:r>
              <a:rPr lang="en-AU" sz="1100" b="1" dirty="0" smtClean="0">
                <a:latin typeface="Arial" panose="020B0604020202020204" pitchFamily="34" charset="0"/>
                <a:cs typeface="Arial" panose="020B0604020202020204" pitchFamily="34" charset="0"/>
              </a:rPr>
              <a:t>Implications for FV work:</a:t>
            </a:r>
          </a:p>
          <a:p>
            <a:pPr marL="171450" indent="-171450">
              <a:lnSpc>
                <a:spcPct val="120000"/>
              </a:lnSpc>
              <a:buFont typeface="Arial"/>
              <a:buChar char="•"/>
            </a:pPr>
            <a:r>
              <a:rPr lang="en-AU" sz="1100" dirty="0" smtClean="0">
                <a:latin typeface="Arial" panose="020B0604020202020204" pitchFamily="34" charset="0"/>
                <a:cs typeface="Arial" panose="020B0604020202020204" pitchFamily="34" charset="0"/>
              </a:rPr>
              <a:t>Central question should be around the child’s experience of health care</a:t>
            </a:r>
          </a:p>
          <a:p>
            <a:pPr marL="171450" indent="-171450">
              <a:lnSpc>
                <a:spcPct val="120000"/>
              </a:lnSpc>
              <a:buFont typeface="Arial"/>
              <a:buChar char="•"/>
            </a:pPr>
            <a:r>
              <a:rPr lang="en-AU" sz="1100" dirty="0" smtClean="0">
                <a:latin typeface="Arial" panose="020B0604020202020204" pitchFamily="34" charset="0"/>
                <a:cs typeface="Arial" panose="020B0604020202020204" pitchFamily="34" charset="0"/>
              </a:rPr>
              <a:t>FV responses in </a:t>
            </a:r>
            <a:r>
              <a:rPr lang="en-AU" sz="1100" dirty="0" err="1" smtClean="0">
                <a:latin typeface="Arial" panose="020B0604020202020204" pitchFamily="34" charset="0"/>
                <a:cs typeface="Arial" panose="020B0604020202020204" pitchFamily="34" charset="0"/>
              </a:rPr>
              <a:t>Paed</a:t>
            </a:r>
            <a:r>
              <a:rPr lang="en-AU" sz="1100" dirty="0" smtClean="0">
                <a:latin typeface="Arial" panose="020B0604020202020204" pitchFamily="34" charset="0"/>
                <a:cs typeface="Arial" panose="020B0604020202020204" pitchFamily="34" charset="0"/>
              </a:rPr>
              <a:t> emergency settings and general medicine teams need resourcing</a:t>
            </a:r>
          </a:p>
          <a:p>
            <a:pPr marL="171450" indent="-171450">
              <a:lnSpc>
                <a:spcPct val="120000"/>
              </a:lnSpc>
              <a:buFont typeface="Arial"/>
              <a:buChar char="•"/>
            </a:pPr>
            <a:r>
              <a:rPr lang="en-AU" sz="1100" dirty="0" smtClean="0">
                <a:latin typeface="Arial" panose="020B0604020202020204" pitchFamily="34" charset="0"/>
                <a:cs typeface="Arial" panose="020B0604020202020204" pitchFamily="34" charset="0"/>
              </a:rPr>
              <a:t>Identifying at risk infants and children presenting as “vulnerable children” and enquiring into FV co-occurring with child abuse</a:t>
            </a:r>
          </a:p>
          <a:p>
            <a:pPr marL="171450" indent="-171450">
              <a:lnSpc>
                <a:spcPct val="120000"/>
              </a:lnSpc>
              <a:buFont typeface="Arial"/>
              <a:buChar char="•"/>
            </a:pPr>
            <a:r>
              <a:rPr lang="en-AU" sz="1100" dirty="0" smtClean="0">
                <a:latin typeface="Arial" panose="020B0604020202020204" pitchFamily="34" charset="0"/>
                <a:cs typeface="Arial" panose="020B0604020202020204" pitchFamily="34" charset="0"/>
              </a:rPr>
              <a:t>Children have their own unique experiences of FV, that may differ from sibling to sibling</a:t>
            </a:r>
          </a:p>
          <a:p>
            <a:pPr>
              <a:lnSpc>
                <a:spcPct val="100000"/>
              </a:lnSpc>
            </a:pPr>
            <a:endParaRPr lang="en-AU" sz="1100" b="1" dirty="0" smtClean="0">
              <a:solidFill>
                <a:schemeClr val="tx1"/>
              </a:solidFill>
              <a:latin typeface="Arial" panose="020B0604020202020204" pitchFamily="34" charset="0"/>
              <a:cs typeface="Arial" panose="020B0604020202020204" pitchFamily="34" charset="0"/>
            </a:endParaRPr>
          </a:p>
          <a:p>
            <a:endParaRPr lang="en-AU" baseline="0" dirty="0" smtClean="0"/>
          </a:p>
          <a:p>
            <a:r>
              <a:rPr lang="en-AU" b="1" baseline="0" dirty="0" smtClean="0"/>
              <a:t>Key message: There are numerous layers of global, national, local and organisational best practice policy that supports best practice principles when working with children due to the increase in evidence around impacts of family violence on children’s health as individuals and community members in their own right.</a:t>
            </a:r>
          </a:p>
          <a:p>
            <a:r>
              <a:rPr lang="en-AU" b="1" baseline="0" dirty="0" smtClean="0"/>
              <a:t>Key message: children exist and thrive within family /kin groups. When primary attachment/caregiver bond is interrupted then child at risk as well.</a:t>
            </a:r>
          </a:p>
          <a:p>
            <a:endParaRPr lang="en-AU" baseline="0" dirty="0" smtClean="0"/>
          </a:p>
        </p:txBody>
      </p:sp>
      <p:sp>
        <p:nvSpPr>
          <p:cNvPr id="4" name="Slide Number Placeholder 3"/>
          <p:cNvSpPr>
            <a:spLocks noGrp="1"/>
          </p:cNvSpPr>
          <p:nvPr>
            <p:ph type="sldNum" sz="quarter" idx="10"/>
          </p:nvPr>
        </p:nvSpPr>
        <p:spPr/>
        <p:txBody>
          <a:bodyPr/>
          <a:lstStyle/>
          <a:p>
            <a:pPr>
              <a:defRPr/>
            </a:pPr>
            <a:fld id="{0D415656-E856-4B83-80CD-CDB21C29A03E}" type="slidenum">
              <a:rPr lang="en-AU" smtClean="0">
                <a:solidFill>
                  <a:prstClr val="black"/>
                </a:solidFill>
              </a:rPr>
              <a:pPr>
                <a:defRPr/>
              </a:pPr>
              <a:t>13</a:t>
            </a:fld>
            <a:endParaRPr lang="en-AU">
              <a:solidFill>
                <a:prstClr val="black"/>
              </a:solidFill>
            </a:endParaRPr>
          </a:p>
        </p:txBody>
      </p:sp>
    </p:spTree>
    <p:extLst>
      <p:ext uri="{BB962C8B-B14F-4D97-AF65-F5344CB8AC3E}">
        <p14:creationId xmlns:p14="http://schemas.microsoft.com/office/powerpoint/2010/main" val="2554878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for facilitators:</a:t>
            </a:r>
            <a:r>
              <a:rPr lang="en-AU" sz="1100" b="1" baseline="0" dirty="0" smtClean="0">
                <a:solidFill>
                  <a:schemeClr val="tx1"/>
                </a:solidFill>
                <a:latin typeface="Arial" panose="020B0604020202020204" pitchFamily="34" charset="0"/>
                <a:cs typeface="Arial" panose="020B0604020202020204" pitchFamily="34" charset="0"/>
              </a:rPr>
              <a:t> </a:t>
            </a:r>
            <a:r>
              <a:rPr lang="en-AU" sz="1100" b="0" i="0" kern="1200" dirty="0" smtClean="0">
                <a:solidFill>
                  <a:schemeClr val="tx1"/>
                </a:solidFill>
                <a:effectLst/>
                <a:latin typeface="Arial" panose="020B0604020202020204" pitchFamily="34" charset="0"/>
                <a:ea typeface="+mn-ea"/>
                <a:cs typeface="Arial" panose="020B0604020202020204" pitchFamily="34" charset="0"/>
              </a:rPr>
              <a:t>Refer to the slide and</a:t>
            </a:r>
            <a:r>
              <a:rPr lang="en-AU"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b="0" dirty="0" smtClean="0">
                <a:solidFill>
                  <a:schemeClr val="tx1"/>
                </a:solidFill>
                <a:latin typeface="Arial" panose="020B0604020202020204" pitchFamily="34" charset="0"/>
                <a:cs typeface="Arial" panose="020B0604020202020204" pitchFamily="34" charset="0"/>
              </a:rPr>
              <a:t>suggested facilitator dialogue</a:t>
            </a:r>
          </a:p>
          <a:p>
            <a:endParaRPr lang="en-AU" baseline="0" dirty="0" smtClean="0"/>
          </a:p>
          <a:p>
            <a:r>
              <a:rPr lang="en-AU" baseline="0" dirty="0" smtClean="0"/>
              <a:t>All doors should be the right door for children to feel safe to seek support and have access to trauma informed care if they seek to disclose their experiences.</a:t>
            </a:r>
          </a:p>
          <a:p>
            <a:pPr>
              <a:defRPr/>
            </a:pPr>
            <a:r>
              <a:rPr lang="en-AU" sz="1200" b="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Family violence impacts children’s health</a:t>
            </a:r>
          </a:p>
          <a:p>
            <a:pPr>
              <a:defRPr/>
            </a:pPr>
            <a:r>
              <a:rPr lang="en-AU" sz="12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 child’s experience is unique to their parents</a:t>
            </a:r>
          </a:p>
          <a:p>
            <a:endParaRPr lang="en-AU" baseline="0" dirty="0" smtClean="0"/>
          </a:p>
          <a:p>
            <a:r>
              <a:rPr lang="en-AU" baseline="0" dirty="0" smtClean="0"/>
              <a:t>Children can’t leave the relationship, therefore working with families and children where the relationship is still intact, or separated, or on the verge of separation or long term separation </a:t>
            </a:r>
          </a:p>
          <a:p>
            <a:pPr marL="171450" indent="-171450" algn="l">
              <a:buFont typeface="Arial"/>
              <a:buChar char="•"/>
            </a:pPr>
            <a:r>
              <a:rPr lang="en-AU" dirty="0" smtClean="0"/>
              <a:t>Promote a child’s resilience</a:t>
            </a:r>
          </a:p>
          <a:p>
            <a:pPr marL="171450" indent="-171450" algn="l">
              <a:buFont typeface="Arial"/>
              <a:buChar char="•"/>
            </a:pPr>
            <a:r>
              <a:rPr lang="en-AU" dirty="0" smtClean="0"/>
              <a:t>Partnering with the non violent parent</a:t>
            </a:r>
          </a:p>
          <a:p>
            <a:pPr marL="171450" indent="-171450" algn="l">
              <a:buFont typeface="Arial"/>
              <a:buChar char="•"/>
            </a:pPr>
            <a:r>
              <a:rPr lang="en-AU" dirty="0" smtClean="0"/>
              <a:t>Parenting choices</a:t>
            </a:r>
          </a:p>
          <a:p>
            <a:pPr marL="171450" indent="-171450" algn="l">
              <a:buFont typeface="Arial"/>
              <a:buChar char="•"/>
            </a:pPr>
            <a:r>
              <a:rPr lang="en-AU" dirty="0" smtClean="0"/>
              <a:t>Support and educate  their family and community </a:t>
            </a:r>
          </a:p>
          <a:p>
            <a:pPr marL="171450" indent="-171450" algn="l">
              <a:buFont typeface="Arial"/>
              <a:buChar char="•"/>
            </a:pPr>
            <a:r>
              <a:rPr lang="en-AU" dirty="0" smtClean="0"/>
              <a:t>Talking proactively to young men and women about respectful intimate relationships</a:t>
            </a:r>
          </a:p>
          <a:p>
            <a:pPr marL="171450" indent="-171450" algn="l">
              <a:buFont typeface="Arial"/>
              <a:buChar char="•"/>
            </a:pPr>
            <a:r>
              <a:rPr lang="en-AU" dirty="0" smtClean="0"/>
              <a:t>Promote children's relationships with safe and supportive caregivers</a:t>
            </a:r>
            <a:endParaRPr lang="en-AU" baseline="0" dirty="0" smtClean="0"/>
          </a:p>
          <a:p>
            <a:endParaRPr lang="en-AU" b="1" baseline="0" dirty="0" smtClean="0"/>
          </a:p>
          <a:p>
            <a:r>
              <a:rPr lang="en-AU" b="1" baseline="0" dirty="0" smtClean="0"/>
              <a:t>Examples in practice:</a:t>
            </a:r>
          </a:p>
          <a:p>
            <a:r>
              <a:rPr lang="en-AU" baseline="0" dirty="0" smtClean="0"/>
              <a:t>Children's rights to ask a violent parent not to visit </a:t>
            </a:r>
          </a:p>
          <a:p>
            <a:pPr marL="0" lvl="0" indent="0" defTabSz="914400">
              <a:spcBef>
                <a:spcPts val="0"/>
              </a:spcBef>
              <a:buNone/>
              <a:defRPr/>
            </a:pPr>
            <a:r>
              <a:rPr lang="en-AU" sz="1200" dirty="0" smtClean="0"/>
              <a:t>Listening</a:t>
            </a:r>
            <a:r>
              <a:rPr lang="en-AU" sz="1200" baseline="0" dirty="0" smtClean="0"/>
              <a:t> to silent voices as part of assessment - </a:t>
            </a:r>
            <a:r>
              <a:rPr lang="en-AU" sz="1200" dirty="0" smtClean="0"/>
              <a:t>person using violence often tells the story</a:t>
            </a:r>
            <a:r>
              <a:rPr lang="en-AU" sz="1200" baseline="0" dirty="0" smtClean="0"/>
              <a:t> and c</a:t>
            </a:r>
            <a:r>
              <a:rPr lang="en-AU" sz="1200" dirty="0" smtClean="0"/>
              <a:t>hildren have long been silent victims</a:t>
            </a:r>
          </a:p>
          <a:p>
            <a:pPr marL="0" lvl="0" indent="0" defTabSz="914400">
              <a:spcBef>
                <a:spcPts val="0"/>
              </a:spcBef>
              <a:buNone/>
              <a:defRPr/>
            </a:pPr>
            <a:r>
              <a:rPr lang="en-AU" sz="1200" dirty="0" smtClean="0"/>
              <a:t>Experiencing family violence is a health issue.</a:t>
            </a:r>
            <a:r>
              <a:rPr lang="en-AU" sz="1200" baseline="0" dirty="0" smtClean="0"/>
              <a:t> </a:t>
            </a:r>
            <a:r>
              <a:rPr lang="en-AU" dirty="0" smtClean="0"/>
              <a:t>Thinking about good and bad people is replaced by good and bad behaviour and impacts. Harm is to be avoided at all costs. </a:t>
            </a:r>
          </a:p>
          <a:p>
            <a:pPr marL="0" lvl="0" indent="0" defTabSz="914400">
              <a:spcBef>
                <a:spcPts val="0"/>
              </a:spcBef>
              <a:buNone/>
              <a:defRPr/>
            </a:pPr>
            <a:r>
              <a:rPr lang="en-AU" dirty="0" smtClean="0"/>
              <a:t>Care is the fundamental guiding principle of health and health systems.</a:t>
            </a:r>
          </a:p>
          <a:p>
            <a:pPr marL="0" lvl="0" indent="0" defTabSz="914400">
              <a:spcBef>
                <a:spcPts val="0"/>
              </a:spcBef>
              <a:buNone/>
              <a:defRPr/>
            </a:pPr>
            <a:r>
              <a:rPr lang="en-AU" dirty="0" smtClean="0"/>
              <a:t>Primary</a:t>
            </a:r>
            <a:r>
              <a:rPr lang="en-AU" baseline="0" dirty="0" smtClean="0"/>
              <a:t> </a:t>
            </a:r>
            <a:r>
              <a:rPr lang="en-AU" dirty="0" smtClean="0"/>
              <a:t>prevention is a way of giving care in advance.</a:t>
            </a:r>
          </a:p>
          <a:p>
            <a:endParaRPr lang="en-AU" baseline="0" dirty="0" smtClean="0"/>
          </a:p>
        </p:txBody>
      </p:sp>
      <p:sp>
        <p:nvSpPr>
          <p:cNvPr id="4" name="Slide Number Placeholder 3"/>
          <p:cNvSpPr>
            <a:spLocks noGrp="1"/>
          </p:cNvSpPr>
          <p:nvPr>
            <p:ph type="sldNum" sz="quarter" idx="10"/>
          </p:nvPr>
        </p:nvSpPr>
        <p:spPr/>
        <p:txBody>
          <a:bodyPr/>
          <a:lstStyle/>
          <a:p>
            <a:pPr>
              <a:defRPr/>
            </a:pPr>
            <a:fld id="{0D415656-E856-4B83-80CD-CDB21C29A03E}" type="slidenum">
              <a:rPr lang="en-AU" smtClean="0">
                <a:solidFill>
                  <a:prstClr val="black"/>
                </a:solidFill>
              </a:rPr>
              <a:pPr>
                <a:defRPr/>
              </a:pPr>
              <a:t>14</a:t>
            </a:fld>
            <a:endParaRPr lang="en-AU">
              <a:solidFill>
                <a:prstClr val="black"/>
              </a:solidFill>
            </a:endParaRPr>
          </a:p>
        </p:txBody>
      </p:sp>
    </p:spTree>
    <p:extLst>
      <p:ext uri="{BB962C8B-B14F-4D97-AF65-F5344CB8AC3E}">
        <p14:creationId xmlns:p14="http://schemas.microsoft.com/office/powerpoint/2010/main" val="4132170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for facilitators:</a:t>
            </a:r>
            <a:r>
              <a:rPr lang="en-AU" sz="1100" b="1" baseline="0" dirty="0" smtClean="0">
                <a:solidFill>
                  <a:schemeClr val="tx1"/>
                </a:solidFill>
                <a:latin typeface="Arial" panose="020B0604020202020204" pitchFamily="34" charset="0"/>
                <a:cs typeface="Arial" panose="020B0604020202020204" pitchFamily="34" charset="0"/>
              </a:rPr>
              <a:t> </a:t>
            </a:r>
            <a:r>
              <a:rPr lang="en-AU" sz="1100" b="0" i="0" kern="1200" dirty="0" smtClean="0">
                <a:solidFill>
                  <a:schemeClr val="tx1"/>
                </a:solidFill>
                <a:effectLst/>
                <a:latin typeface="Arial" panose="020B0604020202020204" pitchFamily="34" charset="0"/>
                <a:ea typeface="+mn-ea"/>
                <a:cs typeface="Arial" panose="020B0604020202020204" pitchFamily="34" charset="0"/>
              </a:rPr>
              <a:t>Refer to the slide and</a:t>
            </a:r>
            <a:r>
              <a:rPr lang="en-AU"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b="0" dirty="0" smtClean="0">
                <a:solidFill>
                  <a:schemeClr val="tx1"/>
                </a:solidFill>
                <a:latin typeface="Arial" panose="020B0604020202020204" pitchFamily="34" charset="0"/>
                <a:cs typeface="Arial" panose="020B0604020202020204" pitchFamily="34" charset="0"/>
              </a:rPr>
              <a:t>suggested facilitator dialogue</a:t>
            </a:r>
          </a:p>
          <a:p>
            <a:pPr algn="l"/>
            <a:endParaRPr lang="en-AU" sz="1100" b="1" dirty="0" smtClean="0"/>
          </a:p>
          <a:p>
            <a:pPr algn="l"/>
            <a:endParaRPr lang="en-AU" sz="1100" b="1" dirty="0" smtClean="0"/>
          </a:p>
          <a:p>
            <a:pPr algn="l"/>
            <a:r>
              <a:rPr lang="en-AU" sz="1100" b="1" dirty="0" smtClean="0"/>
              <a:t>Once you have noticed the signs </a:t>
            </a:r>
            <a:r>
              <a:rPr lang="en-AU" sz="1100" b="1" dirty="0" smtClean="0">
                <a:solidFill>
                  <a:schemeClr val="accent1">
                    <a:lumMod val="75000"/>
                  </a:schemeClr>
                </a:solidFill>
              </a:rPr>
              <a:t>it’s your duty to do something</a:t>
            </a:r>
          </a:p>
          <a:p>
            <a:pPr marL="171450" indent="-171450" algn="l">
              <a:buFont typeface="Arial" panose="020B0604020202020204" pitchFamily="34" charset="0"/>
              <a:buChar char="•"/>
            </a:pPr>
            <a:endParaRPr lang="en-AU" sz="1100" dirty="0" smtClean="0"/>
          </a:p>
          <a:p>
            <a:pPr marL="171450" indent="-171450" algn="l">
              <a:buFont typeface="Arial" panose="020B0604020202020204" pitchFamily="34" charset="0"/>
              <a:buChar char="•"/>
            </a:pPr>
            <a:r>
              <a:rPr lang="en-AU" sz="1100" dirty="0" smtClean="0"/>
              <a:t>Disclosure</a:t>
            </a:r>
            <a:r>
              <a:rPr lang="en-AU" sz="1100" baseline="0" dirty="0" smtClean="0"/>
              <a:t> is the tip of the iceberg.</a:t>
            </a:r>
          </a:p>
          <a:p>
            <a:pPr marL="171450" indent="-171450" algn="l">
              <a:buFont typeface="Arial" panose="020B0604020202020204" pitchFamily="34" charset="0"/>
              <a:buChar char="•"/>
            </a:pPr>
            <a:r>
              <a:rPr lang="en-AU" sz="1100" dirty="0" smtClean="0"/>
              <a:t>Disclosure</a:t>
            </a:r>
            <a:r>
              <a:rPr lang="en-AU" sz="1100" baseline="0" dirty="0" smtClean="0"/>
              <a:t> of family violence is NOT the aim </a:t>
            </a:r>
            <a:r>
              <a:rPr lang="en-AU" sz="1100" dirty="0" smtClean="0"/>
              <a:t>- responses</a:t>
            </a:r>
            <a:r>
              <a:rPr lang="en-AU" sz="1100" baseline="0" dirty="0" smtClean="0"/>
              <a:t> and support are needed no matter if a disclosure is made. </a:t>
            </a:r>
          </a:p>
          <a:p>
            <a:pPr marL="171450" indent="-171450" algn="l">
              <a:buFont typeface="Arial" panose="020B0604020202020204" pitchFamily="34" charset="0"/>
              <a:buChar char="•"/>
            </a:pPr>
            <a:r>
              <a:rPr lang="en-AU" sz="1100" baseline="0" dirty="0" smtClean="0"/>
              <a:t>A child may be testing to see if its safe to tell someone.  They will be watching your response if you notice a sign. </a:t>
            </a:r>
          </a:p>
          <a:p>
            <a:pPr marL="171450" indent="-171450" algn="l">
              <a:buFont typeface="Arial" panose="020B0604020202020204" pitchFamily="34" charset="0"/>
              <a:buChar char="•"/>
            </a:pPr>
            <a:r>
              <a:rPr lang="en-AU" sz="1100" baseline="0" dirty="0" smtClean="0"/>
              <a:t>Your response is the intervention itself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smtClean="0"/>
              <a:t>Provide supportive statements about you what you noticed, for example,</a:t>
            </a:r>
            <a:r>
              <a:rPr lang="en-AU" sz="1100" baseline="0" dirty="0" smtClean="0"/>
              <a:t> “I noticed that </a:t>
            </a:r>
            <a:r>
              <a:rPr lang="is-IS" sz="1100" baseline="0" dirty="0" smtClean="0"/>
              <a:t>… </a:t>
            </a:r>
            <a:r>
              <a:rPr lang="en-US" sz="1100" baseline="0" dirty="0" smtClean="0"/>
              <a:t>T</a:t>
            </a:r>
            <a:r>
              <a:rPr lang="is-IS" sz="1100" baseline="0" dirty="0" smtClean="0"/>
              <a:t>hat’s not ok, no one deserves to be spoken to/treated/like that”, “You are not to blame”, “Would you like any help with this now?”</a:t>
            </a:r>
            <a:r>
              <a:rPr lang="en-AU" sz="1100" baseline="0" dirty="0" smtClean="0"/>
              <a:t> </a:t>
            </a:r>
            <a:endParaRPr lang="en-AU" sz="1100" dirty="0" smtClean="0"/>
          </a:p>
          <a:p>
            <a:pPr marL="171450" indent="-171450" algn="l">
              <a:buFont typeface="Arial" panose="020B0604020202020204" pitchFamily="34" charset="0"/>
              <a:buChar char="•"/>
            </a:pPr>
            <a:r>
              <a:rPr lang="en-AU" sz="1100" dirty="0" smtClean="0"/>
              <a:t>If working with parents, partner with the non-violent</a:t>
            </a:r>
            <a:r>
              <a:rPr lang="en-AU" sz="1100" baseline="0" dirty="0" smtClean="0"/>
              <a:t> </a:t>
            </a:r>
            <a:r>
              <a:rPr lang="en-AU" sz="1100" dirty="0" smtClean="0"/>
              <a:t>parent</a:t>
            </a:r>
          </a:p>
          <a:p>
            <a:pPr marL="171450" indent="-171450" algn="l">
              <a:buFont typeface="Arial" panose="020B0604020202020204" pitchFamily="34" charset="0"/>
              <a:buChar char="•"/>
            </a:pPr>
            <a:r>
              <a:rPr lang="en-AU" sz="1100" dirty="0" smtClean="0"/>
              <a:t>Note both parents’ actions and</a:t>
            </a:r>
            <a:r>
              <a:rPr lang="en-AU" sz="1100" baseline="0" dirty="0" smtClean="0"/>
              <a:t> how this behaviour impacts on the child’s healthcare.  Does it contribute or does it manufacture distraction</a:t>
            </a:r>
            <a:r>
              <a:rPr lang="en-AU" sz="1100" baseline="0" dirty="0" smtClean="0"/>
              <a:t>?</a:t>
            </a:r>
            <a:endParaRPr lang="en-AU" sz="1100" baseline="0" dirty="0" smtClean="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aseline="0" dirty="0" smtClean="0">
                <a:cs typeface="Arial" panose="020B0604020202020204" pitchFamily="34" charset="0"/>
              </a:rPr>
              <a:t>If you have not engaged the child or young person it is unlikely you will get a good response. Need to spend time to build trust before embarking on a sensitive inquiry.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aseline="0" dirty="0" smtClean="0">
                <a:cs typeface="Arial" panose="020B0604020202020204" pitchFamily="34" charset="0"/>
              </a:rPr>
              <a:t>Children and young people’s non-verbal cues, can be observed , </a:t>
            </a:r>
            <a:r>
              <a:rPr lang="en-AU" sz="1100" kern="1200" baseline="0" dirty="0" smtClean="0"/>
              <a:t>for example – the way a child wriggles or glances at his parent when family violence or family relationships are mentioned. You could ask some useful general questions and gauge the child/young person’s response  - like you do every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aseline="0" dirty="0" smtClean="0">
                <a:cs typeface="Arial" panose="020B0604020202020204" pitchFamily="34" charset="0"/>
              </a:rPr>
              <a:t>U</a:t>
            </a:r>
            <a:r>
              <a:rPr lang="en-AU" sz="1100" dirty="0" smtClean="0">
                <a:cs typeface="Arial" panose="020B0604020202020204" pitchFamily="34" charset="0"/>
              </a:rPr>
              <a:t>se non-leading questions which focus on the child or young person's experience (and</a:t>
            </a:r>
            <a:r>
              <a:rPr lang="en-AU" sz="1100" baseline="0" dirty="0" smtClean="0">
                <a:cs typeface="Arial" panose="020B0604020202020204" pitchFamily="34" charset="0"/>
              </a:rPr>
              <a:t> don’t require them to ‘tell tales’ on their parents):</a:t>
            </a:r>
          </a:p>
          <a:p>
            <a:pPr lvl="1"/>
            <a:r>
              <a:rPr lang="en-US" dirty="0" smtClean="0">
                <a:solidFill>
                  <a:srgbClr val="A90159"/>
                </a:solidFill>
              </a:rPr>
              <a:t>What’s it like at home? </a:t>
            </a:r>
          </a:p>
          <a:p>
            <a:pPr marL="720000" lvl="1">
              <a:buFont typeface=".AppleSystemUIFont" charset="-120"/>
              <a:buChar char="–"/>
            </a:pPr>
            <a:r>
              <a:rPr lang="en-US" dirty="0" smtClean="0"/>
              <a:t>Who lives there?  </a:t>
            </a:r>
          </a:p>
          <a:p>
            <a:pPr marL="720000" lvl="1">
              <a:buFont typeface=".AppleSystemUIFont" charset="-120"/>
              <a:buChar char="–"/>
            </a:pPr>
            <a:r>
              <a:rPr lang="en-US" dirty="0" smtClean="0"/>
              <a:t>Do you ever have friends over?</a:t>
            </a:r>
          </a:p>
          <a:p>
            <a:pPr marL="720000" lvl="1">
              <a:buFont typeface=".AppleSystemUIFont" charset="-120"/>
              <a:buChar char="–"/>
            </a:pPr>
            <a:r>
              <a:rPr lang="en-US" dirty="0" smtClean="0"/>
              <a:t>How does everyone get along at home?</a:t>
            </a:r>
          </a:p>
          <a:p>
            <a:pPr marL="720000" lvl="1">
              <a:buFont typeface=".AppleSystemUIFont" charset="-120"/>
              <a:buChar char="–"/>
            </a:pPr>
            <a:r>
              <a:rPr lang="en-US" dirty="0" smtClean="0"/>
              <a:t>Who helps you with your homework?</a:t>
            </a:r>
          </a:p>
          <a:p>
            <a:pPr marL="720000" lvl="1">
              <a:buFont typeface=".AppleSystemUIFont" charset="-120"/>
              <a:buChar char="–"/>
            </a:pPr>
            <a:r>
              <a:rPr lang="en-US" dirty="0" smtClean="0"/>
              <a:t>What happens if you don’t do what you’re told?</a:t>
            </a:r>
          </a:p>
          <a:p>
            <a:pPr lvl="1"/>
            <a:r>
              <a:rPr lang="en-US" dirty="0" smtClean="0">
                <a:solidFill>
                  <a:srgbClr val="A90159"/>
                </a:solidFill>
              </a:rPr>
              <a:t>You look a bit worried when we talk about going home. </a:t>
            </a:r>
          </a:p>
          <a:p>
            <a:pPr marL="720000" lvl="1">
              <a:buFont typeface=".AppleSystemUIFont" charset="-120"/>
              <a:buChar char="–"/>
            </a:pPr>
            <a:r>
              <a:rPr lang="en-US" dirty="0" smtClean="0"/>
              <a:t>Would you like to go home? </a:t>
            </a:r>
          </a:p>
          <a:p>
            <a:pPr marL="720000" lvl="1">
              <a:buFont typeface=".AppleSystemUIFont" charset="-120"/>
              <a:buChar char="–"/>
            </a:pPr>
            <a:r>
              <a:rPr lang="en-US" dirty="0" smtClean="0"/>
              <a:t>Are you worried about something at home?</a:t>
            </a:r>
          </a:p>
          <a:p>
            <a:pPr marL="720000" lvl="1">
              <a:buFont typeface=".AppleSystemUIFont" charset="-120"/>
              <a:buChar char="–"/>
            </a:pPr>
            <a:r>
              <a:rPr lang="en-US" dirty="0" smtClean="0"/>
              <a:t>Are you worried about anyone else at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b="1" i="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t>15</a:t>
            </a:fld>
            <a:endParaRPr lang="en-AU"/>
          </a:p>
        </p:txBody>
      </p:sp>
    </p:spTree>
    <p:extLst>
      <p:ext uri="{BB962C8B-B14F-4D97-AF65-F5344CB8AC3E}">
        <p14:creationId xmlns:p14="http://schemas.microsoft.com/office/powerpoint/2010/main" val="6379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for facilitators:</a:t>
            </a:r>
            <a:r>
              <a:rPr lang="en-AU" sz="1100" b="1" baseline="0" dirty="0" smtClean="0">
                <a:solidFill>
                  <a:schemeClr val="tx1"/>
                </a:solidFill>
                <a:latin typeface="Arial" panose="020B0604020202020204" pitchFamily="34" charset="0"/>
                <a:cs typeface="Arial" panose="020B0604020202020204" pitchFamily="34" charset="0"/>
              </a:rPr>
              <a:t> </a:t>
            </a:r>
            <a:r>
              <a:rPr lang="en-AU" sz="1100" b="0" i="0" kern="1200" dirty="0" smtClean="0">
                <a:solidFill>
                  <a:schemeClr val="tx1"/>
                </a:solidFill>
                <a:effectLst/>
                <a:latin typeface="Arial" panose="020B0604020202020204" pitchFamily="34" charset="0"/>
                <a:ea typeface="+mn-ea"/>
                <a:cs typeface="Arial" panose="020B0604020202020204" pitchFamily="34" charset="0"/>
              </a:rPr>
              <a:t>Refer to the slide and</a:t>
            </a:r>
            <a:r>
              <a:rPr lang="en-AU"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b="0" dirty="0" smtClean="0">
                <a:solidFill>
                  <a:schemeClr val="tx1"/>
                </a:solidFill>
                <a:latin typeface="Arial" panose="020B0604020202020204" pitchFamily="34" charset="0"/>
                <a:cs typeface="Arial" panose="020B0604020202020204" pitchFamily="34" charset="0"/>
              </a:rPr>
              <a:t>suggested facilitator dialogue</a:t>
            </a:r>
          </a:p>
          <a:p>
            <a:pPr algn="l"/>
            <a:endParaRPr lang="en-AU" sz="1100" b="1" dirty="0" smtClean="0"/>
          </a:p>
          <a:p>
            <a:pPr algn="l"/>
            <a:endParaRPr lang="en-AU" sz="1100" b="1" dirty="0" smtClean="0"/>
          </a:p>
          <a:p>
            <a:r>
              <a:rPr lang="en-AU" sz="1100" b="1" i="0" u="none" strike="noStrike" kern="1200" baseline="0" dirty="0" smtClean="0">
                <a:solidFill>
                  <a:schemeClr val="tx1"/>
                </a:solidFill>
                <a:latin typeface="+mn-lt"/>
                <a:ea typeface="+mn-ea"/>
                <a:cs typeface="+mn-cs"/>
              </a:rPr>
              <a:t>If you or another professional has expertise and training in working with children, and it is safe, appropriate and reasonable in the circumstances, </a:t>
            </a:r>
            <a:r>
              <a:rPr lang="en-AU" sz="1100" b="0" i="0" u="none" strike="noStrike" kern="1200" baseline="0" dirty="0" smtClean="0">
                <a:solidFill>
                  <a:schemeClr val="tx1"/>
                </a:solidFill>
                <a:latin typeface="+mn-lt"/>
                <a:ea typeface="+mn-ea"/>
                <a:cs typeface="+mn-cs"/>
              </a:rPr>
              <a:t>you can speak with the child or young person directly about the signs you have observed. </a:t>
            </a:r>
          </a:p>
          <a:p>
            <a:r>
              <a:rPr lang="en-AU" sz="1100" b="0" i="0" u="none" strike="noStrike" kern="1200" baseline="0" dirty="0" smtClean="0">
                <a:solidFill>
                  <a:schemeClr val="tx1"/>
                </a:solidFill>
                <a:latin typeface="+mn-lt"/>
                <a:ea typeface="+mn-ea"/>
                <a:cs typeface="+mn-cs"/>
              </a:rPr>
              <a:t>Assess all children and young people in ways that are appropriate to their stage of development.  </a:t>
            </a:r>
          </a:p>
          <a:p>
            <a:r>
              <a:rPr lang="en-AU" sz="1100" b="0" i="0" u="none" strike="noStrike" kern="1200" baseline="0" dirty="0" smtClean="0">
                <a:solidFill>
                  <a:schemeClr val="tx1"/>
                </a:solidFill>
                <a:latin typeface="+mn-lt"/>
                <a:ea typeface="+mn-ea"/>
                <a:cs typeface="+mn-cs"/>
              </a:rPr>
              <a:t>When talking to younger children it is useful to physically get down to their level, consider your tone of voice, and speak gently and reassuringly. You might start your conversation by acknowledging that they may be nervous or confused about speaking to an adult they don’t know, or don’t know very well. Reassure them that they will not be in trouble and you won’t judge them, no matter what they tell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i="0" u="none" strike="noStrike" kern="1200" baseline="0" dirty="0" smtClean="0">
                <a:solidFill>
                  <a:schemeClr val="tx1"/>
                </a:solidFill>
                <a:latin typeface="+mn-lt"/>
                <a:ea typeface="+mn-ea"/>
                <a:cs typeface="+mn-cs"/>
              </a:rPr>
              <a:t>Young people, especially young women, might experience violence in the family home and/or from a partner outside the home so it is important to obtain the name of the suspected perpetrator or adolescent who may be using violence and their relationship to the victim survivor (</a:t>
            </a:r>
            <a:r>
              <a:rPr lang="en-AU" sz="1100" b="0" i="1" u="none" strike="noStrike" kern="1200" baseline="0" dirty="0" smtClean="0">
                <a:solidFill>
                  <a:schemeClr val="tx1"/>
                </a:solidFill>
                <a:latin typeface="+mn-lt"/>
                <a:ea typeface="+mn-ea"/>
                <a:cs typeface="+mn-cs"/>
              </a:rPr>
              <a:t>MARAM Responsibility 2 Practice Guide)</a:t>
            </a:r>
          </a:p>
          <a:p>
            <a:endParaRPr lang="en-AU" sz="1100" b="0" i="0" u="none" strike="noStrike" kern="1200" baseline="0" dirty="0" smtClean="0">
              <a:solidFill>
                <a:schemeClr val="tx1"/>
              </a:solidFill>
              <a:latin typeface="+mn-lt"/>
              <a:ea typeface="+mn-ea"/>
              <a:cs typeface="+mn-cs"/>
            </a:endParaRPr>
          </a:p>
          <a:p>
            <a:r>
              <a:rPr lang="en-AU" sz="1100" b="0" i="0" u="none" strike="noStrike" kern="1200" baseline="0" dirty="0" smtClean="0">
                <a:solidFill>
                  <a:schemeClr val="tx1"/>
                </a:solidFill>
                <a:latin typeface="+mn-lt"/>
                <a:ea typeface="+mn-ea"/>
                <a:cs typeface="+mn-cs"/>
              </a:rPr>
              <a:t>Further information on assessing risk for children and young people can be found in the </a:t>
            </a:r>
            <a:r>
              <a:rPr lang="en-AU" sz="1100" b="0" i="1" u="none" strike="noStrike" kern="1200" baseline="0" dirty="0" smtClean="0">
                <a:solidFill>
                  <a:schemeClr val="tx1"/>
                </a:solidFill>
                <a:latin typeface="+mn-lt"/>
                <a:ea typeface="+mn-ea"/>
                <a:cs typeface="+mn-cs"/>
              </a:rPr>
              <a:t>Assessing Children and Young People Experiencing Family Violence Practice Guide.</a:t>
            </a:r>
          </a:p>
          <a:p>
            <a:endParaRPr lang="en-AU" sz="1100" dirty="0" smtClean="0"/>
          </a:p>
          <a:p>
            <a:pPr algn="l"/>
            <a:r>
              <a:rPr lang="en-AU" sz="1100" b="1" dirty="0" smtClean="0"/>
              <a:t>Further</a:t>
            </a:r>
            <a:r>
              <a:rPr lang="en-AU" sz="1100" b="1" baseline="0" dirty="0" smtClean="0"/>
              <a:t> q</a:t>
            </a:r>
            <a:r>
              <a:rPr lang="en-AU" sz="1100" b="1" dirty="0" smtClean="0"/>
              <a:t>uestions to assist in identifying</a:t>
            </a:r>
            <a:r>
              <a:rPr lang="en-AU" sz="1100" b="1" baseline="0" dirty="0" smtClean="0"/>
              <a:t> risk:</a:t>
            </a:r>
            <a:endParaRPr lang="en-AU" sz="1100" b="1" dirty="0" smtClean="0"/>
          </a:p>
          <a:p>
            <a:pPr algn="l"/>
            <a:endParaRPr lang="en-AU" sz="1100" dirty="0" smtClean="0"/>
          </a:p>
          <a:p>
            <a:pPr marL="171450" indent="-171450" algn="l">
              <a:buFont typeface="Arial"/>
              <a:buChar char="•"/>
            </a:pPr>
            <a:r>
              <a:rPr lang="en-US" sz="1100" dirty="0" smtClean="0"/>
              <a:t>Have you ever had to protect or be protected by a sibling or other child in the home?</a:t>
            </a:r>
          </a:p>
          <a:p>
            <a:pPr marL="171450" indent="-171450" algn="l">
              <a:buFont typeface="Arial"/>
              <a:buChar char="•"/>
            </a:pPr>
            <a:r>
              <a:rPr lang="en-US" sz="1100" dirty="0" smtClean="0"/>
              <a:t>Has your parent/caregiver said bad things to you about your other parent/caregiver? </a:t>
            </a:r>
          </a:p>
          <a:p>
            <a:pPr marL="171450" indent="-171450" algn="l">
              <a:buFont typeface="Arial"/>
              <a:buChar char="•"/>
            </a:pPr>
            <a:r>
              <a:rPr lang="en-US" sz="1100" dirty="0" smtClean="0"/>
              <a:t>Have you ever tried to stop your parents/caregivers from fighting? </a:t>
            </a:r>
          </a:p>
          <a:p>
            <a:pPr marL="171450" indent="-171450" algn="l">
              <a:buFont typeface="Arial"/>
              <a:buChar char="•"/>
            </a:pPr>
            <a:r>
              <a:rPr lang="en-US" sz="1100" dirty="0" smtClean="0"/>
              <a:t>Are you scared of either of your parents/caregivers or anyone else in the home? </a:t>
            </a:r>
          </a:p>
          <a:p>
            <a:pPr algn="l"/>
            <a:endParaRPr lang="en-AU" sz="1100" dirty="0" smtClean="0"/>
          </a:p>
          <a:p>
            <a:pPr marL="0" marR="0" lvl="0" indent="0" algn="l" defTabSz="914400" rtl="0" eaLnBrk="1" fontAlgn="auto" latinLnBrk="0" hangingPunct="1">
              <a:lnSpc>
                <a:spcPct val="125000"/>
              </a:lnSpc>
              <a:spcBef>
                <a:spcPts val="0"/>
              </a:spcBef>
              <a:spcAft>
                <a:spcPts val="0"/>
              </a:spcAft>
              <a:buClrTx/>
              <a:buSzTx/>
              <a:buFontTx/>
              <a:buNone/>
              <a:tabLst/>
              <a:defRPr/>
            </a:pPr>
            <a:endParaRPr lang="en-AU" sz="1100" b="1" i="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t>16</a:t>
            </a:fld>
            <a:endParaRPr lang="en-AU"/>
          </a:p>
        </p:txBody>
      </p:sp>
    </p:spTree>
    <p:extLst>
      <p:ext uri="{BB962C8B-B14F-4D97-AF65-F5344CB8AC3E}">
        <p14:creationId xmlns:p14="http://schemas.microsoft.com/office/powerpoint/2010/main" val="1872665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for facilitators:</a:t>
            </a:r>
            <a:r>
              <a:rPr lang="en-AU" sz="1100" b="1" baseline="0" dirty="0" smtClean="0">
                <a:solidFill>
                  <a:schemeClr val="tx1"/>
                </a:solidFill>
                <a:latin typeface="Arial" panose="020B0604020202020204" pitchFamily="34" charset="0"/>
                <a:cs typeface="Arial" panose="020B0604020202020204" pitchFamily="34" charset="0"/>
              </a:rPr>
              <a:t> </a:t>
            </a:r>
            <a:r>
              <a:rPr lang="en-AU" sz="1100" b="0" i="0" kern="1200" dirty="0" smtClean="0">
                <a:solidFill>
                  <a:schemeClr val="tx1"/>
                </a:solidFill>
                <a:effectLst/>
                <a:latin typeface="Arial" panose="020B0604020202020204" pitchFamily="34" charset="0"/>
                <a:ea typeface="+mn-ea"/>
                <a:cs typeface="Arial" panose="020B0604020202020204" pitchFamily="34" charset="0"/>
              </a:rPr>
              <a:t>Refer to the slide and</a:t>
            </a:r>
            <a:r>
              <a:rPr lang="en-AU"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b="0" dirty="0" smtClean="0">
                <a:solidFill>
                  <a:schemeClr val="tx1"/>
                </a:solidFill>
                <a:latin typeface="Arial" panose="020B0604020202020204" pitchFamily="34" charset="0"/>
                <a:cs typeface="Arial" panose="020B0604020202020204" pitchFamily="34" charset="0"/>
              </a:rPr>
              <a:t>suggested facilitator dialogue</a:t>
            </a:r>
          </a:p>
          <a:p>
            <a:pPr algn="l"/>
            <a:endParaRPr lang="en-AU" sz="1100" b="1" dirty="0" smtClean="0"/>
          </a:p>
          <a:p>
            <a:pPr algn="l"/>
            <a:endParaRPr lang="en-AU" sz="1100" b="1" dirty="0" smtClean="0"/>
          </a:p>
          <a:p>
            <a:pPr algn="l"/>
            <a:endParaRPr lang="en-US" sz="1100" dirty="0" smtClean="0"/>
          </a:p>
          <a:p>
            <a:pPr algn="l"/>
            <a:r>
              <a:rPr lang="en-US" sz="1100" b="1" dirty="0" smtClean="0"/>
              <a:t>Collaborate:</a:t>
            </a:r>
            <a:r>
              <a:rPr lang="en-US" sz="1100" b="1" baseline="0" dirty="0" smtClean="0"/>
              <a:t> YOU DON</a:t>
            </a:r>
            <a:r>
              <a:rPr lang="uk-UA" sz="1100" b="1" baseline="0" dirty="0" smtClean="0"/>
              <a:t>’</a:t>
            </a:r>
            <a:r>
              <a:rPr lang="en-US" sz="1100" b="1" baseline="0" dirty="0" smtClean="0"/>
              <a:t>T NEED TO DO THIS WORK ON YOUR OWN.</a:t>
            </a:r>
          </a:p>
          <a:p>
            <a:pPr algn="l"/>
            <a:r>
              <a:rPr lang="en-US" sz="1100" b="0" baseline="0" dirty="0" smtClean="0"/>
              <a:t>Sharing information increases safety if done in the right way.  </a:t>
            </a:r>
            <a:endParaRPr lang="en-US" sz="1100" b="0" baseline="0" dirty="0" smtClean="0"/>
          </a:p>
          <a:p>
            <a:pPr algn="l"/>
            <a:endParaRPr lang="en-US" sz="11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dirty="0" smtClean="0">
                <a:solidFill>
                  <a:schemeClr val="tx1"/>
                </a:solidFill>
                <a:effectLst/>
                <a:latin typeface="+mn-lt"/>
                <a:ea typeface="+mn-ea"/>
                <a:cs typeface="+mn-cs"/>
              </a:rPr>
              <a:t>There are also legitimate concerns about </a:t>
            </a:r>
            <a:r>
              <a:rPr lang="en-AU" sz="1100" b="1" kern="1200" dirty="0" smtClean="0">
                <a:solidFill>
                  <a:schemeClr val="tx1"/>
                </a:solidFill>
                <a:effectLst/>
                <a:latin typeface="+mn-lt"/>
                <a:ea typeface="+mn-ea"/>
                <a:cs typeface="+mn-cs"/>
              </a:rPr>
              <a:t>documenting family violence in a child/young</a:t>
            </a:r>
            <a:r>
              <a:rPr lang="en-AU" sz="1100" b="1" kern="1200" baseline="0" dirty="0" smtClean="0">
                <a:solidFill>
                  <a:schemeClr val="tx1"/>
                </a:solidFill>
                <a:effectLst/>
                <a:latin typeface="+mn-lt"/>
                <a:ea typeface="+mn-ea"/>
                <a:cs typeface="+mn-cs"/>
              </a:rPr>
              <a:t> person</a:t>
            </a:r>
            <a:r>
              <a:rPr lang="en-AU" sz="1100" b="1" kern="1200" dirty="0" smtClean="0">
                <a:solidFill>
                  <a:schemeClr val="tx1"/>
                </a:solidFill>
                <a:effectLst/>
                <a:latin typeface="+mn-lt"/>
                <a:ea typeface="+mn-ea"/>
                <a:cs typeface="+mn-cs"/>
              </a:rPr>
              <a:t>’s medical record</a:t>
            </a:r>
            <a:r>
              <a:rPr lang="en-AU" sz="1100" kern="1200" dirty="0" smtClean="0">
                <a:solidFill>
                  <a:schemeClr val="tx1"/>
                </a:solidFill>
                <a:effectLst/>
                <a:latin typeface="+mn-lt"/>
                <a:ea typeface="+mn-ea"/>
                <a:cs typeface="+mn-cs"/>
              </a:rPr>
              <a:t>, which both parents may have access to under Freedom of Information.  As more hospitals use</a:t>
            </a:r>
            <a:r>
              <a:rPr lang="en-AU" sz="1100" kern="1200" baseline="0" dirty="0" smtClean="0">
                <a:solidFill>
                  <a:schemeClr val="tx1"/>
                </a:solidFill>
                <a:effectLst/>
                <a:latin typeface="+mn-lt"/>
                <a:ea typeface="+mn-ea"/>
                <a:cs typeface="+mn-cs"/>
              </a:rPr>
              <a:t> electronic medical records and use tools which allow patients to access their records (</a:t>
            </a:r>
            <a:r>
              <a:rPr lang="en-AU" sz="1100" kern="1200" baseline="0" dirty="0" err="1" smtClean="0">
                <a:solidFill>
                  <a:schemeClr val="tx1"/>
                </a:solidFill>
                <a:effectLst/>
                <a:latin typeface="+mn-lt"/>
                <a:ea typeface="+mn-ea"/>
                <a:cs typeface="+mn-cs"/>
              </a:rPr>
              <a:t>eg</a:t>
            </a:r>
            <a:r>
              <a:rPr lang="en-AU" sz="1100" kern="1200" baseline="0" dirty="0" smtClean="0">
                <a:solidFill>
                  <a:schemeClr val="tx1"/>
                </a:solidFill>
                <a:effectLst/>
                <a:latin typeface="+mn-lt"/>
                <a:ea typeface="+mn-ea"/>
                <a:cs typeface="+mn-cs"/>
              </a:rPr>
              <a:t>: Royal Children's Hospital has a </a:t>
            </a:r>
            <a:r>
              <a:rPr lang="en-AU" sz="1100" kern="1200" dirty="0" smtClean="0">
                <a:solidFill>
                  <a:schemeClr val="tx1"/>
                </a:solidFill>
                <a:effectLst/>
                <a:latin typeface="+mn-lt"/>
                <a:ea typeface="+mn-ea"/>
                <a:cs typeface="+mn-cs"/>
              </a:rPr>
              <a:t>Patient Portal)</a:t>
            </a:r>
            <a:r>
              <a:rPr lang="en-AU" sz="1100" kern="1200" baseline="0" dirty="0" smtClean="0">
                <a:solidFill>
                  <a:schemeClr val="tx1"/>
                </a:solidFill>
                <a:effectLst/>
                <a:latin typeface="+mn-lt"/>
                <a:ea typeface="+mn-ea"/>
                <a:cs typeface="+mn-cs"/>
              </a:rPr>
              <a:t> this will be even more challenging.</a:t>
            </a:r>
            <a:r>
              <a:rPr lang="en-AU" sz="1100" kern="1200" dirty="0" smtClean="0">
                <a:solidFill>
                  <a:schemeClr val="tx1"/>
                </a:solidFill>
                <a:effectLst/>
                <a:latin typeface="+mn-lt"/>
                <a:ea typeface="+mn-ea"/>
                <a:cs typeface="+mn-cs"/>
              </a:rPr>
              <a:t> This is an issue that  has not been resolved in many paediatric setting worldwide.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latin typeface="+mn-lt"/>
                <a:ea typeface="+mn-ea"/>
                <a:cs typeface="+mn-cs"/>
              </a:rPr>
              <a:t>While you might be tempted to say to a child or young person, ‘Trust me, I won't tell anyone' it is important not to do this, as you might need to involve statutory services, for example Child Protection, without their consent to do so.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200" dirty="0" smtClean="0">
                <a:solidFill>
                  <a:schemeClr val="tx1"/>
                </a:solidFill>
                <a:latin typeface="+mn-lt"/>
                <a:ea typeface="+mn-ea"/>
                <a:cs typeface="+mn-cs"/>
              </a:rPr>
              <a:t>‘You deserve to be safe so I may need to speak with someone else if you tell me something that makes me concerned for your safety.’</a:t>
            </a:r>
          </a:p>
          <a:p>
            <a:pPr algn="l"/>
            <a:endParaRPr lang="en-AU" sz="1100" b="0" dirty="0" smtClean="0"/>
          </a:p>
          <a:p>
            <a:pPr algn="l"/>
            <a:endParaRPr lang="en-AU" sz="1100" dirty="0" smtClean="0"/>
          </a:p>
          <a:p>
            <a:r>
              <a:rPr lang="en-AU" sz="1100" b="1" dirty="0" smtClean="0">
                <a:solidFill>
                  <a:schemeClr val="tx1"/>
                </a:solidFill>
                <a:latin typeface="Arial" panose="020B0604020202020204" pitchFamily="34" charset="0"/>
                <a:cs typeface="Arial" panose="020B0604020202020204" pitchFamily="34" charset="0"/>
              </a:rPr>
              <a:t>Key</a:t>
            </a:r>
            <a:r>
              <a:rPr lang="en-AU" sz="1100" b="1" baseline="0" dirty="0" smtClean="0">
                <a:solidFill>
                  <a:schemeClr val="tx1"/>
                </a:solidFill>
                <a:latin typeface="Arial" panose="020B0604020202020204" pitchFamily="34" charset="0"/>
                <a:cs typeface="Arial" panose="020B0604020202020204" pitchFamily="34" charset="0"/>
              </a:rPr>
              <a:t> m</a:t>
            </a:r>
            <a:r>
              <a:rPr lang="en-AU" sz="1100" b="1" dirty="0" smtClean="0">
                <a:solidFill>
                  <a:schemeClr val="tx1"/>
                </a:solidFill>
                <a:latin typeface="Arial" panose="020B0604020202020204" pitchFamily="34" charset="0"/>
                <a:cs typeface="Arial" panose="020B0604020202020204" pitchFamily="34" charset="0"/>
              </a:rPr>
              <a:t>essage: </a:t>
            </a:r>
            <a:r>
              <a:rPr lang="en-AU" sz="1100" b="1" dirty="0" smtClean="0"/>
              <a:t>Consult with local paediatric team or FV services when: </a:t>
            </a:r>
          </a:p>
          <a:p>
            <a:r>
              <a:rPr lang="en-AU" sz="1100" b="1" dirty="0" smtClean="0"/>
              <a:t>You have reason to believe this child or caregiver is not safe and requires escalation of care (see flowchart on following slide). </a:t>
            </a:r>
          </a:p>
          <a:p>
            <a:r>
              <a:rPr lang="en-AU" sz="1100" b="1" dirty="0" smtClean="0"/>
              <a:t>At any time you feel uncomfortable managing the situation and need advice on how to proceed. </a:t>
            </a:r>
          </a:p>
          <a:p>
            <a:pPr marL="0" marR="0" lvl="0" indent="0" algn="l" defTabSz="914400" rtl="0" eaLnBrk="1" fontAlgn="auto" latinLnBrk="0" hangingPunct="1">
              <a:lnSpc>
                <a:spcPct val="125000"/>
              </a:lnSpc>
              <a:spcBef>
                <a:spcPts val="0"/>
              </a:spcBef>
              <a:spcAft>
                <a:spcPts val="0"/>
              </a:spcAft>
              <a:buClrTx/>
              <a:buSzTx/>
              <a:buFontTx/>
              <a:buNone/>
              <a:tabLst/>
              <a:defRPr/>
            </a:pPr>
            <a:endParaRPr lang="en-AU" sz="1100" b="1" i="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t>17</a:t>
            </a:fld>
            <a:endParaRPr lang="en-AU"/>
          </a:p>
        </p:txBody>
      </p:sp>
    </p:spTree>
    <p:extLst>
      <p:ext uri="{BB962C8B-B14F-4D97-AF65-F5344CB8AC3E}">
        <p14:creationId xmlns:p14="http://schemas.microsoft.com/office/powerpoint/2010/main" val="1223723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246063"/>
            <a:ext cx="3389313" cy="1906587"/>
          </a:xfrm>
        </p:spPr>
      </p:sp>
      <p:sp>
        <p:nvSpPr>
          <p:cNvPr id="3" name="Notes Placeholder 2"/>
          <p:cNvSpPr>
            <a:spLocks noGrp="1"/>
          </p:cNvSpPr>
          <p:nvPr>
            <p:ph type="body" idx="1"/>
          </p:nvPr>
        </p:nvSpPr>
        <p:spPr>
          <a:xfrm>
            <a:off x="457199" y="2346158"/>
            <a:ext cx="5907505" cy="6837451"/>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smtClean="0">
                <a:solidFill>
                  <a:schemeClr val="tx1"/>
                </a:solidFill>
                <a:latin typeface="Arial" panose="020B0604020202020204" pitchFamily="34" charset="0"/>
                <a:cs typeface="Arial" panose="020B0604020202020204" pitchFamily="34" charset="0"/>
              </a:rPr>
              <a:t>Instructions for facilitators:</a:t>
            </a:r>
            <a:r>
              <a:rPr lang="en-AU" sz="1200" b="1" baseline="0" dirty="0" smtClean="0">
                <a:solidFill>
                  <a:schemeClr val="tx1"/>
                </a:solidFill>
                <a:latin typeface="Arial" panose="020B0604020202020204" pitchFamily="34" charset="0"/>
                <a:cs typeface="Arial" panose="020B0604020202020204" pitchFamily="34" charset="0"/>
              </a:rPr>
              <a:t> </a:t>
            </a:r>
            <a:r>
              <a:rPr lang="en-AU" sz="1200" b="0" i="0" kern="1200" dirty="0" smtClean="0">
                <a:solidFill>
                  <a:schemeClr val="tx1"/>
                </a:solidFill>
                <a:effectLst/>
                <a:latin typeface="Arial" panose="020B0604020202020204" pitchFamily="34" charset="0"/>
                <a:ea typeface="+mn-ea"/>
                <a:cs typeface="Arial" panose="020B0604020202020204" pitchFamily="34" charset="0"/>
              </a:rPr>
              <a:t>Refer to the slide and</a:t>
            </a:r>
            <a:r>
              <a:rPr lang="en-AU" sz="12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200" b="0" dirty="0" smtClean="0">
                <a:solidFill>
                  <a:schemeClr val="tx1"/>
                </a:solidFill>
                <a:latin typeface="Arial" panose="020B0604020202020204" pitchFamily="34" charset="0"/>
                <a:cs typeface="Arial" panose="020B0604020202020204" pitchFamily="34" charset="0"/>
              </a:rPr>
              <a:t>suggested facilitator dialogue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dirty="0" smtClean="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kern="1200" dirty="0" smtClean="0">
                <a:solidFill>
                  <a:schemeClr val="tx1"/>
                </a:solidFill>
                <a:effectLst/>
                <a:latin typeface="+mn-lt"/>
                <a:ea typeface="+mn-ea"/>
                <a:cs typeface="+mn-cs"/>
              </a:rPr>
              <a:t>The </a:t>
            </a:r>
            <a:r>
              <a:rPr lang="en-AU" sz="1200" b="1" kern="1200" dirty="0" smtClean="0">
                <a:solidFill>
                  <a:schemeClr val="tx1"/>
                </a:solidFill>
                <a:effectLst/>
                <a:latin typeface="+mn-lt"/>
                <a:ea typeface="+mn-ea"/>
                <a:cs typeface="+mn-cs"/>
              </a:rPr>
              <a:t>question is always</a:t>
            </a:r>
            <a:r>
              <a:rPr lang="en-AU" sz="1200" b="1" kern="1200" baseline="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is</a:t>
            </a:r>
            <a:r>
              <a:rPr lang="en-AU" sz="1200" b="1" kern="1200" baseline="0" dirty="0" smtClean="0">
                <a:solidFill>
                  <a:schemeClr val="tx1"/>
                </a:solidFill>
                <a:effectLst/>
                <a:latin typeface="+mn-lt"/>
                <a:ea typeface="+mn-ea"/>
                <a:cs typeface="+mn-cs"/>
              </a:rPr>
              <a:t> it safe for the patient to go home?  </a:t>
            </a:r>
            <a:r>
              <a:rPr lang="en-AU" sz="1200" b="0" kern="1200" baseline="0" dirty="0" smtClean="0">
                <a:solidFill>
                  <a:schemeClr val="tx1"/>
                </a:solidFill>
                <a:effectLst/>
                <a:latin typeface="+mn-lt"/>
                <a:ea typeface="+mn-ea"/>
                <a:cs typeface="+mn-cs"/>
              </a:rPr>
              <a:t>Y</a:t>
            </a:r>
            <a:r>
              <a:rPr lang="en-AU" sz="1200" b="0" kern="1200" dirty="0" smtClean="0">
                <a:solidFill>
                  <a:schemeClr val="tx1"/>
                </a:solidFill>
                <a:effectLst/>
                <a:latin typeface="+mn-lt"/>
                <a:ea typeface="+mn-ea"/>
                <a:cs typeface="+mn-cs"/>
              </a:rPr>
              <a:t>our</a:t>
            </a:r>
            <a:r>
              <a:rPr lang="en-AU" sz="1200" b="0" kern="1200" baseline="0" dirty="0" smtClean="0">
                <a:solidFill>
                  <a:schemeClr val="tx1"/>
                </a:solidFill>
                <a:effectLst/>
                <a:latin typeface="+mn-lt"/>
                <a:ea typeface="+mn-ea"/>
                <a:cs typeface="+mn-cs"/>
              </a:rPr>
              <a:t> course of action should be informed by the expressed needs of the patient/family, along with your knowledge of the situation and of risk factors</a:t>
            </a:r>
            <a:endParaRPr lang="en-AU"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baseline="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kern="1200" dirty="0" smtClean="0">
                <a:solidFill>
                  <a:schemeClr val="tx1"/>
                </a:solidFill>
                <a:effectLst/>
                <a:latin typeface="+mn-lt"/>
                <a:ea typeface="+mn-ea"/>
                <a:cs typeface="+mn-cs"/>
              </a:rPr>
              <a:t>An action plan should be developed in collaboration with the patient/parent.</a:t>
            </a:r>
            <a:r>
              <a:rPr lang="en-AU" sz="1200" b="1" kern="1200" baseline="0" dirty="0" smtClean="0">
                <a:solidFill>
                  <a:schemeClr val="tx1"/>
                </a:solidFill>
                <a:effectLst/>
                <a:latin typeface="+mn-lt"/>
                <a:ea typeface="+mn-ea"/>
                <a:cs typeface="+mn-cs"/>
              </a:rPr>
              <a:t>  </a:t>
            </a:r>
            <a:r>
              <a:rPr lang="en-AU" sz="1200" kern="1200" baseline="0" dirty="0" smtClean="0">
                <a:solidFill>
                  <a:schemeClr val="tx1"/>
                </a:solidFill>
                <a:effectLst/>
                <a:latin typeface="+mn-lt"/>
                <a:ea typeface="+mn-ea"/>
                <a:cs typeface="+mn-cs"/>
              </a:rPr>
              <a:t>[Refer to hospital procedures, Clinical Practice Guidelines, Child Protection, Victorian Forensic Paediatric Medical Service or Social Work </a:t>
            </a:r>
            <a:r>
              <a:rPr lang="en-AU" sz="1200" kern="1200" baseline="0" dirty="0" err="1" smtClean="0">
                <a:solidFill>
                  <a:schemeClr val="tx1"/>
                </a:solidFill>
                <a:effectLst/>
                <a:latin typeface="+mn-lt"/>
                <a:ea typeface="+mn-ea"/>
                <a:cs typeface="+mn-cs"/>
              </a:rPr>
              <a:t>Dept</a:t>
            </a:r>
            <a:r>
              <a:rPr lang="en-AU" sz="120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If an assessment is made that </a:t>
            </a:r>
            <a:r>
              <a:rPr lang="en-AU" sz="1200" b="1" kern="1200" dirty="0" smtClean="0">
                <a:solidFill>
                  <a:schemeClr val="tx1"/>
                </a:solidFill>
                <a:effectLst/>
                <a:latin typeface="+mn-lt"/>
                <a:ea typeface="+mn-ea"/>
                <a:cs typeface="+mn-cs"/>
              </a:rPr>
              <a:t>it is safe </a:t>
            </a:r>
            <a:r>
              <a:rPr lang="en-AU" sz="1200" kern="1200" dirty="0" smtClean="0">
                <a:solidFill>
                  <a:schemeClr val="tx1"/>
                </a:solidFill>
                <a:effectLst/>
                <a:latin typeface="+mn-lt"/>
                <a:ea typeface="+mn-ea"/>
                <a:cs typeface="+mn-cs"/>
              </a:rPr>
              <a:t>for the patient and parent to go home</a:t>
            </a:r>
            <a:r>
              <a:rPr lang="en-AU" sz="1200" kern="1200" baseline="0" dirty="0" smtClean="0">
                <a:solidFill>
                  <a:schemeClr val="tx1"/>
                </a:solidFill>
                <a:effectLst/>
                <a:latin typeface="+mn-lt"/>
                <a:ea typeface="+mn-ea"/>
                <a:cs typeface="+mn-cs"/>
              </a:rPr>
              <a:t>, a basic safety plan can be developed with them. This can include:</a:t>
            </a: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Referral to a family violence outreach service or generalist support service for follow up support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Discussion regarding what the patient/mother will do if violence escalates i.e. where she will go, how she will get there, and what does she need to take with her. (incl. essential documents, children's</a:t>
            </a:r>
            <a:r>
              <a:rPr lang="en-AU" sz="1200" kern="1200" baseline="0" dirty="0" smtClean="0">
                <a:solidFill>
                  <a:schemeClr val="tx1"/>
                </a:solidFill>
                <a:effectLst/>
                <a:latin typeface="+mn-lt"/>
                <a:ea typeface="+mn-ea"/>
                <a:cs typeface="+mn-cs"/>
              </a:rPr>
              <a:t> medication, comfort items for children, for example)</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How do we keep the mother/patient safe in the hospital?  Do we need to implement restrictions (visits and non disclosure of information), safety plan?</a:t>
            </a: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Identification</a:t>
            </a:r>
            <a:r>
              <a:rPr lang="en-AU" sz="1200" kern="1200" baseline="0" dirty="0" smtClean="0">
                <a:solidFill>
                  <a:schemeClr val="tx1"/>
                </a:solidFill>
                <a:effectLst/>
                <a:latin typeface="+mn-lt"/>
                <a:ea typeface="+mn-ea"/>
                <a:cs typeface="+mn-cs"/>
              </a:rPr>
              <a:t> of</a:t>
            </a:r>
            <a:r>
              <a:rPr lang="en-AU" sz="1200" kern="1200" dirty="0" smtClean="0">
                <a:solidFill>
                  <a:schemeClr val="tx1"/>
                </a:solidFill>
                <a:effectLst/>
                <a:latin typeface="+mn-lt"/>
                <a:ea typeface="+mn-ea"/>
                <a:cs typeface="+mn-cs"/>
              </a:rPr>
              <a:t> all members of the household that might need to be considered within the action plan i.e. children</a:t>
            </a:r>
            <a:r>
              <a:rPr lang="en-AU" sz="1200" kern="1200" baseline="0" dirty="0" smtClean="0">
                <a:solidFill>
                  <a:schemeClr val="tx1"/>
                </a:solidFill>
                <a:effectLst/>
                <a:latin typeface="+mn-lt"/>
                <a:ea typeface="+mn-ea"/>
                <a:cs typeface="+mn-cs"/>
              </a:rPr>
              <a:t> and </a:t>
            </a:r>
            <a:r>
              <a:rPr lang="en-AU" sz="1200" kern="1200" dirty="0" smtClean="0">
                <a:solidFill>
                  <a:schemeClr val="tx1"/>
                </a:solidFill>
                <a:effectLst/>
                <a:latin typeface="+mn-lt"/>
                <a:ea typeface="+mn-ea"/>
                <a:cs typeface="+mn-cs"/>
              </a:rPr>
              <a:t>young people,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other vulnerable household members, pets, a support person</a:t>
            </a:r>
          </a:p>
          <a:p>
            <a:pPr marL="628650" lvl="1" indent="-171450">
              <a:buFont typeface="Arial" panose="020B0604020202020204" pitchFamily="34" charset="0"/>
              <a:buChar char="•"/>
            </a:pPr>
            <a:r>
              <a:rPr lang="en-AU" sz="1200" b="0" kern="1200" dirty="0" smtClean="0">
                <a:solidFill>
                  <a:schemeClr val="tx1"/>
                </a:solidFill>
                <a:effectLst/>
                <a:latin typeface="+mn-lt"/>
                <a:ea typeface="+mn-ea"/>
                <a:cs typeface="+mn-cs"/>
              </a:rPr>
              <a:t>Consider offering a follow up appointment,</a:t>
            </a:r>
            <a:r>
              <a:rPr lang="en-AU" sz="1200" b="0" kern="1200" baseline="0" dirty="0" smtClean="0">
                <a:solidFill>
                  <a:schemeClr val="tx1"/>
                </a:solidFill>
                <a:effectLst/>
                <a:latin typeface="+mn-lt"/>
                <a:ea typeface="+mn-ea"/>
                <a:cs typeface="+mn-cs"/>
              </a:rPr>
              <a:t> or contact from the hospital Social Worker at a future date</a:t>
            </a:r>
            <a:endParaRPr lang="en-AU"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If you</a:t>
            </a:r>
            <a:r>
              <a:rPr lang="en-AU" sz="1200" kern="1200" baseline="0" dirty="0" smtClean="0">
                <a:solidFill>
                  <a:schemeClr val="tx1"/>
                </a:solidFill>
                <a:effectLst/>
                <a:latin typeface="+mn-lt"/>
                <a:ea typeface="+mn-ea"/>
                <a:cs typeface="+mn-cs"/>
              </a:rPr>
              <a:t> assess it</a:t>
            </a:r>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is not safe for the patient</a:t>
            </a:r>
            <a:r>
              <a:rPr lang="en-AU" sz="1200" b="1" kern="1200" baseline="0" dirty="0" smtClean="0">
                <a:solidFill>
                  <a:schemeClr val="tx1"/>
                </a:solidFill>
                <a:effectLst/>
                <a:latin typeface="+mn-lt"/>
                <a:ea typeface="+mn-ea"/>
                <a:cs typeface="+mn-cs"/>
              </a:rPr>
              <a:t> or parent </a:t>
            </a:r>
            <a:r>
              <a:rPr lang="en-AU" sz="1200" b="1" kern="1200" dirty="0" smtClean="0">
                <a:solidFill>
                  <a:schemeClr val="tx1"/>
                </a:solidFill>
                <a:effectLst/>
                <a:latin typeface="+mn-lt"/>
                <a:ea typeface="+mn-ea"/>
                <a:cs typeface="+mn-cs"/>
              </a:rPr>
              <a:t>to return home or risk factors require further assessment</a:t>
            </a:r>
            <a:r>
              <a:rPr lang="en-AU" sz="1200" b="0" kern="1200" baseline="0" dirty="0" smtClean="0">
                <a:solidFill>
                  <a:schemeClr val="tx1"/>
                </a:solidFill>
                <a:effectLst/>
                <a:latin typeface="+mn-lt"/>
                <a:ea typeface="+mn-ea"/>
                <a:cs typeface="+mn-cs"/>
              </a:rPr>
              <a:t> immediate action is required. </a:t>
            </a:r>
            <a:r>
              <a:rPr lang="en-AU"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 referral to the social work department or to a specialist family violence crisis service (Safe Steps) should be provided.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These services will be able to provide a more comprehensive risk assessment, safety planning, advocacy and referral to crisis accommodation as appropriate.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AU" sz="1200" b="1" kern="1200" dirty="0" smtClean="0">
                <a:solidFill>
                  <a:schemeClr val="tx1"/>
                </a:solidFill>
                <a:effectLst/>
                <a:latin typeface="+mn-lt"/>
                <a:ea typeface="+mn-ea"/>
                <a:cs typeface="+mn-cs"/>
              </a:rPr>
              <a:t>Key message: Always</a:t>
            </a:r>
            <a:r>
              <a:rPr lang="en-AU" sz="1200" b="1" kern="1200" baseline="0" dirty="0" smtClean="0">
                <a:solidFill>
                  <a:schemeClr val="tx1"/>
                </a:solidFill>
                <a:effectLst/>
                <a:latin typeface="+mn-lt"/>
                <a:ea typeface="+mn-ea"/>
                <a:cs typeface="+mn-cs"/>
              </a:rPr>
              <a:t> ask yourself, </a:t>
            </a:r>
            <a:r>
              <a:rPr lang="en-AU" sz="1200" b="1" kern="1200" dirty="0" smtClean="0">
                <a:solidFill>
                  <a:schemeClr val="tx1"/>
                </a:solidFill>
                <a:effectLst/>
                <a:latin typeface="+mn-lt"/>
                <a:ea typeface="+mn-ea"/>
                <a:cs typeface="+mn-cs"/>
              </a:rPr>
              <a:t>is</a:t>
            </a:r>
            <a:r>
              <a:rPr lang="en-AU" sz="1200" b="1" kern="1200" baseline="0" dirty="0" smtClean="0">
                <a:solidFill>
                  <a:schemeClr val="tx1"/>
                </a:solidFill>
                <a:effectLst/>
                <a:latin typeface="+mn-lt"/>
                <a:ea typeface="+mn-ea"/>
                <a:cs typeface="+mn-cs"/>
              </a:rPr>
              <a:t> it safe for the patient to go home?  </a:t>
            </a:r>
            <a:endParaRPr lang="en-AU"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5E64EA-81B8-4AD4-B346-9C0D8EFD5E73}" type="slidenum">
              <a:rPr lang="en-AU" smtClean="0"/>
              <a:pPr/>
              <a:t>18</a:t>
            </a:fld>
            <a:endParaRPr lang="en-AU"/>
          </a:p>
        </p:txBody>
      </p:sp>
    </p:spTree>
    <p:extLst>
      <p:ext uri="{BB962C8B-B14F-4D97-AF65-F5344CB8AC3E}">
        <p14:creationId xmlns:p14="http://schemas.microsoft.com/office/powerpoint/2010/main" val="3750753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sz="1100" b="1" dirty="0" smtClean="0">
                <a:solidFill>
                  <a:schemeClr val="tx1"/>
                </a:solidFill>
                <a:latin typeface="Arial" panose="020B0604020202020204" pitchFamily="34" charset="0"/>
                <a:cs typeface="Arial" panose="020B0604020202020204" pitchFamily="34" charset="0"/>
              </a:rPr>
              <a:t>Instructions for facilitators:</a:t>
            </a:r>
            <a:r>
              <a:rPr lang="en-AU" sz="1100" b="1" baseline="0" dirty="0" smtClean="0">
                <a:solidFill>
                  <a:schemeClr val="tx1"/>
                </a:solidFill>
                <a:latin typeface="Arial" panose="020B0604020202020204" pitchFamily="34" charset="0"/>
                <a:cs typeface="Arial" panose="020B0604020202020204" pitchFamily="34" charset="0"/>
              </a:rPr>
              <a:t> </a:t>
            </a:r>
            <a:r>
              <a:rPr lang="en-AU" sz="1100" b="0" dirty="0" smtClean="0">
                <a:solidFill>
                  <a:schemeClr val="tx1"/>
                </a:solidFill>
                <a:latin typeface="Arial" panose="020B0604020202020204" pitchFamily="34" charset="0"/>
                <a:cs typeface="Arial" panose="020B0604020202020204" pitchFamily="34" charset="0"/>
              </a:rPr>
              <a:t>Refer to the slide and below dialogue</a:t>
            </a:r>
          </a:p>
          <a:p>
            <a:pPr>
              <a:lnSpc>
                <a:spcPct val="100000"/>
              </a:lnSpc>
            </a:pPr>
            <a:endParaRPr lang="en-AU" sz="1100" b="1" dirty="0" smtClean="0">
              <a:solidFill>
                <a:schemeClr val="tx1"/>
              </a:solidFill>
              <a:latin typeface="Arial" panose="020B0604020202020204" pitchFamily="34" charset="0"/>
              <a:cs typeface="Arial" panose="020B0604020202020204" pitchFamily="34" charset="0"/>
            </a:endParaRPr>
          </a:p>
          <a:p>
            <a:pPr>
              <a:lnSpc>
                <a:spcPct val="100000"/>
              </a:lnSpc>
            </a:pPr>
            <a:r>
              <a:rPr lang="en-AU" sz="1100" b="1" dirty="0" smtClean="0">
                <a:solidFill>
                  <a:schemeClr val="tx1"/>
                </a:solidFill>
                <a:latin typeface="Arial" panose="020B0604020202020204" pitchFamily="34" charset="0"/>
                <a:cs typeface="Arial" panose="020B0604020202020204" pitchFamily="34" charset="0"/>
              </a:rPr>
              <a:t>Note: </a:t>
            </a:r>
            <a:r>
              <a:rPr lang="en-AU" sz="1100" b="0" dirty="0" smtClean="0">
                <a:solidFill>
                  <a:schemeClr val="tx1"/>
                </a:solidFill>
                <a:latin typeface="Arial" panose="020B0604020202020204" pitchFamily="34" charset="0"/>
                <a:cs typeface="Arial" panose="020B0604020202020204" pitchFamily="34" charset="0"/>
              </a:rPr>
              <a:t>This slide could be amended to reflect your hospital’s referral pathway for internal and external services noting where 24/7 assistance is available</a:t>
            </a:r>
          </a:p>
          <a:p>
            <a:pPr>
              <a:lnSpc>
                <a:spcPct val="100000"/>
              </a:lnSpc>
            </a:pPr>
            <a:r>
              <a:rPr lang="en-AU" sz="1100" b="1" dirty="0" smtClean="0">
                <a:solidFill>
                  <a:schemeClr val="tx1"/>
                </a:solidFill>
                <a:latin typeface="Arial" panose="020B0604020202020204" pitchFamily="34" charset="0"/>
                <a:cs typeface="Arial" panose="020B0604020202020204" pitchFamily="34" charset="0"/>
              </a:rPr>
              <a:t>Handout:</a:t>
            </a:r>
            <a:r>
              <a:rPr lang="en-AU" sz="1100" b="1" baseline="0" dirty="0" smtClean="0">
                <a:solidFill>
                  <a:schemeClr val="tx1"/>
                </a:solidFill>
                <a:latin typeface="Arial" panose="020B0604020202020204" pitchFamily="34" charset="0"/>
                <a:cs typeface="Arial" panose="020B0604020202020204" pitchFamily="34" charset="0"/>
              </a:rPr>
              <a:t> </a:t>
            </a:r>
            <a:r>
              <a:rPr lang="en-AU" sz="1100" b="0" baseline="0" dirty="0" smtClean="0">
                <a:solidFill>
                  <a:schemeClr val="tx1"/>
                </a:solidFill>
                <a:latin typeface="Arial" panose="020B0604020202020204" pitchFamily="34" charset="0"/>
                <a:cs typeface="Arial" panose="020B0604020202020204" pitchFamily="34" charset="0"/>
              </a:rPr>
              <a:t>This flowchart should be provided as a handout for better visibility. </a:t>
            </a:r>
            <a:endParaRPr lang="en-AU" sz="1100" b="0" dirty="0" smtClean="0">
              <a:solidFill>
                <a:schemeClr val="tx1"/>
              </a:solidFill>
              <a:latin typeface="Arial" panose="020B0604020202020204" pitchFamily="34" charset="0"/>
              <a:cs typeface="Arial" panose="020B0604020202020204" pitchFamily="34" charset="0"/>
            </a:endParaRPr>
          </a:p>
          <a:p>
            <a:pPr>
              <a:lnSpc>
                <a:spcPct val="100000"/>
              </a:lnSpc>
            </a:pPr>
            <a:endParaRPr lang="en-AU" sz="1100" dirty="0" smtClean="0">
              <a:solidFill>
                <a:schemeClr val="tx1"/>
              </a:solidFill>
              <a:latin typeface="Arial" panose="020B0604020202020204" pitchFamily="34" charset="0"/>
              <a:cs typeface="Arial" panose="020B0604020202020204" pitchFamily="34" charset="0"/>
            </a:endParaRPr>
          </a:p>
          <a:p>
            <a:pPr>
              <a:lnSpc>
                <a:spcPct val="100000"/>
              </a:lnSpc>
            </a:pPr>
            <a:r>
              <a:rPr lang="en-AU" sz="1100" b="1" dirty="0" smtClean="0">
                <a:solidFill>
                  <a:schemeClr val="tx1"/>
                </a:solidFill>
                <a:latin typeface="Arial" panose="020B0604020202020204" pitchFamily="34" charset="0"/>
                <a:cs typeface="Arial" panose="020B0604020202020204" pitchFamily="34" charset="0"/>
              </a:rPr>
              <a:t>Suggested facilitator dialogue:</a:t>
            </a:r>
          </a:p>
          <a:p>
            <a:pPr>
              <a:lnSpc>
                <a:spcPct val="100000"/>
              </a:lnSpc>
            </a:pP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t>This guideline has been adapted for state-wide use with the support of the Victorian Paediatric Clinical Network</a:t>
            </a: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0" dirty="0" smtClean="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AU" sz="110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lang="en-AU" sz="1100" b="1" i="0" kern="1200" dirty="0" smtClean="0">
              <a:solidFill>
                <a:schemeClr val="tx1"/>
              </a:solidFill>
              <a:effectLst/>
              <a:latin typeface="Arial" panose="020B0604020202020204" pitchFamily="34" charset="0"/>
              <a:cs typeface="Arial" panose="020B0604020202020204" pitchFamily="34" charset="0"/>
            </a:endParaRPr>
          </a:p>
          <a:p>
            <a:r>
              <a:rPr lang="en-AU" sz="1100" baseline="0" dirty="0" smtClean="0">
                <a:solidFill>
                  <a:schemeClr val="bg2">
                    <a:lumMod val="75000"/>
                  </a:schemeClr>
                </a:solidFill>
              </a:rPr>
              <a:t>Links to fact sheets and CPG:</a:t>
            </a:r>
          </a:p>
          <a:p>
            <a:r>
              <a:rPr lang="en-AU" sz="1100" dirty="0" smtClean="0">
                <a:hlinkClick r:id="rId3"/>
              </a:rPr>
              <a:t>https://www.rch.org.au/kidsinfo/fact_sheets/Family_violence/</a:t>
            </a:r>
            <a:endParaRPr lang="en-AU" sz="1100" dirty="0" smtClean="0"/>
          </a:p>
          <a:p>
            <a:r>
              <a:rPr lang="en-AU" sz="1100" dirty="0" smtClean="0">
                <a:hlinkClick r:id="rId4"/>
              </a:rPr>
              <a:t>https://www.rch.org.au/clinicalguide/guideline_index/Family_Violence/</a:t>
            </a:r>
            <a:endParaRPr lang="en-AU" sz="1100" baseline="0" dirty="0" smtClean="0">
              <a:solidFill>
                <a:schemeClr val="bg2">
                  <a:lumMod val="75000"/>
                </a:schemeClr>
              </a:solidFill>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lang="en-AU" sz="1100" b="1" i="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t>19</a:t>
            </a:fld>
            <a:endParaRPr lang="en-AU"/>
          </a:p>
        </p:txBody>
      </p:sp>
    </p:spTree>
    <p:extLst>
      <p:ext uri="{BB962C8B-B14F-4D97-AF65-F5344CB8AC3E}">
        <p14:creationId xmlns:p14="http://schemas.microsoft.com/office/powerpoint/2010/main" val="169280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0" dirty="0" smtClean="0">
                <a:solidFill>
                  <a:schemeClr val="tx1"/>
                </a:solidFill>
                <a:latin typeface="Arial" panose="020B0604020202020204" pitchFamily="34" charset="0"/>
                <a:cs typeface="Arial" panose="020B0604020202020204" pitchFamily="34" charset="0"/>
              </a:rPr>
              <a:t>Instructions for</a:t>
            </a:r>
            <a:r>
              <a:rPr lang="en-US" sz="1200" b="1" kern="0" baseline="0" dirty="0" smtClean="0">
                <a:solidFill>
                  <a:schemeClr val="tx1"/>
                </a:solidFill>
                <a:latin typeface="Arial" panose="020B0604020202020204" pitchFamily="34" charset="0"/>
                <a:cs typeface="Arial" panose="020B0604020202020204" pitchFamily="34" charset="0"/>
              </a:rPr>
              <a:t> facilitators: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baseline="0" dirty="0" smtClean="0">
                <a:solidFill>
                  <a:schemeClr val="tx1"/>
                </a:solidFill>
                <a:latin typeface="Arial" panose="020B0604020202020204" pitchFamily="34" charset="0"/>
                <a:cs typeface="Arial" panose="020B0604020202020204" pitchFamily="34" charset="0"/>
              </a:rPr>
              <a:t>Refer to slide and </a:t>
            </a:r>
            <a:r>
              <a:rPr lang="en-AU" sz="1200" b="0" i="0" dirty="0" smtClean="0">
                <a:solidFill>
                  <a:schemeClr val="tx1"/>
                </a:solidFill>
                <a:latin typeface="Arial" panose="020B0604020202020204" pitchFamily="34" charset="0"/>
                <a:cs typeface="Arial" panose="020B0604020202020204" pitchFamily="34" charset="0"/>
              </a:rPr>
              <a:t>suggested facilitator dialogue below. </a:t>
            </a:r>
            <a:endParaRPr lang="en-AU" sz="1200" b="0" i="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smtClean="0">
                <a:solidFill>
                  <a:schemeClr val="tx1"/>
                </a:solidFill>
                <a:latin typeface="Arial" panose="020B0604020202020204" pitchFamily="34" charset="0"/>
                <a:cs typeface="Arial" panose="020B0604020202020204" pitchFamily="34" charset="0"/>
              </a:rPr>
              <a:t>Suggested facilitator dialogue</a:t>
            </a:r>
            <a:endParaRPr lang="en-AU" sz="1200" b="0" i="1" baseline="0" dirty="0" smtClean="0">
              <a:solidFill>
                <a:schemeClr val="tx1"/>
              </a:solidFill>
              <a:latin typeface="Arial" panose="020B0604020202020204" pitchFamily="34" charset="0"/>
              <a:cs typeface="Arial" panose="020B0604020202020204" pitchFamily="34" charset="0"/>
            </a:endParaRPr>
          </a:p>
          <a:p>
            <a:r>
              <a:rPr lang="en-AU" baseline="0" dirty="0" smtClean="0"/>
              <a:t>Discussing Family Violence can </a:t>
            </a:r>
            <a:r>
              <a:rPr lang="en-AU" baseline="0" dirty="0"/>
              <a:t>be distressing, particularly for people who have been impacted by violence. </a:t>
            </a:r>
            <a:endParaRPr lang="en-AU" dirty="0"/>
          </a:p>
          <a:p>
            <a:endParaRPr lang="en-AU" dirty="0"/>
          </a:p>
          <a:p>
            <a:r>
              <a:rPr lang="en-AU" dirty="0"/>
              <a:t>If</a:t>
            </a:r>
            <a:r>
              <a:rPr lang="en-AU" baseline="0" dirty="0"/>
              <a:t> the discussion today causes you any concern for yourself or a colleague or family member or friend, please contact one of these services for support. These are listed in your notes as well as local and workplace services you can access. </a:t>
            </a:r>
          </a:p>
          <a:p>
            <a:endParaRPr lang="en-AU" baseline="0" dirty="0"/>
          </a:p>
          <a:p>
            <a:r>
              <a:rPr lang="en-AU" baseline="0" dirty="0" smtClean="0"/>
              <a:t>Kids Helpline: Anytime, Any Reason</a:t>
            </a:r>
          </a:p>
          <a:p>
            <a:endParaRPr lang="en-AU" baseline="0" dirty="0" smtClean="0"/>
          </a:p>
          <a:p>
            <a:r>
              <a:rPr lang="en-AU" baseline="0" dirty="0" smtClean="0"/>
              <a:t>1800RESPECT </a:t>
            </a:r>
            <a:r>
              <a:rPr lang="en-AU" baseline="0" dirty="0"/>
              <a:t>and </a:t>
            </a:r>
            <a:r>
              <a:rPr lang="en-AU" baseline="0" dirty="0" err="1"/>
              <a:t>Safesteps</a:t>
            </a:r>
            <a:r>
              <a:rPr lang="en-AU" baseline="0" dirty="0"/>
              <a:t> are 24 hour SACL is an after hours service. </a:t>
            </a:r>
          </a:p>
          <a:p>
            <a:endParaRPr lang="en-AU" baseline="0" dirty="0"/>
          </a:p>
          <a:p>
            <a:r>
              <a:rPr lang="en-AU" baseline="0" dirty="0" smtClean="0"/>
              <a:t>If </a:t>
            </a:r>
            <a:r>
              <a:rPr lang="en-AU" baseline="0" dirty="0"/>
              <a:t>you feel you need to discontinue at any time, you may do so, but we encourage to reach out to available supports. </a:t>
            </a:r>
            <a:endParaRPr lang="en-AU" dirty="0"/>
          </a:p>
        </p:txBody>
      </p:sp>
      <p:sp>
        <p:nvSpPr>
          <p:cNvPr id="4" name="Slide Number Placeholder 3"/>
          <p:cNvSpPr>
            <a:spLocks noGrp="1"/>
          </p:cNvSpPr>
          <p:nvPr>
            <p:ph type="sldNum" sz="quarter" idx="5"/>
          </p:nvPr>
        </p:nvSpPr>
        <p:spPr/>
        <p:txBody>
          <a:bodyPr/>
          <a:lstStyle/>
          <a:p>
            <a:fld id="{08823DF0-4DB3-42E3-8997-21C0B1314669}" type="slidenum">
              <a:rPr lang="en-AU" smtClean="0"/>
              <a:t>2</a:t>
            </a:fld>
            <a:endParaRPr lang="en-AU" dirty="0"/>
          </a:p>
        </p:txBody>
      </p:sp>
    </p:spTree>
    <p:extLst>
      <p:ext uri="{BB962C8B-B14F-4D97-AF65-F5344CB8AC3E}">
        <p14:creationId xmlns:p14="http://schemas.microsoft.com/office/powerpoint/2010/main" val="2186400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100" b="1" kern="1200" dirty="0" smtClean="0">
                <a:solidFill>
                  <a:schemeClr val="tx1"/>
                </a:solidFill>
                <a:effectLst/>
                <a:latin typeface="+mn-lt"/>
                <a:ea typeface="+mn-ea"/>
                <a:cs typeface="+mn-cs"/>
              </a:rPr>
              <a:t>***3 case studies provided, choose 1 to review***</a:t>
            </a:r>
          </a:p>
          <a:p>
            <a:pPr lvl="0"/>
            <a:endParaRPr lang="en-AU" sz="1100" b="1" kern="1200" dirty="0" smtClean="0">
              <a:solidFill>
                <a:schemeClr val="tx1"/>
              </a:solidFill>
              <a:effectLst/>
              <a:latin typeface="+mn-lt"/>
              <a:ea typeface="+mn-ea"/>
              <a:cs typeface="+mn-cs"/>
            </a:endParaRPr>
          </a:p>
          <a:p>
            <a:pPr lvl="0"/>
            <a:r>
              <a:rPr lang="en-AU" sz="1100" b="1" kern="1200" dirty="0" smtClean="0">
                <a:solidFill>
                  <a:schemeClr val="tx1"/>
                </a:solidFill>
                <a:effectLst/>
                <a:latin typeface="+mn-lt"/>
                <a:ea typeface="+mn-ea"/>
                <a:cs typeface="+mn-cs"/>
              </a:rPr>
              <a:t>What are the ‘red flags’ in this scenario that would concern you?</a:t>
            </a:r>
          </a:p>
          <a:p>
            <a:pPr lvl="0"/>
            <a:r>
              <a:rPr lang="en-AU" sz="1100" kern="1200" dirty="0" smtClean="0">
                <a:solidFill>
                  <a:schemeClr val="tx1"/>
                </a:solidFill>
                <a:effectLst/>
                <a:latin typeface="+mn-lt"/>
                <a:ea typeface="+mn-ea"/>
                <a:cs typeface="+mn-cs"/>
              </a:rPr>
              <a:t>Age of infant</a:t>
            </a:r>
          </a:p>
          <a:p>
            <a:pPr lvl="0"/>
            <a:r>
              <a:rPr lang="en-AU" sz="1100" kern="1200" dirty="0" smtClean="0">
                <a:solidFill>
                  <a:schemeClr val="tx1"/>
                </a:solidFill>
                <a:effectLst/>
                <a:latin typeface="+mn-lt"/>
                <a:ea typeface="+mn-ea"/>
                <a:cs typeface="+mn-cs"/>
              </a:rPr>
              <a:t>Father</a:t>
            </a:r>
            <a:r>
              <a:rPr lang="en-AU" sz="1100" kern="1200" baseline="0" dirty="0" smtClean="0">
                <a:solidFill>
                  <a:schemeClr val="tx1"/>
                </a:solidFill>
                <a:effectLst/>
                <a:latin typeface="+mn-lt"/>
                <a:ea typeface="+mn-ea"/>
                <a:cs typeface="+mn-cs"/>
              </a:rPr>
              <a:t> telling story</a:t>
            </a:r>
          </a:p>
          <a:p>
            <a:pPr lvl="0"/>
            <a:r>
              <a:rPr lang="en-AU" sz="1100" kern="1200" baseline="0" dirty="0" smtClean="0">
                <a:solidFill>
                  <a:schemeClr val="tx1"/>
                </a:solidFill>
                <a:effectLst/>
                <a:latin typeface="+mn-lt"/>
                <a:ea typeface="+mn-ea"/>
                <a:cs typeface="+mn-cs"/>
              </a:rPr>
              <a:t>Isolation of mother </a:t>
            </a:r>
          </a:p>
          <a:p>
            <a:pPr lvl="0"/>
            <a:r>
              <a:rPr lang="en-AU" sz="1100" kern="1200" baseline="0" dirty="0" smtClean="0">
                <a:solidFill>
                  <a:schemeClr val="tx1"/>
                </a:solidFill>
                <a:effectLst/>
                <a:latin typeface="+mn-lt"/>
                <a:ea typeface="+mn-ea"/>
                <a:cs typeface="+mn-cs"/>
              </a:rPr>
              <a:t>CALD</a:t>
            </a:r>
          </a:p>
          <a:p>
            <a:pPr lvl="0"/>
            <a:r>
              <a:rPr lang="en-AU" sz="1100" kern="1200" baseline="0" dirty="0" smtClean="0">
                <a:solidFill>
                  <a:schemeClr val="tx1"/>
                </a:solidFill>
                <a:effectLst/>
                <a:latin typeface="+mn-lt"/>
                <a:ea typeface="+mn-ea"/>
                <a:cs typeface="+mn-cs"/>
              </a:rPr>
              <a:t>Inability of staff to get mother on her own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t>Multiple team involvement meaning loss of information and first assessment being taken as current situation and difficult to challenge.</a:t>
            </a:r>
          </a:p>
          <a:p>
            <a:pPr lvl="0"/>
            <a:endParaRPr lang="en-AU" sz="1100" kern="1200" dirty="0" smtClean="0">
              <a:solidFill>
                <a:schemeClr val="tx1"/>
              </a:solidFill>
              <a:effectLst/>
              <a:latin typeface="+mn-lt"/>
              <a:ea typeface="+mn-ea"/>
              <a:cs typeface="+mn-cs"/>
            </a:endParaRPr>
          </a:p>
          <a:p>
            <a:pPr lvl="0"/>
            <a:r>
              <a:rPr lang="en-AU" sz="1100" b="1" kern="1200" dirty="0" smtClean="0">
                <a:solidFill>
                  <a:schemeClr val="tx1"/>
                </a:solidFill>
                <a:effectLst/>
                <a:latin typeface="+mn-lt"/>
                <a:ea typeface="+mn-ea"/>
                <a:cs typeface="+mn-cs"/>
              </a:rPr>
              <a:t>Who would you discuss concerns with? </a:t>
            </a:r>
            <a:endParaRPr lang="en-AU" sz="1100" kern="1200" dirty="0" smtClean="0">
              <a:solidFill>
                <a:schemeClr val="tx1"/>
              </a:solidFill>
              <a:effectLst/>
              <a:latin typeface="+mn-lt"/>
              <a:ea typeface="+mn-ea"/>
              <a:cs typeface="+mn-cs"/>
            </a:endParaRPr>
          </a:p>
          <a:p>
            <a:pPr lvl="0"/>
            <a:r>
              <a:rPr lang="en-AU" sz="1100" kern="1200" dirty="0" smtClean="0">
                <a:solidFill>
                  <a:schemeClr val="tx1"/>
                </a:solidFill>
                <a:effectLst/>
                <a:latin typeface="+mn-lt"/>
                <a:ea typeface="+mn-ea"/>
                <a:cs typeface="+mn-cs"/>
              </a:rPr>
              <a:t>ANUM,</a:t>
            </a:r>
            <a:r>
              <a:rPr lang="en-AU" sz="1100" kern="1200" baseline="0" dirty="0" smtClean="0">
                <a:solidFill>
                  <a:schemeClr val="tx1"/>
                </a:solidFill>
                <a:effectLst/>
                <a:latin typeface="+mn-lt"/>
                <a:ea typeface="+mn-ea"/>
                <a:cs typeface="+mn-cs"/>
              </a:rPr>
              <a:t> SW, treating team, 1800 RESPECT, InTouch</a:t>
            </a:r>
          </a:p>
          <a:p>
            <a:pPr lvl="0"/>
            <a:endParaRPr lang="en-AU" sz="1100" kern="1200" dirty="0" smtClean="0">
              <a:solidFill>
                <a:schemeClr val="tx1"/>
              </a:solidFill>
              <a:effectLst/>
              <a:latin typeface="+mn-lt"/>
              <a:ea typeface="+mn-ea"/>
              <a:cs typeface="+mn-cs"/>
            </a:endParaRPr>
          </a:p>
          <a:p>
            <a:pPr lvl="0"/>
            <a:r>
              <a:rPr lang="en-AU" sz="1100" b="1" kern="1200" dirty="0" smtClean="0">
                <a:solidFill>
                  <a:schemeClr val="tx1"/>
                </a:solidFill>
                <a:effectLst/>
                <a:latin typeface="+mn-lt"/>
                <a:ea typeface="+mn-ea"/>
                <a:cs typeface="+mn-cs"/>
              </a:rPr>
              <a:t>Would a Code Grey be appropriate for this situation, if not when would you consider a code grey?</a:t>
            </a:r>
            <a:endParaRPr lang="en-AU" sz="1100" kern="1200" dirty="0" smtClean="0">
              <a:solidFill>
                <a:schemeClr val="tx1"/>
              </a:solidFill>
              <a:effectLst/>
              <a:latin typeface="+mn-lt"/>
              <a:ea typeface="+mn-ea"/>
              <a:cs typeface="+mn-cs"/>
            </a:endParaRPr>
          </a:p>
          <a:p>
            <a:pPr lvl="0"/>
            <a:r>
              <a:rPr lang="en-AU" sz="1100" kern="1200" dirty="0" smtClean="0">
                <a:solidFill>
                  <a:schemeClr val="tx1"/>
                </a:solidFill>
                <a:effectLst/>
                <a:latin typeface="+mn-lt"/>
                <a:ea typeface="+mn-ea"/>
                <a:cs typeface="+mn-cs"/>
              </a:rPr>
              <a:t>Use</a:t>
            </a:r>
            <a:r>
              <a:rPr lang="en-AU" sz="1100" kern="1200" baseline="0" dirty="0" smtClean="0">
                <a:solidFill>
                  <a:schemeClr val="tx1"/>
                </a:solidFill>
                <a:effectLst/>
                <a:latin typeface="+mn-lt"/>
                <a:ea typeface="+mn-ea"/>
                <a:cs typeface="+mn-cs"/>
              </a:rPr>
              <a:t> own emergency management procedure. </a:t>
            </a:r>
            <a:endParaRPr lang="en-AU"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lang="en-AU" sz="1100" b="1" i="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t>20</a:t>
            </a:fld>
            <a:endParaRPr lang="en-AU"/>
          </a:p>
        </p:txBody>
      </p:sp>
    </p:spTree>
    <p:extLst>
      <p:ext uri="{BB962C8B-B14F-4D97-AF65-F5344CB8AC3E}">
        <p14:creationId xmlns:p14="http://schemas.microsoft.com/office/powerpoint/2010/main" val="1563875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kern="1200" dirty="0" smtClean="0">
                <a:solidFill>
                  <a:schemeClr val="tx1"/>
                </a:solidFill>
                <a:effectLst/>
                <a:latin typeface="+mn-lt"/>
                <a:ea typeface="+mn-ea"/>
                <a:cs typeface="+mn-cs"/>
              </a:rPr>
              <a:t>***3 case studies provided, choose 1 to review***</a:t>
            </a:r>
          </a:p>
          <a:p>
            <a:pPr marL="0" lvl="0" indent="0">
              <a:buFont typeface="Arial" panose="020B0604020202020204" pitchFamily="34" charset="0"/>
              <a:buNone/>
            </a:pPr>
            <a:endParaRPr lang="en-AU" sz="1100" b="1" dirty="0" smtClean="0">
              <a:latin typeface="+mn-lt"/>
            </a:endParaRPr>
          </a:p>
          <a:p>
            <a:pPr marL="0" lvl="0" indent="0">
              <a:buFont typeface="Arial" panose="020B0604020202020204" pitchFamily="34" charset="0"/>
              <a:buNone/>
            </a:pPr>
            <a:r>
              <a:rPr lang="en-AU" sz="1100" b="1" dirty="0" smtClean="0">
                <a:latin typeface="+mn-lt"/>
              </a:rPr>
              <a:t>What are the ‘red flags’ in this scenario that would concern you?</a:t>
            </a:r>
          </a:p>
          <a:p>
            <a:pPr marL="0" lvl="0" indent="0">
              <a:buFont typeface="Arial" panose="020B0604020202020204" pitchFamily="34" charset="0"/>
              <a:buNone/>
            </a:pPr>
            <a:r>
              <a:rPr lang="en-AU" sz="1100" b="0" dirty="0" smtClean="0">
                <a:latin typeface="+mn-lt"/>
              </a:rPr>
              <a:t>Fathers</a:t>
            </a:r>
            <a:r>
              <a:rPr lang="en-AU" sz="1100" b="0" baseline="0" dirty="0" smtClean="0">
                <a:latin typeface="+mn-lt"/>
              </a:rPr>
              <a:t> parenting choices of verbal abuse towards mother in front of children</a:t>
            </a:r>
          </a:p>
          <a:p>
            <a:pPr marL="0" lvl="0" indent="0">
              <a:buFont typeface="Arial" panose="020B0604020202020204" pitchFamily="34" charset="0"/>
              <a:buNone/>
            </a:pPr>
            <a:r>
              <a:rPr lang="en-AU" sz="1100" b="0" baseline="0" dirty="0" smtClean="0">
                <a:latin typeface="+mn-lt"/>
              </a:rPr>
              <a:t>Age of sibling and child- and impact of family violence on social and emotional health and wellbeing</a:t>
            </a:r>
          </a:p>
          <a:p>
            <a:pPr marL="0" lvl="0" indent="0">
              <a:buFont typeface="Arial" panose="020B0604020202020204" pitchFamily="34" charset="0"/>
              <a:buNone/>
            </a:pPr>
            <a:r>
              <a:rPr lang="en-AU" sz="1100" b="0" baseline="0" dirty="0" smtClean="0">
                <a:latin typeface="+mn-lt"/>
              </a:rPr>
              <a:t>Medical issues including regression in behaviours indicating trauma response</a:t>
            </a:r>
          </a:p>
          <a:p>
            <a:pPr marL="0" lvl="0" indent="0">
              <a:buFont typeface="Arial" panose="020B0604020202020204" pitchFamily="34" charset="0"/>
              <a:buNone/>
            </a:pPr>
            <a:r>
              <a:rPr lang="en-AU" sz="1100" b="0" baseline="0" dirty="0" smtClean="0">
                <a:latin typeface="+mn-lt"/>
              </a:rPr>
              <a:t>Non school attendance and lack of services in place to keep an eye on children</a:t>
            </a:r>
          </a:p>
          <a:p>
            <a:pPr marL="0" lvl="0" indent="0">
              <a:buFont typeface="Arial" panose="020B0604020202020204" pitchFamily="34" charset="0"/>
              <a:buNone/>
            </a:pPr>
            <a:r>
              <a:rPr lang="en-AU" sz="1100" b="0" baseline="0" dirty="0" smtClean="0">
                <a:latin typeface="+mn-lt"/>
              </a:rPr>
              <a:t>Father’s behaviour towards staff- aggression risk</a:t>
            </a:r>
          </a:p>
          <a:p>
            <a:pPr marL="0" lvl="0" indent="0">
              <a:buFont typeface="Arial" panose="020B0604020202020204" pitchFamily="34" charset="0"/>
              <a:buNone/>
            </a:pPr>
            <a:r>
              <a:rPr lang="en-AU" sz="1100" b="0" baseline="0" dirty="0" smtClean="0">
                <a:latin typeface="+mn-lt"/>
              </a:rPr>
              <a:t>Father’s behaviour towards sibling in his care while escalated and threatening to harm family</a:t>
            </a:r>
          </a:p>
          <a:p>
            <a:pPr marL="0" lvl="0" indent="0">
              <a:buFont typeface="Arial" panose="020B0604020202020204" pitchFamily="34" charset="0"/>
              <a:buNone/>
            </a:pPr>
            <a:endParaRPr lang="en-AU" sz="1100" b="0" dirty="0" smtClean="0">
              <a:latin typeface="+mn-lt"/>
            </a:endParaRPr>
          </a:p>
          <a:p>
            <a:pPr marL="0" lvl="0" indent="0">
              <a:buFont typeface="Arial" panose="020B0604020202020204" pitchFamily="34" charset="0"/>
              <a:buNone/>
            </a:pPr>
            <a:r>
              <a:rPr lang="en-AU" sz="1100" b="1" dirty="0" smtClean="0">
                <a:latin typeface="+mn-lt"/>
              </a:rPr>
              <a:t>Who would you discuss concerns with? </a:t>
            </a:r>
          </a:p>
          <a:p>
            <a:pPr marL="0" lvl="0" indent="0">
              <a:buFont typeface="Arial" panose="020B0604020202020204" pitchFamily="34" charset="0"/>
              <a:buNone/>
            </a:pPr>
            <a:r>
              <a:rPr lang="en-AU" sz="1100" b="0" dirty="0" smtClean="0">
                <a:latin typeface="+mn-lt"/>
              </a:rPr>
              <a:t>Coordinator,</a:t>
            </a:r>
            <a:r>
              <a:rPr lang="en-AU" sz="1100" b="0" baseline="0" dirty="0" smtClean="0">
                <a:latin typeface="+mn-lt"/>
              </a:rPr>
              <a:t> ANUM, medical team, security, outpatient social work</a:t>
            </a:r>
            <a:endParaRPr lang="en-AU" sz="1100" b="0" dirty="0" smtClean="0">
              <a:latin typeface="+mn-lt"/>
            </a:endParaRPr>
          </a:p>
          <a:p>
            <a:pPr marL="0" lvl="0" indent="0">
              <a:buFont typeface="Arial" panose="020B0604020202020204" pitchFamily="34" charset="0"/>
              <a:buNone/>
            </a:pPr>
            <a:endParaRPr lang="en-AU" sz="1100" b="1" dirty="0" smtClean="0">
              <a:latin typeface="+mn-lt"/>
            </a:endParaRPr>
          </a:p>
          <a:p>
            <a:pPr marL="0" lvl="0" indent="0">
              <a:buFont typeface="Arial" panose="020B0604020202020204" pitchFamily="34" charset="0"/>
              <a:buNone/>
            </a:pPr>
            <a:r>
              <a:rPr lang="en-AU" sz="1100" b="1" dirty="0" smtClean="0">
                <a:latin typeface="+mn-lt"/>
              </a:rPr>
              <a:t>Would a Code Grey (distress or emergency code) be appropriate for this situation, if not when would you consider a code grey?</a:t>
            </a:r>
          </a:p>
          <a:p>
            <a:r>
              <a:rPr lang="en-AU" sz="1100" dirty="0" smtClean="0"/>
              <a:t>Use own emergency</a:t>
            </a:r>
            <a:r>
              <a:rPr lang="en-AU" sz="1100" baseline="0" dirty="0" smtClean="0"/>
              <a:t> management procedure </a:t>
            </a:r>
            <a:endParaRPr lang="en-AU" sz="1100" dirty="0" smtClean="0"/>
          </a:p>
          <a:p>
            <a:pPr marL="0" marR="0" lvl="0" indent="0" algn="l" defTabSz="914400" rtl="0" eaLnBrk="1" fontAlgn="auto" latinLnBrk="0" hangingPunct="1">
              <a:lnSpc>
                <a:spcPct val="125000"/>
              </a:lnSpc>
              <a:spcBef>
                <a:spcPts val="0"/>
              </a:spcBef>
              <a:spcAft>
                <a:spcPts val="0"/>
              </a:spcAft>
              <a:buClrTx/>
              <a:buSzTx/>
              <a:buFontTx/>
              <a:buNone/>
              <a:tabLst/>
              <a:defRPr/>
            </a:pPr>
            <a:endParaRPr lang="en-AU" sz="1100" b="1" i="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t>21</a:t>
            </a:fld>
            <a:endParaRPr lang="en-AU"/>
          </a:p>
        </p:txBody>
      </p:sp>
    </p:spTree>
    <p:extLst>
      <p:ext uri="{BB962C8B-B14F-4D97-AF65-F5344CB8AC3E}">
        <p14:creationId xmlns:p14="http://schemas.microsoft.com/office/powerpoint/2010/main" val="2220432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kern="1200" dirty="0" smtClean="0">
                <a:solidFill>
                  <a:schemeClr val="tx1"/>
                </a:solidFill>
                <a:effectLst/>
                <a:latin typeface="+mn-lt"/>
                <a:ea typeface="+mn-ea"/>
                <a:cs typeface="+mn-cs"/>
              </a:rPr>
              <a:t>***3 case studies provided, choose 1 to review***</a:t>
            </a:r>
          </a:p>
          <a:p>
            <a:endParaRPr lang="en-AU" sz="1100" b="1" dirty="0" smtClean="0">
              <a:solidFill>
                <a:schemeClr val="tx1"/>
              </a:solidFill>
              <a:latin typeface="+mn-lt"/>
            </a:endParaRPr>
          </a:p>
          <a:p>
            <a:r>
              <a:rPr lang="en-AU" sz="1100" b="1" dirty="0" smtClean="0">
                <a:solidFill>
                  <a:schemeClr val="tx1"/>
                </a:solidFill>
                <a:latin typeface="+mn-lt"/>
              </a:rPr>
              <a:t>What are the ‘red flags’ in this scenario that would concern you?</a:t>
            </a:r>
          </a:p>
          <a:p>
            <a:r>
              <a:rPr lang="en-AU" sz="1100" b="0" dirty="0" smtClean="0">
                <a:solidFill>
                  <a:schemeClr val="tx1"/>
                </a:solidFill>
                <a:latin typeface="+mn-lt"/>
              </a:rPr>
              <a:t>Safety</a:t>
            </a:r>
            <a:r>
              <a:rPr lang="en-AU" sz="1100" b="0" baseline="0" dirty="0" smtClean="0">
                <a:solidFill>
                  <a:schemeClr val="tx1"/>
                </a:solidFill>
                <a:latin typeface="+mn-lt"/>
              </a:rPr>
              <a:t> of mother and sibling</a:t>
            </a:r>
          </a:p>
          <a:p>
            <a:r>
              <a:rPr lang="en-AU" sz="1100" b="0" baseline="0" dirty="0" smtClean="0">
                <a:solidFill>
                  <a:schemeClr val="tx1"/>
                </a:solidFill>
                <a:latin typeface="+mn-lt"/>
              </a:rPr>
              <a:t>Previous history of sexual assault? </a:t>
            </a:r>
          </a:p>
          <a:p>
            <a:r>
              <a:rPr lang="en-AU" sz="1100" b="0" baseline="0" dirty="0" smtClean="0">
                <a:solidFill>
                  <a:schemeClr val="tx1"/>
                </a:solidFill>
                <a:latin typeface="+mn-lt"/>
              </a:rPr>
              <a:t>Previous history of family violence in parental relationship?</a:t>
            </a:r>
            <a:endParaRPr lang="en-AU" sz="1100" b="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t>Multiple teams involved</a:t>
            </a:r>
            <a:r>
              <a:rPr lang="en-AU" sz="1100" baseline="0" dirty="0" smtClean="0"/>
              <a:t> high risk of losing psychosocial information </a:t>
            </a:r>
            <a:endParaRPr lang="en-AU" sz="11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100" b="0" kern="1200" dirty="0" smtClean="0">
                <a:solidFill>
                  <a:schemeClr val="tx1"/>
                </a:solidFill>
                <a:effectLst/>
                <a:latin typeface="+mn-lt"/>
                <a:ea typeface="+mn-ea"/>
                <a:cs typeface="+mn-cs"/>
              </a:rPr>
              <a:t>Complexity gets</a:t>
            </a:r>
            <a:r>
              <a:rPr lang="en-AU" sz="1100" b="0" kern="1200" baseline="0" dirty="0" smtClean="0">
                <a:solidFill>
                  <a:schemeClr val="tx1"/>
                </a:solidFill>
                <a:effectLst/>
                <a:latin typeface="+mn-lt"/>
                <a:ea typeface="+mn-ea"/>
                <a:cs typeface="+mn-cs"/>
              </a:rPr>
              <a:t> </a:t>
            </a:r>
            <a:r>
              <a:rPr lang="en-AU" sz="1100" b="0" kern="1200" dirty="0" smtClean="0">
                <a:solidFill>
                  <a:schemeClr val="tx1"/>
                </a:solidFill>
                <a:effectLst/>
                <a:latin typeface="+mn-lt"/>
                <a:ea typeface="+mn-ea"/>
                <a:cs typeface="+mn-cs"/>
              </a:rPr>
              <a:t>minimised</a:t>
            </a:r>
            <a:r>
              <a:rPr lang="en-AU" sz="1100" b="0" kern="1200" baseline="0" dirty="0" smtClean="0">
                <a:solidFill>
                  <a:schemeClr val="tx1"/>
                </a:solidFill>
                <a:effectLst/>
                <a:latin typeface="+mn-lt"/>
                <a:ea typeface="+mn-ea"/>
                <a:cs typeface="+mn-cs"/>
              </a:rPr>
              <a:t> and d</a:t>
            </a:r>
            <a:r>
              <a:rPr lang="en-AU" sz="1100" b="0" kern="1200" dirty="0" smtClean="0">
                <a:solidFill>
                  <a:schemeClr val="tx1"/>
                </a:solidFill>
                <a:effectLst/>
                <a:latin typeface="+mn-lt"/>
                <a:ea typeface="+mn-ea"/>
                <a:cs typeface="+mn-cs"/>
              </a:rPr>
              <a:t>oesn’t get escalated</a:t>
            </a:r>
          </a:p>
          <a:p>
            <a:pPr marL="0" marR="0" indent="0" algn="l" defTabSz="914400" rtl="0" eaLnBrk="1" fontAlgn="auto" latinLnBrk="0" hangingPunct="1">
              <a:lnSpc>
                <a:spcPct val="100000"/>
              </a:lnSpc>
              <a:spcBef>
                <a:spcPts val="0"/>
              </a:spcBef>
              <a:spcAft>
                <a:spcPts val="0"/>
              </a:spcAft>
              <a:buClrTx/>
              <a:buSzTx/>
              <a:buFontTx/>
              <a:buNone/>
              <a:tabLst/>
              <a:defRPr/>
            </a:pPr>
            <a:r>
              <a:rPr lang="en-AU" sz="1100" b="0" kern="1200" dirty="0" smtClean="0">
                <a:solidFill>
                  <a:schemeClr val="tx1"/>
                </a:solidFill>
                <a:effectLst/>
                <a:latin typeface="+mn-lt"/>
                <a:ea typeface="+mn-ea"/>
                <a:cs typeface="+mn-cs"/>
              </a:rPr>
              <a:t>Disagreement of definition of FV- is violence against parents FV-</a:t>
            </a:r>
            <a:r>
              <a:rPr lang="en-AU" sz="1100" b="0" kern="1200" baseline="0" dirty="0" smtClean="0">
                <a:solidFill>
                  <a:schemeClr val="tx1"/>
                </a:solidFill>
                <a:effectLst/>
                <a:latin typeface="+mn-lt"/>
                <a:ea typeface="+mn-ea"/>
                <a:cs typeface="+mn-cs"/>
              </a:rPr>
              <a:t> emerging field of best practice in this space. </a:t>
            </a:r>
            <a:endParaRPr lang="en-AU" sz="1100" b="0" kern="1200" dirty="0" smtClean="0">
              <a:solidFill>
                <a:schemeClr val="tx1"/>
              </a:solidFill>
              <a:effectLst/>
              <a:latin typeface="+mn-lt"/>
              <a:ea typeface="+mn-ea"/>
              <a:cs typeface="+mn-cs"/>
            </a:endParaRPr>
          </a:p>
          <a:p>
            <a:r>
              <a:rPr lang="en-AU" sz="1100" dirty="0" smtClean="0">
                <a:solidFill>
                  <a:schemeClr val="tx1"/>
                </a:solidFill>
                <a:latin typeface="+mn-lt"/>
              </a:rPr>
              <a:t>Preventative health care around respectful relationships</a:t>
            </a:r>
          </a:p>
          <a:p>
            <a:endParaRPr lang="en-AU" sz="1100" dirty="0" smtClean="0">
              <a:solidFill>
                <a:schemeClr val="tx1"/>
              </a:solidFill>
              <a:latin typeface="+mn-lt"/>
            </a:endParaRPr>
          </a:p>
          <a:p>
            <a:pPr lvl="0"/>
            <a:r>
              <a:rPr lang="en-AU" sz="1100" b="1" dirty="0" smtClean="0">
                <a:solidFill>
                  <a:schemeClr val="tx1"/>
                </a:solidFill>
                <a:latin typeface="+mn-lt"/>
              </a:rPr>
              <a:t>Who would you discuss concerns with? </a:t>
            </a:r>
          </a:p>
          <a:p>
            <a:pPr lvl="0"/>
            <a:r>
              <a:rPr lang="en-AU" sz="1100" dirty="0" smtClean="0">
                <a:solidFill>
                  <a:schemeClr val="tx1"/>
                </a:solidFill>
                <a:latin typeface="+mn-lt"/>
              </a:rPr>
              <a:t>Add</a:t>
            </a:r>
            <a:r>
              <a:rPr lang="en-AU" sz="1100" baseline="0" dirty="0" smtClean="0">
                <a:solidFill>
                  <a:schemeClr val="tx1"/>
                </a:solidFill>
                <a:latin typeface="+mn-lt"/>
              </a:rPr>
              <a:t> in appropriate ED procedure 	</a:t>
            </a:r>
            <a:endParaRPr lang="en-AU" sz="1100" dirty="0" smtClean="0">
              <a:solidFill>
                <a:schemeClr val="tx1"/>
              </a:solidFill>
              <a:latin typeface="+mn-lt"/>
            </a:endParaRPr>
          </a:p>
          <a:p>
            <a:pPr lvl="0"/>
            <a:endParaRPr lang="en-AU" sz="1100" dirty="0" smtClean="0">
              <a:solidFill>
                <a:schemeClr val="tx1"/>
              </a:solidFill>
              <a:latin typeface="+mn-lt"/>
            </a:endParaRPr>
          </a:p>
          <a:p>
            <a:pPr lvl="0"/>
            <a:r>
              <a:rPr lang="en-AU" sz="1100" b="1" dirty="0" smtClean="0">
                <a:solidFill>
                  <a:schemeClr val="tx1"/>
                </a:solidFill>
                <a:latin typeface="+mn-lt"/>
              </a:rPr>
              <a:t>Would a Code Grey be appropriate for this situation, if not when would you consider a code grey?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t>Use own emergency</a:t>
            </a:r>
            <a:r>
              <a:rPr lang="en-AU" sz="1100" baseline="0" dirty="0" smtClean="0"/>
              <a:t> management procedure </a:t>
            </a:r>
            <a:endParaRPr lang="en-AU" sz="1100" dirty="0" smtClean="0"/>
          </a:p>
          <a:p>
            <a:pPr marL="0" marR="0" lvl="0" indent="0" algn="l" defTabSz="914400" rtl="0" eaLnBrk="1" fontAlgn="auto" latinLnBrk="0" hangingPunct="1">
              <a:lnSpc>
                <a:spcPct val="125000"/>
              </a:lnSpc>
              <a:spcBef>
                <a:spcPts val="0"/>
              </a:spcBef>
              <a:spcAft>
                <a:spcPts val="0"/>
              </a:spcAft>
              <a:buClrTx/>
              <a:buSzTx/>
              <a:buFontTx/>
              <a:buNone/>
              <a:tabLst/>
              <a:defRPr/>
            </a:pPr>
            <a:endParaRPr lang="en-AU" sz="1100" b="1" i="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t>22</a:t>
            </a:fld>
            <a:endParaRPr lang="en-AU"/>
          </a:p>
        </p:txBody>
      </p:sp>
    </p:spTree>
    <p:extLst>
      <p:ext uri="{BB962C8B-B14F-4D97-AF65-F5344CB8AC3E}">
        <p14:creationId xmlns:p14="http://schemas.microsoft.com/office/powerpoint/2010/main" val="2267542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baseline="0" dirty="0" smtClean="0">
                <a:solidFill>
                  <a:srgbClr val="FF0000"/>
                </a:solidFill>
                <a:effectLst/>
              </a:rPr>
              <a:t>***This slide is repeated from the Sensitive Practice Module and suggested to be used only if presenting as a standalone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baseline="0" dirty="0" smtClean="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baseline="0" dirty="0" smtClean="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for facilitators: </a:t>
            </a:r>
            <a:r>
              <a:rPr lang="en-AU" sz="1100" b="0" i="0" kern="1200" dirty="0" smtClean="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0" i="0" kern="1200" baseline="0" dirty="0" smtClean="0">
                <a:solidFill>
                  <a:schemeClr val="tx1"/>
                </a:solidFill>
                <a:effectLst/>
                <a:latin typeface="Arial" panose="020B0604020202020204" pitchFamily="34" charset="0"/>
                <a:ea typeface="+mn-ea"/>
                <a:cs typeface="Arial" panose="020B0604020202020204" pitchFamily="34" charset="0"/>
              </a:rPr>
              <a:t> </a:t>
            </a:r>
            <a:endParaRPr lang="en-AU" sz="1100" b="0" i="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Suggested facilitator dialogue: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dirty="0" smtClean="0">
                <a:solidFill>
                  <a:schemeClr val="tx1"/>
                </a:solidFill>
                <a:latin typeface="Arial" panose="020B0604020202020204" pitchFamily="34" charset="0"/>
                <a:ea typeface="+mn-ea"/>
                <a:cs typeface="Arial" panose="020B0604020202020204" pitchFamily="34" charset="0"/>
              </a:rPr>
              <a:t>Under the Children Youth and Families Act 2005 </a:t>
            </a:r>
            <a:r>
              <a:rPr lang="en-AU" sz="1100" kern="1200" dirty="0" smtClean="0">
                <a:solidFill>
                  <a:schemeClr val="tx1"/>
                </a:solidFill>
                <a:effectLst/>
                <a:latin typeface="Arial" panose="020B0604020202020204" pitchFamily="34" charset="0"/>
                <a:ea typeface="+mn-ea"/>
                <a:cs typeface="Arial" panose="020B0604020202020204" pitchFamily="34" charset="0"/>
              </a:rPr>
              <a:t>registered medical practitioners,</a:t>
            </a:r>
            <a:r>
              <a:rPr lang="en-AU" sz="110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kern="1200" dirty="0" smtClean="0">
                <a:solidFill>
                  <a:schemeClr val="tx1"/>
                </a:solidFill>
                <a:effectLst/>
                <a:latin typeface="Arial" panose="020B0604020202020204" pitchFamily="34" charset="0"/>
                <a:ea typeface="+mn-ea"/>
                <a:cs typeface="Arial" panose="020B0604020202020204" pitchFamily="34" charset="0"/>
              </a:rPr>
              <a:t>nurses,</a:t>
            </a:r>
            <a:r>
              <a:rPr lang="en-AU" sz="110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kern="1200" dirty="0" smtClean="0">
                <a:solidFill>
                  <a:schemeClr val="tx1"/>
                </a:solidFill>
                <a:effectLst/>
                <a:latin typeface="Arial" panose="020B0604020202020204" pitchFamily="34" charset="0"/>
                <a:ea typeface="+mn-ea"/>
                <a:cs typeface="Arial" panose="020B0604020202020204" pitchFamily="34" charset="0"/>
              </a:rPr>
              <a:t>midwives and registered psychologists among others </a:t>
            </a:r>
            <a:r>
              <a:rPr lang="en-AU" sz="1100" kern="1200" baseline="0" dirty="0" smtClean="0">
                <a:solidFill>
                  <a:schemeClr val="tx1"/>
                </a:solidFill>
                <a:latin typeface="Arial" panose="020B0604020202020204" pitchFamily="34" charset="0"/>
                <a:ea typeface="+mn-ea"/>
                <a:cs typeface="Arial" panose="020B0604020202020204" pitchFamily="34" charset="0"/>
              </a:rPr>
              <a:t>are required </a:t>
            </a:r>
            <a:r>
              <a:rPr lang="en-AU" sz="1100" kern="1200" dirty="0" smtClean="0">
                <a:solidFill>
                  <a:schemeClr val="tx1"/>
                </a:solidFill>
                <a:latin typeface="Arial" panose="020B0604020202020204" pitchFamily="34" charset="0"/>
                <a:ea typeface="+mn-ea"/>
                <a:cs typeface="Arial" panose="020B0604020202020204" pitchFamily="34" charset="0"/>
              </a:rPr>
              <a:t>to report cases of suspected physical and sexual abuse</a:t>
            </a:r>
            <a:r>
              <a:rPr lang="en-AU" sz="1100" kern="1200" baseline="0" dirty="0" smtClean="0">
                <a:solidFill>
                  <a:schemeClr val="tx1"/>
                </a:solidFill>
                <a:latin typeface="Arial" panose="020B0604020202020204" pitchFamily="34" charset="0"/>
                <a:ea typeface="+mn-ea"/>
                <a:cs typeface="Arial" panose="020B0604020202020204" pitchFamily="34" charset="0"/>
              </a:rPr>
              <a:t> to Child Protection services for any person under 18 years of age. </a:t>
            </a:r>
            <a:r>
              <a:rPr lang="en-AU" sz="1100" kern="1200" dirty="0" smtClean="0">
                <a:solidFill>
                  <a:schemeClr val="tx1"/>
                </a:solidFill>
                <a:latin typeface="Arial" panose="020B0604020202020204" pitchFamily="34" charset="0"/>
                <a:ea typeface="+mn-ea"/>
                <a:cs typeface="Arial" panose="020B0604020202020204" pitchFamily="34" charset="0"/>
              </a:rPr>
              <a:t>All health professionals</a:t>
            </a:r>
            <a:r>
              <a:rPr lang="en-AU" sz="1100" kern="1200" baseline="0" dirty="0" smtClean="0">
                <a:solidFill>
                  <a:schemeClr val="tx1"/>
                </a:solidFill>
                <a:latin typeface="Arial" panose="020B0604020202020204" pitchFamily="34" charset="0"/>
                <a:ea typeface="+mn-ea"/>
                <a:cs typeface="Arial" panose="020B0604020202020204" pitchFamily="34" charset="0"/>
              </a:rPr>
              <a:t> have a duty of care to report children/young people who are in need of protection to Child Protection services and to put the best interests of the child first. </a:t>
            </a:r>
            <a:r>
              <a:rPr lang="en-AU" sz="1100" kern="1200" dirty="0" smtClean="0">
                <a:solidFill>
                  <a:schemeClr val="tx1"/>
                </a:solidFill>
                <a:latin typeface="Arial" panose="020B0604020202020204" pitchFamily="34" charset="0"/>
                <a:ea typeface="+mn-ea"/>
                <a:cs typeface="Arial" panose="020B0604020202020204" pitchFamily="34" charset="0"/>
              </a:rPr>
              <a:t>Under </a:t>
            </a:r>
            <a:r>
              <a:rPr lang="en-AU" sz="1100" kern="1200" baseline="0" dirty="0" smtClean="0">
                <a:solidFill>
                  <a:schemeClr val="tx1"/>
                </a:solidFill>
                <a:latin typeface="Arial" panose="020B0604020202020204" pitchFamily="34" charset="0"/>
                <a:ea typeface="+mn-ea"/>
                <a:cs typeface="Arial" panose="020B0604020202020204" pitchFamily="34" charset="0"/>
              </a:rPr>
              <a:t>the Crimes Act 1958 everyone is mandated to report sexual offences against a child to police.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200" dirty="0" smtClean="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dirty="0" smtClean="0">
                <a:solidFill>
                  <a:schemeClr val="tx1"/>
                </a:solidFill>
                <a:latin typeface="Arial" panose="020B0604020202020204" pitchFamily="34" charset="0"/>
                <a:ea typeface="+mn-ea"/>
                <a:cs typeface="Arial" panose="020B0604020202020204" pitchFamily="34" charset="0"/>
              </a:rPr>
              <a:t>Adults</a:t>
            </a:r>
            <a:r>
              <a:rPr lang="en-AU" sz="1100" kern="1200" baseline="0" dirty="0" smtClean="0">
                <a:solidFill>
                  <a:schemeClr val="tx1"/>
                </a:solidFill>
                <a:latin typeface="Arial" panose="020B0604020202020204" pitchFamily="34" charset="0"/>
                <a:ea typeface="+mn-ea"/>
                <a:cs typeface="Arial" panose="020B0604020202020204" pitchFamily="34" charset="0"/>
              </a:rPr>
              <a:t> largely have complete autonomy and their wishes must be respected. However, when children/young people are involved, their safety and best interests are paramount.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smtClean="0">
                <a:solidFill>
                  <a:schemeClr val="tx1"/>
                </a:solidFill>
                <a:latin typeface="Arial" panose="020B0604020202020204" pitchFamily="34" charset="0"/>
                <a:ea typeface="+mn-ea"/>
                <a:cs typeface="Arial" panose="020B0604020202020204" pitchFamily="34" charset="0"/>
              </a:rPr>
              <a:t>The risk of emotional abuse, neglect and cumulative harm must be taken into account, as well of potential for physical or sexual abuse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kern="1200" baseline="0" dirty="0" smtClean="0">
                <a:solidFill>
                  <a:schemeClr val="tx1"/>
                </a:solidFill>
                <a:latin typeface="Arial" panose="020B0604020202020204" pitchFamily="34" charset="0"/>
                <a:ea typeface="+mn-ea"/>
                <a:cs typeface="Arial" panose="020B0604020202020204" pitchFamily="34" charset="0"/>
              </a:rPr>
              <a:t>This applies to children and young people who are your patients and to any other children or young people who may be in the family home or who are otherwise at risk. </a:t>
            </a:r>
            <a:endParaRPr lang="en-AU" sz="1100" kern="1200" baseline="0" dirty="0" smtClean="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smtClean="0">
                <a:solidFill>
                  <a:schemeClr val="tx1"/>
                </a:solidFill>
                <a:latin typeface="Arial" panose="020B0604020202020204" pitchFamily="34" charset="0"/>
                <a:ea typeface="+mn-ea"/>
                <a:cs typeface="Arial" panose="020B0604020202020204" pitchFamily="34" charset="0"/>
              </a:rPr>
              <a:t>If you have concerns for a child or young person's safety or wellbeing for any of these reasons, consult with your hospital’s Social Work department, or Child Protection services, and refer to your hospital’s procedures for responding to concerns of child abuse.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smtClean="0">
                <a:solidFill>
                  <a:schemeClr val="tx1"/>
                </a:solidFill>
                <a:latin typeface="Arial" panose="020B0604020202020204" pitchFamily="34" charset="0"/>
                <a:ea typeface="+mn-ea"/>
                <a:cs typeface="Arial" panose="020B0604020202020204" pitchFamily="34" charset="0"/>
              </a:rPr>
              <a:t>If you recognise the need for this, sensitive practice principles would encourage the involvement of the non-offending parent in the process, however it is best not to do so if this would heighten the risk to themselves or to the child/young person.</a:t>
            </a:r>
            <a:r>
              <a:rPr lang="en-AU" sz="1100" b="1" kern="1200" dirty="0" smtClean="0">
                <a:solidFill>
                  <a:schemeClr val="tx1"/>
                </a:solidFill>
                <a:latin typeface="Arial" panose="020B0604020202020204" pitchFamily="34" charset="0"/>
                <a:ea typeface="+mn-ea"/>
                <a:cs typeface="Arial" panose="020B0604020202020204" pitchFamily="34" charset="0"/>
              </a:rPr>
              <a:t> </a:t>
            </a:r>
            <a:endParaRPr lang="en-AU" sz="1100" b="0" kern="1200" baseline="0" dirty="0" smtClean="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kern="1200" baseline="0" dirty="0" smtClean="0">
                <a:solidFill>
                  <a:schemeClr val="tx1"/>
                </a:solidFill>
                <a:latin typeface="Arial" panose="020B0604020202020204" pitchFamily="34" charset="0"/>
                <a:ea typeface="+mn-ea"/>
                <a:cs typeface="Arial" panose="020B0604020202020204" pitchFamily="34" charset="0"/>
              </a:rPr>
              <a:t>Reports contribute to a picture of cumulative harm over time (a series of reports to Child Protection might indicate a concerning pattern of harm)– so </a:t>
            </a:r>
            <a:r>
              <a:rPr lang="en-AU" sz="1100" b="1" kern="1200" baseline="0" dirty="0" smtClean="0">
                <a:solidFill>
                  <a:schemeClr val="tx1"/>
                </a:solidFill>
                <a:latin typeface="Arial" panose="020B0604020202020204" pitchFamily="34" charset="0"/>
                <a:ea typeface="+mn-ea"/>
                <a:cs typeface="Arial" panose="020B0604020202020204" pitchFamily="34" charset="0"/>
              </a:rPr>
              <a:t>always report </a:t>
            </a:r>
            <a:r>
              <a:rPr lang="en-AU" sz="1100" b="0" kern="1200" baseline="0" dirty="0" smtClean="0">
                <a:solidFill>
                  <a:schemeClr val="tx1"/>
                </a:solidFill>
                <a:latin typeface="Arial" panose="020B0604020202020204" pitchFamily="34" charset="0"/>
                <a:ea typeface="+mn-ea"/>
                <a:cs typeface="Arial" panose="020B0604020202020204" pitchFamily="34" charset="0"/>
              </a:rPr>
              <a:t>if you have significant concerns.</a:t>
            </a:r>
            <a:endParaRPr lang="en-AU" sz="1100" b="1" kern="1200" dirty="0" smtClean="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baseline="0" dirty="0" smtClean="0">
                <a:solidFill>
                  <a:schemeClr val="tx1"/>
                </a:solidFill>
                <a:latin typeface="Arial" panose="020B0604020202020204" pitchFamily="34" charset="0"/>
                <a:ea typeface="+mn-ea"/>
                <a:cs typeface="Arial" panose="020B0604020202020204" pitchFamily="34" charset="0"/>
              </a:rPr>
              <a:t>[Refer to hospital protocols] All organisations working with children and young people also have a duty to protect them from harm, under Victoria’s Child Safe Standards (and reportable conduct scheme). Presenters can explore this link to know more: </a:t>
            </a:r>
            <a:r>
              <a:rPr lang="en-AU" sz="1100" u="sng" kern="1200" dirty="0" smtClean="0">
                <a:solidFill>
                  <a:schemeClr val="tx1"/>
                </a:solidFill>
                <a:effectLst/>
                <a:latin typeface="Arial" panose="020B0604020202020204" pitchFamily="34" charset="0"/>
                <a:ea typeface="+mn-ea"/>
                <a:cs typeface="Arial" panose="020B0604020202020204" pitchFamily="34" charset="0"/>
                <a:hlinkClick r:id="rId3"/>
              </a:rPr>
              <a:t>http://www.dhs.vic.gov.au/about-the-department/documents-and-resources/policies,-guidelines-and-legislation/child-safe-standards-resources</a:t>
            </a:r>
            <a:r>
              <a:rPr lang="en-AU" sz="1100" kern="1200" dirty="0" smtClean="0">
                <a:solidFill>
                  <a:schemeClr val="tx1"/>
                </a:solidFill>
                <a:effectLst/>
                <a:latin typeface="Arial" panose="020B0604020202020204" pitchFamily="34" charset="0"/>
                <a:ea typeface="+mn-ea"/>
                <a:cs typeface="Arial" panose="020B0604020202020204" pitchFamily="34" charset="0"/>
              </a:rPr>
              <a:t> and </a:t>
            </a:r>
            <a:r>
              <a:rPr lang="en-AU" sz="1100" u="sng" kern="1200" dirty="0" smtClean="0">
                <a:solidFill>
                  <a:schemeClr val="tx1"/>
                </a:solidFill>
                <a:effectLst/>
                <a:latin typeface="Arial" panose="020B0604020202020204" pitchFamily="34" charset="0"/>
                <a:ea typeface="+mn-ea"/>
                <a:cs typeface="Arial" panose="020B0604020202020204" pitchFamily="34" charset="0"/>
                <a:hlinkClick r:id="rId4"/>
              </a:rPr>
              <a:t>https://ccyp.vic.gov.au/reportable-conduct-scheme</a:t>
            </a:r>
            <a:r>
              <a:rPr lang="en-AU" sz="1100" u="none" kern="1200" dirty="0" smtClean="0">
                <a:solidFill>
                  <a:schemeClr val="tx1"/>
                </a:solidFill>
                <a:effectLst/>
                <a:latin typeface="Arial" panose="020B0604020202020204" pitchFamily="34" charset="0"/>
                <a:ea typeface="+mn-ea"/>
                <a:cs typeface="Arial" panose="020B0604020202020204" pitchFamily="34" charset="0"/>
              </a:rPr>
              <a:t>.</a:t>
            </a:r>
            <a:r>
              <a:rPr lang="en-AU" sz="1100" u="none" kern="1200" baseline="0" dirty="0" smtClean="0">
                <a:solidFill>
                  <a:schemeClr val="tx1"/>
                </a:solidFill>
                <a:effectLst/>
                <a:latin typeface="Arial" panose="020B0604020202020204" pitchFamily="34" charset="0"/>
                <a:ea typeface="+mn-ea"/>
                <a:cs typeface="Arial" panose="020B0604020202020204" pitchFamily="34" charset="0"/>
              </a:rPr>
              <a:t> It is essential to </a:t>
            </a:r>
            <a:r>
              <a:rPr lang="en-AU" sz="1100" kern="1200" baseline="0" dirty="0" smtClean="0">
                <a:solidFill>
                  <a:schemeClr val="tx1"/>
                </a:solidFill>
                <a:latin typeface="Arial" panose="020B0604020202020204" pitchFamily="34" charset="0"/>
                <a:ea typeface="+mn-ea"/>
                <a:cs typeface="Arial" panose="020B0604020202020204" pitchFamily="34" charset="0"/>
              </a:rPr>
              <a:t>refer to your organisation’s own policy.</a:t>
            </a:r>
            <a:endParaRPr lang="en-AU" sz="1100" kern="1200" dirty="0" smtClean="0">
              <a:solidFill>
                <a:schemeClr val="tx1"/>
              </a:solidFill>
              <a:latin typeface="Arial" panose="020B0604020202020204" pitchFamily="34" charset="0"/>
              <a:ea typeface="+mn-ea"/>
              <a:cs typeface="Arial" panose="020B0604020202020204" pitchFamily="34" charset="0"/>
            </a:endParaRPr>
          </a:p>
          <a:p>
            <a:pPr>
              <a:lnSpc>
                <a:spcPct val="100000"/>
              </a:lnSpc>
            </a:pPr>
            <a:endParaRPr lang="en-AU" sz="1100" b="0" i="1" baseline="0" dirty="0" smtClean="0">
              <a:solidFill>
                <a:schemeClr val="tx1"/>
              </a:solidFill>
              <a:latin typeface="Arial" panose="020B0604020202020204" pitchFamily="34" charset="0"/>
              <a:cs typeface="Arial" panose="020B0604020202020204" pitchFamily="34" charset="0"/>
            </a:endParaRPr>
          </a:p>
          <a:p>
            <a:pPr>
              <a:lnSpc>
                <a:spcPct val="100000"/>
              </a:lnSpc>
            </a:pPr>
            <a:r>
              <a:rPr lang="en-AU" sz="1100" b="1" i="0" baseline="0" dirty="0" smtClean="0">
                <a:solidFill>
                  <a:schemeClr val="tx1"/>
                </a:solidFill>
                <a:latin typeface="Arial" panose="020B0604020202020204" pitchFamily="34" charset="0"/>
                <a:cs typeface="Arial" panose="020B0604020202020204" pitchFamily="34" charset="0"/>
              </a:rPr>
              <a:t>Key messages: Health professionals have a legal responsibility to report suspected physical and sexual abuse. The best interest of the child is paramount and consider all</a:t>
            </a:r>
            <a:r>
              <a:rPr lang="en-AU" sz="1100" b="1" i="1" baseline="0" dirty="0" smtClean="0">
                <a:solidFill>
                  <a:schemeClr val="tx1"/>
                </a:solidFill>
                <a:latin typeface="Arial" panose="020B0604020202020204" pitchFamily="34" charset="0"/>
                <a:cs typeface="Arial" panose="020B0604020202020204" pitchFamily="34" charset="0"/>
              </a:rPr>
              <a:t> </a:t>
            </a:r>
            <a:r>
              <a:rPr lang="en-AU" sz="1100" b="1" i="0" baseline="0" dirty="0" smtClean="0">
                <a:solidFill>
                  <a:schemeClr val="tx1"/>
                </a:solidFill>
                <a:latin typeface="Arial" panose="020B0604020202020204" pitchFamily="34" charset="0"/>
                <a:cs typeface="Arial" panose="020B0604020202020204" pitchFamily="34" charset="0"/>
              </a:rPr>
              <a:t>children and young people</a:t>
            </a:r>
            <a:r>
              <a:rPr lang="en-AU" sz="1100" b="1" i="1" baseline="0" dirty="0" smtClean="0">
                <a:solidFill>
                  <a:schemeClr val="tx1"/>
                </a:solidFill>
                <a:latin typeface="Arial" panose="020B0604020202020204" pitchFamily="34" charset="0"/>
                <a:cs typeface="Arial" panose="020B0604020202020204" pitchFamily="34" charset="0"/>
              </a:rPr>
              <a:t>- </a:t>
            </a:r>
            <a:r>
              <a:rPr lang="en-AU" sz="1100" b="1" i="0" baseline="0" dirty="0" smtClean="0">
                <a:solidFill>
                  <a:schemeClr val="tx1"/>
                </a:solidFill>
                <a:latin typeface="Arial" panose="020B0604020202020204" pitchFamily="34" charset="0"/>
                <a:cs typeface="Arial" panose="020B0604020202020204" pitchFamily="34" charset="0"/>
              </a:rPr>
              <a:t>whether they are your direct patient or whether they are the child of your patient and whether they are with your patient or reported to be at home or elsewhere.</a:t>
            </a:r>
          </a:p>
          <a:p>
            <a:endParaRPr lang="en-AU" dirty="0"/>
          </a:p>
        </p:txBody>
      </p:sp>
      <p:sp>
        <p:nvSpPr>
          <p:cNvPr id="4" name="Slide Number Placeholder 3"/>
          <p:cNvSpPr>
            <a:spLocks noGrp="1"/>
          </p:cNvSpPr>
          <p:nvPr>
            <p:ph type="sldNum" sz="quarter" idx="10"/>
          </p:nvPr>
        </p:nvSpPr>
        <p:spPr/>
        <p:txBody>
          <a:bodyPr/>
          <a:lstStyle/>
          <a:p>
            <a:fld id="{FA494084-E46D-4E52-97D5-5817791D024B}" type="slidenum">
              <a:rPr lang="en-AU" smtClean="0"/>
              <a:t>23</a:t>
            </a:fld>
            <a:endParaRPr lang="en-AU"/>
          </a:p>
        </p:txBody>
      </p:sp>
    </p:spTree>
    <p:extLst>
      <p:ext uri="{BB962C8B-B14F-4D97-AF65-F5344CB8AC3E}">
        <p14:creationId xmlns:p14="http://schemas.microsoft.com/office/powerpoint/2010/main" val="298227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dirty="0">
                <a:solidFill>
                  <a:schemeClr val="tx1"/>
                </a:solidFill>
                <a:latin typeface="Arial" panose="020B0604020202020204" pitchFamily="34" charset="0"/>
                <a:cs typeface="Arial" panose="020B0604020202020204" pitchFamily="34" charset="0"/>
              </a:rPr>
              <a:t>Refer to the slide and below dialogue</a:t>
            </a:r>
          </a:p>
          <a:p>
            <a:pPr>
              <a:lnSpc>
                <a:spcPct val="100000"/>
              </a:lnSpc>
            </a:pPr>
            <a:endParaRPr lang="en-AU" sz="1100" b="1" dirty="0">
              <a:solidFill>
                <a:schemeClr val="tx1"/>
              </a:solidFill>
              <a:latin typeface="Arial" panose="020B0604020202020204" pitchFamily="34" charset="0"/>
              <a:cs typeface="Arial" panose="020B0604020202020204" pitchFamily="34" charset="0"/>
            </a:endParaRPr>
          </a:p>
          <a:p>
            <a:pPr>
              <a:lnSpc>
                <a:spcPct val="100000"/>
              </a:lnSpc>
            </a:pPr>
            <a:r>
              <a:rPr lang="en-AU" sz="1100" b="1" dirty="0">
                <a:solidFill>
                  <a:schemeClr val="tx1"/>
                </a:solidFill>
                <a:latin typeface="Arial" panose="020B0604020202020204" pitchFamily="34" charset="0"/>
                <a:cs typeface="Arial" panose="020B0604020202020204" pitchFamily="34" charset="0"/>
              </a:rPr>
              <a:t>Note: </a:t>
            </a:r>
            <a:r>
              <a:rPr lang="en-AU" sz="1100" b="0" dirty="0">
                <a:solidFill>
                  <a:schemeClr val="tx1"/>
                </a:solidFill>
                <a:latin typeface="Arial" panose="020B0604020202020204" pitchFamily="34" charset="0"/>
                <a:cs typeface="Arial" panose="020B0604020202020204" pitchFamily="34" charset="0"/>
              </a:rPr>
              <a:t>This slide should be amended to reflect your hospital’s referral pathway for internal and external services noting where 24/7 assistance is available</a:t>
            </a:r>
          </a:p>
          <a:p>
            <a:pPr>
              <a:lnSpc>
                <a:spcPct val="100000"/>
              </a:lnSpc>
            </a:pPr>
            <a:r>
              <a:rPr lang="en-AU" sz="1100" b="1" dirty="0">
                <a:solidFill>
                  <a:schemeClr val="tx1"/>
                </a:solidFill>
                <a:latin typeface="Arial" panose="020B0604020202020204" pitchFamily="34" charset="0"/>
                <a:cs typeface="Arial" panose="020B0604020202020204" pitchFamily="34" charset="0"/>
              </a:rPr>
              <a:t>Handout:</a:t>
            </a:r>
            <a:r>
              <a:rPr lang="en-AU" sz="1100" b="1" baseline="0" dirty="0">
                <a:solidFill>
                  <a:schemeClr val="tx1"/>
                </a:solidFill>
                <a:latin typeface="Arial" panose="020B0604020202020204" pitchFamily="34" charset="0"/>
                <a:cs typeface="Arial" panose="020B0604020202020204" pitchFamily="34" charset="0"/>
              </a:rPr>
              <a:t> </a:t>
            </a:r>
            <a:r>
              <a:rPr lang="en-AU" sz="1100" b="0" baseline="0" dirty="0">
                <a:solidFill>
                  <a:schemeClr val="tx1"/>
                </a:solidFill>
                <a:latin typeface="Arial" panose="020B0604020202020204" pitchFamily="34" charset="0"/>
                <a:cs typeface="Arial" panose="020B0604020202020204" pitchFamily="34" charset="0"/>
              </a:rPr>
              <a:t>C</a:t>
            </a:r>
            <a:r>
              <a:rPr lang="en-AU" sz="1100" b="0" dirty="0">
                <a:solidFill>
                  <a:schemeClr val="tx1"/>
                </a:solidFill>
                <a:latin typeface="Arial" panose="020B0604020202020204" pitchFamily="34" charset="0"/>
                <a:cs typeface="Arial" panose="020B0604020202020204" pitchFamily="34" charset="0"/>
              </a:rPr>
              <a:t>ontact details for specialist family violence services</a:t>
            </a:r>
          </a:p>
          <a:p>
            <a:pPr>
              <a:lnSpc>
                <a:spcPct val="100000"/>
              </a:lnSpc>
            </a:pPr>
            <a:endParaRPr lang="en-AU" sz="1100" dirty="0">
              <a:solidFill>
                <a:schemeClr val="tx1"/>
              </a:solidFill>
              <a:latin typeface="Arial" panose="020B0604020202020204" pitchFamily="34" charset="0"/>
              <a:cs typeface="Arial" panose="020B0604020202020204" pitchFamily="34" charset="0"/>
            </a:endParaRPr>
          </a:p>
          <a:p>
            <a:pPr>
              <a:lnSpc>
                <a:spcPct val="100000"/>
              </a:lnSpc>
            </a:pPr>
            <a:r>
              <a:rPr lang="en-AU" sz="1100" b="1" dirty="0">
                <a:solidFill>
                  <a:schemeClr val="tx1"/>
                </a:solidFill>
                <a:latin typeface="Arial" panose="020B0604020202020204" pitchFamily="34" charset="0"/>
                <a:cs typeface="Arial" panose="020B0604020202020204" pitchFamily="34" charset="0"/>
              </a:rPr>
              <a:t>Suggested facilitator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dirty="0">
                <a:solidFill>
                  <a:schemeClr val="tx1"/>
                </a:solidFill>
                <a:latin typeface="Arial" panose="020B0604020202020204" pitchFamily="34" charset="0"/>
                <a:cs typeface="Arial" panose="020B0604020202020204" pitchFamily="34" charset="0"/>
              </a:rPr>
              <a:t>It is important for health professionals to understand what services are available,</a:t>
            </a:r>
            <a:r>
              <a:rPr lang="en-AU" sz="1100" b="0" baseline="0" dirty="0">
                <a:solidFill>
                  <a:schemeClr val="tx1"/>
                </a:solidFill>
                <a:latin typeface="Arial" panose="020B0604020202020204" pitchFamily="34" charset="0"/>
                <a:cs typeface="Arial" panose="020B0604020202020204" pitchFamily="34" charset="0"/>
              </a:rPr>
              <a:t> including</a:t>
            </a:r>
            <a:r>
              <a:rPr lang="en-AU" sz="1100" b="0" dirty="0">
                <a:solidFill>
                  <a:schemeClr val="tx1"/>
                </a:solidFill>
                <a:latin typeface="Arial" panose="020B0604020202020204" pitchFamily="34" charset="0"/>
                <a:cs typeface="Arial" panose="020B0604020202020204" pitchFamily="34" charset="0"/>
              </a:rPr>
              <a:t> family violence referral pathways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dirty="0">
                <a:solidFill>
                  <a:schemeClr val="tx1"/>
                </a:solidFill>
                <a:latin typeface="Arial" panose="020B0604020202020204" pitchFamily="34" charset="0"/>
                <a:cs typeface="Arial" panose="020B0604020202020204" pitchFamily="34" charset="0"/>
              </a:rPr>
              <a:t>Refer to the intranet for more information and</a:t>
            </a:r>
            <a:r>
              <a:rPr lang="en-AU" sz="1100" b="0" baseline="0" dirty="0">
                <a:solidFill>
                  <a:schemeClr val="tx1"/>
                </a:solidFill>
                <a:latin typeface="Arial" panose="020B0604020202020204" pitchFamily="34" charset="0"/>
                <a:cs typeface="Arial" panose="020B0604020202020204" pitchFamily="34" charset="0"/>
              </a:rPr>
              <a:t> </a:t>
            </a:r>
            <a:r>
              <a:rPr lang="en-AU" sz="1100" b="0" dirty="0">
                <a:solidFill>
                  <a:schemeClr val="tx1"/>
                </a:solidFill>
                <a:latin typeface="Arial" panose="020B0604020202020204" pitchFamily="34" charset="0"/>
                <a:cs typeface="Arial" panose="020B0604020202020204" pitchFamily="34" charset="0"/>
              </a:rPr>
              <a:t>seek secondary consultation from your manager,</a:t>
            </a:r>
            <a:r>
              <a:rPr lang="en-AU" sz="1100" b="0" baseline="0" dirty="0">
                <a:solidFill>
                  <a:schemeClr val="tx1"/>
                </a:solidFill>
                <a:latin typeface="Arial" panose="020B0604020202020204" pitchFamily="34" charset="0"/>
                <a:cs typeface="Arial" panose="020B0604020202020204" pitchFamily="34" charset="0"/>
              </a:rPr>
              <a:t> clinical staff </a:t>
            </a:r>
            <a:r>
              <a:rPr lang="en-AU" sz="1100" b="0" dirty="0">
                <a:solidFill>
                  <a:schemeClr val="tx1"/>
                </a:solidFill>
                <a:latin typeface="Arial" panose="020B0604020202020204" pitchFamily="34" charset="0"/>
                <a:cs typeface="Arial" panose="020B0604020202020204" pitchFamily="34" charset="0"/>
              </a:rPr>
              <a:t>or social work department.  </a:t>
            </a:r>
          </a:p>
          <a:p>
            <a:pPr marL="0" indent="0">
              <a:lnSpc>
                <a:spcPct val="100000"/>
              </a:lnSpc>
              <a:buFont typeface="Arial" panose="020B0604020202020204" pitchFamily="34" charset="0"/>
              <a:buNone/>
            </a:pPr>
            <a:endParaRPr lang="en-AU" sz="1100" dirty="0">
              <a:solidFill>
                <a:schemeClr val="tx1"/>
              </a:solidFill>
              <a:latin typeface="Arial" panose="020B0604020202020204" pitchFamily="34" charset="0"/>
              <a:cs typeface="Arial" panose="020B0604020202020204" pitchFamily="34" charset="0"/>
            </a:endParaRPr>
          </a:p>
          <a:p>
            <a:pPr>
              <a:lnSpc>
                <a:spcPct val="100000"/>
              </a:lnSpc>
            </a:pPr>
            <a:r>
              <a:rPr lang="en-AU" sz="1100" b="1" dirty="0">
                <a:solidFill>
                  <a:schemeClr val="tx1"/>
                </a:solidFill>
                <a:latin typeface="Arial" panose="020B0604020202020204" pitchFamily="34" charset="0"/>
                <a:cs typeface="Arial" panose="020B0604020202020204" pitchFamily="34" charset="0"/>
              </a:rPr>
              <a:t>Key</a:t>
            </a:r>
            <a:r>
              <a:rPr lang="en-AU" sz="1100" b="1" baseline="0" dirty="0">
                <a:solidFill>
                  <a:schemeClr val="tx1"/>
                </a:solidFill>
                <a:latin typeface="Arial" panose="020B0604020202020204" pitchFamily="34" charset="0"/>
                <a:cs typeface="Arial" panose="020B0604020202020204" pitchFamily="34" charset="0"/>
              </a:rPr>
              <a:t> m</a:t>
            </a:r>
            <a:r>
              <a:rPr lang="en-AU" sz="1100" b="1" dirty="0">
                <a:solidFill>
                  <a:schemeClr val="tx1"/>
                </a:solidFill>
                <a:latin typeface="Arial" panose="020B0604020202020204" pitchFamily="34" charset="0"/>
                <a:cs typeface="Arial" panose="020B0604020202020204" pitchFamily="34" charset="0"/>
              </a:rPr>
              <a:t>essage: It</a:t>
            </a:r>
            <a:r>
              <a:rPr lang="en-AU" sz="1100" b="1" baseline="0" dirty="0">
                <a:solidFill>
                  <a:schemeClr val="tx1"/>
                </a:solidFill>
                <a:latin typeface="Arial" panose="020B0604020202020204" pitchFamily="34" charset="0"/>
                <a:cs typeface="Arial" panose="020B0604020202020204" pitchFamily="34" charset="0"/>
              </a:rPr>
              <a:t> is important to know</a:t>
            </a:r>
            <a:r>
              <a:rPr lang="en-AU" sz="1100" b="1" dirty="0">
                <a:solidFill>
                  <a:schemeClr val="tx1"/>
                </a:solidFill>
                <a:latin typeface="Arial" panose="020B0604020202020204" pitchFamily="34" charset="0"/>
                <a:cs typeface="Arial" panose="020B0604020202020204" pitchFamily="34" charset="0"/>
              </a:rPr>
              <a:t> how to</a:t>
            </a:r>
            <a:r>
              <a:rPr lang="en-AU" sz="1100" b="1" baseline="0" dirty="0">
                <a:solidFill>
                  <a:schemeClr val="tx1"/>
                </a:solidFill>
                <a:latin typeface="Arial" panose="020B0604020202020204" pitchFamily="34" charset="0"/>
                <a:cs typeface="Arial" panose="020B0604020202020204" pitchFamily="34" charset="0"/>
              </a:rPr>
              <a:t> refer </a:t>
            </a:r>
            <a:r>
              <a:rPr lang="en-AU" sz="1100" b="1" dirty="0">
                <a:solidFill>
                  <a:schemeClr val="tx1"/>
                </a:solidFill>
                <a:latin typeface="Arial" panose="020B0604020202020204" pitchFamily="34" charset="0"/>
                <a:cs typeface="Arial" panose="020B0604020202020204" pitchFamily="34" charset="0"/>
              </a:rPr>
              <a:t>patients </a:t>
            </a:r>
            <a:r>
              <a:rPr lang="en-AU" sz="1100" b="1" baseline="0" dirty="0" smtClean="0">
                <a:solidFill>
                  <a:schemeClr val="tx1"/>
                </a:solidFill>
                <a:latin typeface="Arial" panose="020B0604020202020204" pitchFamily="34" charset="0"/>
                <a:cs typeface="Arial" panose="020B0604020202020204" pitchFamily="34" charset="0"/>
              </a:rPr>
              <a:t>experiencing </a:t>
            </a:r>
            <a:r>
              <a:rPr lang="en-AU" sz="1100" b="1" baseline="0" dirty="0">
                <a:solidFill>
                  <a:schemeClr val="tx1"/>
                </a:solidFill>
                <a:latin typeface="Arial" panose="020B0604020202020204" pitchFamily="34" charset="0"/>
                <a:cs typeface="Arial" panose="020B0604020202020204" pitchFamily="34" charset="0"/>
              </a:rPr>
              <a:t>family violence internally </a:t>
            </a:r>
            <a:r>
              <a:rPr lang="en-AU" sz="1100" b="1" baseline="0" dirty="0" smtClean="0">
                <a:solidFill>
                  <a:schemeClr val="tx1"/>
                </a:solidFill>
                <a:latin typeface="Arial" panose="020B0604020202020204" pitchFamily="34" charset="0"/>
                <a:cs typeface="Arial" panose="020B0604020202020204" pitchFamily="34" charset="0"/>
              </a:rPr>
              <a:t>and externally and </a:t>
            </a:r>
            <a:r>
              <a:rPr lang="en-AU" sz="1100" b="1" baseline="0" dirty="0">
                <a:solidFill>
                  <a:schemeClr val="tx1"/>
                </a:solidFill>
                <a:latin typeface="Arial" panose="020B0604020202020204" pitchFamily="34" charset="0"/>
                <a:cs typeface="Arial" panose="020B0604020202020204" pitchFamily="34" charset="0"/>
              </a:rPr>
              <a:t>to professionals and services that can provide support and assistance. </a:t>
            </a:r>
            <a:r>
              <a:rPr lang="en-AU" sz="1100" b="1" dirty="0">
                <a:solidFill>
                  <a:schemeClr val="tx1"/>
                </a:solidFill>
                <a:latin typeface="Arial" panose="020B0604020202020204" pitchFamily="34" charset="0"/>
                <a:cs typeface="Arial" panose="020B0604020202020204" pitchFamily="34" charset="0"/>
              </a:rPr>
              <a:t> </a:t>
            </a:r>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925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baseline="0" dirty="0" smtClean="0">
                <a:solidFill>
                  <a:srgbClr val="FF0000"/>
                </a:solidFill>
                <a:effectLst/>
              </a:rPr>
              <a:t>***This slide is repeated from the Sensitive Practice Module and suggested to be used only if presenting as a standalone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dirty="0" smtClean="0">
                <a:solidFill>
                  <a:schemeClr val="tx1"/>
                </a:solidFill>
                <a:latin typeface="Arial" panose="020B0604020202020204" pitchFamily="34" charset="0"/>
                <a:cs typeface="Arial" panose="020B0604020202020204" pitchFamily="34" charset="0"/>
              </a:rPr>
              <a:t>Instructions </a:t>
            </a:r>
            <a:r>
              <a:rPr lang="en-AU" sz="1100" b="1" i="0" dirty="0">
                <a:solidFill>
                  <a:schemeClr val="tx1"/>
                </a:solidFill>
                <a:latin typeface="Arial" panose="020B0604020202020204" pitchFamily="34" charset="0"/>
                <a:cs typeface="Arial" panose="020B0604020202020204" pitchFamily="34" charset="0"/>
              </a:rPr>
              <a:t>for facilitators:</a:t>
            </a:r>
            <a:r>
              <a:rPr lang="en-AU" sz="1100" b="1" i="0"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kern="1200" dirty="0">
                <a:solidFill>
                  <a:schemeClr val="tx1"/>
                </a:solidFill>
                <a:effectLst/>
                <a:latin typeface="Arial" panose="020B0604020202020204" pitchFamily="34" charset="0"/>
                <a:ea typeface="Arial" charset="0"/>
                <a:cs typeface="Arial" panose="020B0604020202020204" pitchFamily="34" charset="0"/>
              </a:rPr>
              <a:t>Note:</a:t>
            </a:r>
            <a:r>
              <a:rPr lang="en-AU" sz="1100" b="1" i="0" dirty="0">
                <a:solidFill>
                  <a:schemeClr val="tx1"/>
                </a:solidFill>
                <a:latin typeface="Arial" panose="020B0604020202020204" pitchFamily="34" charset="0"/>
                <a:ea typeface="Arial" charset="0"/>
                <a:cs typeface="Arial" panose="020B0604020202020204" pitchFamily="34" charset="0"/>
              </a:rPr>
              <a:t> </a:t>
            </a:r>
            <a:r>
              <a:rPr lang="en-AU" sz="1100" b="0" i="0" dirty="0">
                <a:solidFill>
                  <a:schemeClr val="tx1"/>
                </a:solidFill>
                <a:latin typeface="Arial" panose="020B0604020202020204" pitchFamily="34" charset="0"/>
                <a:ea typeface="Arial" charset="0"/>
                <a:cs typeface="Arial" panose="020B0604020202020204" pitchFamily="34" charset="0"/>
              </a:rPr>
              <a:t>This slide</a:t>
            </a:r>
            <a:r>
              <a:rPr lang="en-AU" sz="1100" b="0" i="0" baseline="0" dirty="0">
                <a:solidFill>
                  <a:schemeClr val="tx1"/>
                </a:solidFill>
                <a:latin typeface="Arial" panose="020B0604020202020204" pitchFamily="34" charset="0"/>
                <a:ea typeface="Arial" charset="0"/>
                <a:cs typeface="Arial" panose="020B0604020202020204" pitchFamily="34" charset="0"/>
              </a:rPr>
              <a:t> should be amended</a:t>
            </a:r>
            <a:r>
              <a:rPr lang="en-AU" sz="1100" b="0" i="0" dirty="0">
                <a:solidFill>
                  <a:schemeClr val="tx1"/>
                </a:solidFill>
                <a:latin typeface="Arial" panose="020B0604020202020204" pitchFamily="34" charset="0"/>
                <a:ea typeface="Arial" charset="0"/>
                <a:cs typeface="Arial" panose="020B0604020202020204" pitchFamily="34" charset="0"/>
              </a:rPr>
              <a:t> to outline the support available</a:t>
            </a:r>
            <a:r>
              <a:rPr lang="en-AU" sz="1100" b="0" i="0" baseline="0" dirty="0">
                <a:solidFill>
                  <a:schemeClr val="tx1"/>
                </a:solidFill>
                <a:latin typeface="Arial" panose="020B0604020202020204" pitchFamily="34" charset="0"/>
                <a:ea typeface="Arial" charset="0"/>
                <a:cs typeface="Arial" panose="020B0604020202020204" pitchFamily="34" charset="0"/>
              </a:rPr>
              <a:t> to staff at your hospital on a professional and personal level</a:t>
            </a:r>
          </a:p>
          <a:p>
            <a:pPr>
              <a:lnSpc>
                <a:spcPct val="100000"/>
              </a:lnSpc>
            </a:pPr>
            <a:endParaRPr lang="en-AU" sz="1100" b="1"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dirty="0">
                <a:solidFill>
                  <a:schemeClr val="tx1"/>
                </a:solidFill>
                <a:latin typeface="Arial" panose="020B0604020202020204" pitchFamily="34" charset="0"/>
                <a:cs typeface="Arial" panose="020B0604020202020204" pitchFamily="34" charset="0"/>
              </a:rPr>
              <a:t>Suggested facilitator dialogue:</a:t>
            </a:r>
          </a:p>
          <a:p>
            <a:pPr marL="0" indent="0">
              <a:lnSpc>
                <a:spcPct val="100000"/>
              </a:lnSpc>
              <a:buFont typeface="Arial" panose="020B0604020202020204" pitchFamily="34" charset="0"/>
              <a:buNone/>
            </a:pPr>
            <a:endParaRPr lang="en-AU" sz="1100" i="0" kern="1200" dirty="0">
              <a:solidFill>
                <a:schemeClr val="tx1"/>
              </a:solidFill>
              <a:effectLst/>
              <a:latin typeface="Arial" panose="020B0604020202020204" pitchFamily="34" charset="0"/>
              <a:ea typeface="Arial" charset="0"/>
              <a:cs typeface="Arial" panose="020B0604020202020204" pitchFamily="34" charset="0"/>
            </a:endParaRP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Acknowledge it is</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 not easy </a:t>
            </a:r>
            <a:r>
              <a:rPr lang="en-AU" sz="1100" i="0" kern="1200" dirty="0">
                <a:solidFill>
                  <a:schemeClr val="tx1"/>
                </a:solidFill>
                <a:effectLst/>
                <a:latin typeface="Arial" panose="020B0604020202020204" pitchFamily="34" charset="0"/>
                <a:ea typeface="Arial" charset="0"/>
                <a:cs typeface="Arial" panose="020B0604020202020204" pitchFamily="34" charset="0"/>
              </a:rPr>
              <a:t>working with people who have experienced family violence and sexual assault </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and </a:t>
            </a:r>
            <a:r>
              <a:rPr lang="en-AU" sz="1100" i="0" kern="1200" dirty="0">
                <a:solidFill>
                  <a:schemeClr val="tx1"/>
                </a:solidFill>
                <a:effectLst/>
                <a:latin typeface="Arial" panose="020B0604020202020204" pitchFamily="34" charset="0"/>
                <a:ea typeface="Arial" charset="0"/>
                <a:cs typeface="Arial" panose="020B0604020202020204" pitchFamily="34" charset="0"/>
              </a:rPr>
              <a:t>professionals can be personally affected by hearing about these traumatic events, and by witnessing the considerable impact and distress that</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 it</a:t>
            </a:r>
            <a:r>
              <a:rPr lang="en-AU" sz="1100" i="0" kern="1200" dirty="0">
                <a:solidFill>
                  <a:schemeClr val="tx1"/>
                </a:solidFill>
                <a:effectLst/>
                <a:latin typeface="Arial" panose="020B0604020202020204" pitchFamily="34" charset="0"/>
                <a:ea typeface="Arial" charset="0"/>
                <a:cs typeface="Arial" panose="020B0604020202020204" pitchFamily="34" charset="0"/>
              </a:rPr>
              <a:t> causes.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dirty="0">
                <a:solidFill>
                  <a:schemeClr val="tx1"/>
                </a:solidFill>
                <a:latin typeface="Arial" panose="020B0604020202020204" pitchFamily="34" charset="0"/>
                <a:cs typeface="Arial" panose="020B0604020202020204" pitchFamily="34" charset="0"/>
              </a:rPr>
              <a:t>Listening to accounts of trauma can challenge your understanding of the world and can lead to </a:t>
            </a:r>
            <a:r>
              <a:rPr lang="en-US" sz="1100" i="0" baseline="0" dirty="0">
                <a:solidFill>
                  <a:schemeClr val="tx1"/>
                </a:solidFill>
                <a:latin typeface="Arial" panose="020B0604020202020204" pitchFamily="34" charset="0"/>
                <a:cs typeface="Arial" panose="020B0604020202020204" pitchFamily="34" charset="0"/>
              </a:rPr>
              <a:t>cumulative stress, compassion fatigue or vicarious trauma. </a:t>
            </a:r>
            <a:endParaRPr lang="en-US" sz="110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dirty="0">
                <a:solidFill>
                  <a:schemeClr val="tx1"/>
                </a:solidFill>
                <a:latin typeface="Arial" panose="020B0604020202020204" pitchFamily="34" charset="0"/>
                <a:cs typeface="Arial" panose="020B0604020202020204" pitchFamily="34" charset="0"/>
              </a:rPr>
              <a:t>Our stress can undermine the care and compassion we are able to give.</a:t>
            </a:r>
            <a:r>
              <a:rPr lang="en-US" sz="1100" i="0" baseline="0" dirty="0">
                <a:solidFill>
                  <a:schemeClr val="tx1"/>
                </a:solidFill>
                <a:latin typeface="Arial" panose="020B0604020202020204" pitchFamily="34" charset="0"/>
                <a:cs typeface="Arial" panose="020B0604020202020204" pitchFamily="34" charset="0"/>
              </a:rPr>
              <a:t> </a:t>
            </a:r>
            <a:r>
              <a:rPr lang="en-US" sz="1100" i="0" dirty="0">
                <a:solidFill>
                  <a:schemeClr val="tx1"/>
                </a:solidFill>
                <a:latin typeface="Arial" panose="020B0604020202020204" pitchFamily="34" charset="0"/>
                <a:cs typeface="Arial" panose="020B0604020202020204" pitchFamily="34" charset="0"/>
              </a:rPr>
              <a:t>When supporting people who have experienced trauma, your ability to ‘help’ them may fall short of your expectations </a:t>
            </a:r>
            <a:r>
              <a:rPr lang="en-AU" sz="1100" i="0" dirty="0">
                <a:solidFill>
                  <a:schemeClr val="tx1"/>
                </a:solidFill>
                <a:latin typeface="Arial" panose="020B0604020202020204" pitchFamily="34" charset="0"/>
                <a:cs typeface="Arial" panose="020B0604020202020204" pitchFamily="34" charset="0"/>
              </a:rPr>
              <a:t>and</a:t>
            </a:r>
            <a:r>
              <a:rPr lang="en-AU" sz="1100" i="0" baseline="0" dirty="0">
                <a:solidFill>
                  <a:schemeClr val="tx1"/>
                </a:solidFill>
                <a:latin typeface="Arial" panose="020B0604020202020204" pitchFamily="34" charset="0"/>
                <a:cs typeface="Arial" panose="020B0604020202020204" pitchFamily="34" charset="0"/>
              </a:rPr>
              <a:t> may make you </a:t>
            </a:r>
            <a:r>
              <a:rPr lang="en-US" sz="1100" i="0" dirty="0">
                <a:solidFill>
                  <a:schemeClr val="tx1"/>
                </a:solidFill>
                <a:latin typeface="Arial" panose="020B0604020202020204" pitchFamily="34" charset="0"/>
                <a:cs typeface="Arial" panose="020B0604020202020204" pitchFamily="34" charset="0"/>
              </a:rPr>
              <a:t>question your professional capacity. This is why reflective</a:t>
            </a:r>
            <a:r>
              <a:rPr lang="en-US" sz="1100" i="0" baseline="0" dirty="0">
                <a:solidFill>
                  <a:schemeClr val="tx1"/>
                </a:solidFill>
                <a:latin typeface="Arial" panose="020B0604020202020204" pitchFamily="34" charset="0"/>
                <a:cs typeface="Arial" panose="020B0604020202020204" pitchFamily="34" charset="0"/>
              </a:rPr>
              <a:t> practice</a:t>
            </a:r>
            <a:r>
              <a:rPr lang="en-US" sz="1100" i="0" dirty="0">
                <a:solidFill>
                  <a:schemeClr val="tx1"/>
                </a:solidFill>
                <a:latin typeface="Arial" panose="020B0604020202020204" pitchFamily="34" charset="0"/>
                <a:cs typeface="Arial" panose="020B0604020202020204" pitchFamily="34" charset="0"/>
              </a:rPr>
              <a:t> and supervision can be important</a:t>
            </a:r>
            <a:r>
              <a:rPr lang="en-US" sz="1100" i="0" baseline="0" dirty="0">
                <a:solidFill>
                  <a:schemeClr val="tx1"/>
                </a:solidFill>
                <a:latin typeface="Arial" panose="020B0604020202020204" pitchFamily="34" charset="0"/>
                <a:cs typeface="Arial" panose="020B0604020202020204" pitchFamily="34" charset="0"/>
              </a:rPr>
              <a:t> practices. </a:t>
            </a:r>
            <a:endParaRPr lang="en-AU" sz="1100" i="0" kern="1200" dirty="0">
              <a:solidFill>
                <a:schemeClr val="tx1"/>
              </a:solidFill>
              <a:effectLst/>
              <a:latin typeface="Arial" panose="020B0604020202020204" pitchFamily="34" charset="0"/>
              <a:ea typeface="Arial" charset="0"/>
              <a:cs typeface="Arial" panose="020B0604020202020204" pitchFamily="34" charset="0"/>
            </a:endParaRP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For</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 some people this work</a:t>
            </a:r>
            <a:r>
              <a:rPr lang="en-AU" sz="1100" i="0" kern="1200" dirty="0">
                <a:solidFill>
                  <a:schemeClr val="tx1"/>
                </a:solidFill>
                <a:effectLst/>
                <a:latin typeface="Arial" panose="020B0604020202020204" pitchFamily="34" charset="0"/>
                <a:ea typeface="Arial" charset="0"/>
                <a:cs typeface="Arial" panose="020B0604020202020204" pitchFamily="34" charset="0"/>
              </a:rPr>
              <a:t> can be experienced as a privilege, knowing the difference that we can make to the lives of those that we assist. It can also become personally draining, at times overwhelming.</a:t>
            </a: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Recognising and addressing the need for self-care is an important part of doing our job well. </a:t>
            </a: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Sometimes, simply sharing our emotions with colleagues, family and friends can help but sometimes more professional support is required. </a:t>
            </a: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Explain what is being done to train managers in the SHRFV Workplace Support Program.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i="0" kern="1200" baseline="0" dirty="0">
              <a:solidFill>
                <a:schemeClr val="tx1"/>
              </a:solidFill>
              <a:effectLst/>
              <a:latin typeface="Arial" panose="020B0604020202020204" pitchFamily="34" charset="0"/>
              <a:ea typeface="Arial" charset="0"/>
              <a:cs typeface="Arial" panose="020B0604020202020204" pitchFamily="34" charset="0"/>
            </a:endParaRPr>
          </a:p>
          <a:p>
            <a:pPr marL="0" indent="0">
              <a:lnSpc>
                <a:spcPct val="100000"/>
              </a:lnSpc>
              <a:buFont typeface="Arial" panose="020B0604020202020204" pitchFamily="34" charset="0"/>
              <a:buNone/>
            </a:pPr>
            <a:r>
              <a:rPr lang="en-AU" sz="1100" b="1" i="0" kern="1200" dirty="0">
                <a:solidFill>
                  <a:schemeClr val="tx1"/>
                </a:solidFill>
                <a:effectLst/>
                <a:latin typeface="Arial" panose="020B0604020202020204" pitchFamily="34" charset="0"/>
                <a:ea typeface="Arial" charset="0"/>
                <a:cs typeface="Arial" panose="020B0604020202020204" pitchFamily="34" charset="0"/>
              </a:rPr>
              <a:t>Key message</a:t>
            </a:r>
            <a:r>
              <a:rPr lang="en-AU" sz="1100" b="1" i="0" kern="1200" baseline="0" dirty="0">
                <a:solidFill>
                  <a:schemeClr val="tx1"/>
                </a:solidFill>
                <a:effectLst/>
                <a:latin typeface="Arial" panose="020B0604020202020204" pitchFamily="34" charset="0"/>
                <a:ea typeface="Arial" charset="0"/>
                <a:cs typeface="Arial" panose="020B0604020202020204" pitchFamily="34" charset="0"/>
              </a:rPr>
              <a:t>: It is important to recognise the need for self care when working with people affected by trauma from family violence. </a:t>
            </a:r>
            <a:endParaRPr lang="en-AU" sz="1100" b="1" i="0" dirty="0">
              <a:solidFill>
                <a:schemeClr val="tx1"/>
              </a:solidFill>
              <a:latin typeface="Arial" panose="020B0604020202020204" pitchFamily="34" charset="0"/>
              <a:ea typeface="Arial"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25</a:t>
            </a:fld>
            <a:endParaRPr lang="en-AU">
              <a:solidFill>
                <a:prstClr val="black"/>
              </a:solidFill>
            </a:endParaRPr>
          </a:p>
        </p:txBody>
      </p:sp>
    </p:spTree>
    <p:extLst>
      <p:ext uri="{BB962C8B-B14F-4D97-AF65-F5344CB8AC3E}">
        <p14:creationId xmlns:p14="http://schemas.microsoft.com/office/powerpoint/2010/main" val="327818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smtClean="0">
                <a:solidFill>
                  <a:schemeClr val="tx1"/>
                </a:solidFill>
                <a:latin typeface="Arial" panose="020B0604020202020204" pitchFamily="34" charset="0"/>
                <a:cs typeface="Arial" panose="020B0604020202020204" pitchFamily="34" charset="0"/>
              </a:rPr>
              <a:t>***This slide can be used </a:t>
            </a:r>
            <a:r>
              <a:rPr lang="en-AU" sz="1100" b="1" baseline="0" dirty="0" smtClean="0">
                <a:solidFill>
                  <a:srgbClr val="FF0000"/>
                </a:solidFill>
                <a:effectLst/>
              </a:rPr>
              <a:t>if presenting as a standalone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latin typeface="Arial" panose="020B0604020202020204" pitchFamily="34" charset="0"/>
                <a:cs typeface="Arial" panose="020B0604020202020204" pitchFamily="34" charset="0"/>
              </a:rPr>
              <a:t>Instructions for facilitators:</a:t>
            </a:r>
            <a:r>
              <a:rPr lang="en-AU" sz="1100" b="1" baseline="0" dirty="0" smtClean="0">
                <a:latin typeface="Arial" panose="020B0604020202020204" pitchFamily="34" charset="0"/>
                <a:cs typeface="Arial" panose="020B0604020202020204" pitchFamily="34" charset="0"/>
              </a:rPr>
              <a:t> </a:t>
            </a:r>
            <a:r>
              <a:rPr lang="en-AU" sz="1100" b="0" i="0" kern="1200" dirty="0" smtClean="0">
                <a:solidFill>
                  <a:schemeClr val="tx1"/>
                </a:solidFill>
                <a:effectLst/>
                <a:latin typeface="Arial" panose="020B0604020202020204" pitchFamily="34" charset="0"/>
                <a:ea typeface="+mn-ea"/>
                <a:cs typeface="Arial" panose="020B0604020202020204" pitchFamily="34" charset="0"/>
              </a:rPr>
              <a:t>Refer to the slide and below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latin typeface="Arial" panose="020B0604020202020204" pitchFamily="34" charset="0"/>
                <a:cs typeface="Arial" panose="020B0604020202020204" pitchFamily="34" charset="0"/>
              </a:rPr>
              <a:t>Suggested facilitator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baseline="0" dirty="0" smtClean="0">
                <a:latin typeface="Arial" panose="020B0604020202020204" pitchFamily="34" charset="0"/>
                <a:cs typeface="Arial" panose="020B0604020202020204" pitchFamily="34" charset="0"/>
              </a:rPr>
              <a:t>Key messages:</a:t>
            </a:r>
            <a:endParaRPr lang="en-AU" sz="110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AU" sz="1100" i="0" baseline="0" dirty="0" smtClean="0">
              <a:latin typeface="Arial" panose="020B0604020202020204" pitchFamily="34" charset="0"/>
              <a:cs typeface="Arial" panose="020B0604020202020204" pitchFamily="34" charset="0"/>
            </a:endParaRPr>
          </a:p>
          <a:p>
            <a:pPr marL="360000" lvl="1" indent="-360000">
              <a:lnSpc>
                <a:spcPct val="125000"/>
              </a:lnSpc>
              <a:spcBef>
                <a:spcPts val="500"/>
              </a:spcBef>
              <a:buFont typeface="Arial" charset="0"/>
              <a:buChar char="•"/>
            </a:pPr>
            <a:r>
              <a:rPr lang="en-AU" sz="2400" b="1" kern="16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Childhood experience of family violence has a profound life long impact on health and wellbeing</a:t>
            </a:r>
          </a:p>
          <a:p>
            <a:pPr marL="360000" lvl="1" indent="-360000">
              <a:lnSpc>
                <a:spcPct val="125000"/>
              </a:lnSpc>
              <a:spcBef>
                <a:spcPts val="500"/>
              </a:spcBef>
              <a:buFont typeface="Arial" charset="0"/>
              <a:buChar char="•"/>
            </a:pPr>
            <a:r>
              <a:rPr lang="en-AU" sz="2400" b="1" kern="16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best interests of the child is paramount</a:t>
            </a:r>
          </a:p>
          <a:p>
            <a:pPr marL="360000" lvl="1" indent="-360000">
              <a:lnSpc>
                <a:spcPct val="125000"/>
              </a:lnSpc>
              <a:spcBef>
                <a:spcPts val="500"/>
              </a:spcBef>
              <a:buFont typeface="Arial" charset="0"/>
              <a:buChar char="•"/>
            </a:pPr>
            <a:r>
              <a:rPr lang="en-AU" sz="2400" b="1" kern="16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Clinicians are not expected to be family violence experts – they are expected to notice the signs and inquire sensitively</a:t>
            </a:r>
          </a:p>
          <a:p>
            <a:pPr marL="360000" lvl="1" indent="-360000">
              <a:lnSpc>
                <a:spcPct val="125000"/>
              </a:lnSpc>
              <a:spcBef>
                <a:spcPts val="500"/>
              </a:spcBef>
              <a:buFont typeface="Arial" charset="0"/>
              <a:buChar char="•"/>
            </a:pPr>
            <a:r>
              <a:rPr lang="en-AU" sz="2400" b="1" kern="16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Mandatory reporting requirements apply for the presenting child or young person  and for any children at home</a:t>
            </a:r>
          </a:p>
          <a:p>
            <a:pPr marL="360000" lvl="1" indent="-360000">
              <a:lnSpc>
                <a:spcPct val="125000"/>
              </a:lnSpc>
              <a:spcBef>
                <a:spcPts val="500"/>
              </a:spcBef>
              <a:buFont typeface="Arial" charset="0"/>
              <a:buChar char="•"/>
            </a:pPr>
            <a:r>
              <a:rPr lang="en-AU" sz="2400" b="1" kern="16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Consult the experts and refer to state wide Clinical Practice Guideline for Child Abuse and Neglect.</a:t>
            </a:r>
          </a:p>
          <a:p>
            <a:pPr marL="0" indent="0">
              <a:lnSpc>
                <a:spcPct val="100000"/>
              </a:lnSpc>
              <a:buFont typeface="Arial" panose="020B0604020202020204" pitchFamily="34" charset="0"/>
              <a:buNone/>
            </a:pPr>
            <a:endParaRPr lang="en-AU" sz="1100" i="0" baseline="0"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26</a:t>
            </a:fld>
            <a:endParaRPr lang="en-AU">
              <a:solidFill>
                <a:prstClr val="black"/>
              </a:solidFill>
            </a:endParaRPr>
          </a:p>
        </p:txBody>
      </p:sp>
    </p:spTree>
    <p:extLst>
      <p:ext uri="{BB962C8B-B14F-4D97-AF65-F5344CB8AC3E}">
        <p14:creationId xmlns:p14="http://schemas.microsoft.com/office/powerpoint/2010/main" val="1019342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smtClean="0">
                <a:solidFill>
                  <a:schemeClr val="tx1"/>
                </a:solidFill>
                <a:latin typeface="Arial" panose="020B0604020202020204" pitchFamily="34" charset="0"/>
                <a:cs typeface="Arial" panose="020B0604020202020204" pitchFamily="34" charset="0"/>
              </a:rPr>
              <a:t>***This slide can be used </a:t>
            </a:r>
            <a:r>
              <a:rPr lang="en-AU" sz="1100" b="1" baseline="0" dirty="0" smtClean="0">
                <a:solidFill>
                  <a:srgbClr val="FF0000"/>
                </a:solidFill>
                <a:effectLst/>
              </a:rPr>
              <a:t>if presenting as a standalone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a:t>
            </a:r>
            <a:r>
              <a:rPr lang="en-AU" sz="1100" b="1" dirty="0">
                <a:solidFill>
                  <a:schemeClr val="tx1"/>
                </a:solidFill>
                <a:latin typeface="Arial" panose="020B0604020202020204" pitchFamily="34" charset="0"/>
                <a:cs typeface="Arial" panose="020B0604020202020204" pitchFamily="34" charset="0"/>
              </a:rPr>
              <a:t>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p>
          <a:p>
            <a:pPr>
              <a:lnSpc>
                <a:spcPct val="100000"/>
              </a:lnSpc>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Suggested facilitator dialogue:</a:t>
            </a:r>
            <a:endParaRPr lang="en-AU" sz="1100" i="1" kern="1200" dirty="0">
              <a:solidFill>
                <a:schemeClr val="tx1"/>
              </a:solidFill>
              <a:effectLst/>
              <a:latin typeface="Arial" panose="020B0604020202020204" pitchFamily="34" charset="0"/>
              <a:ea typeface="Arial" charset="0"/>
              <a:cs typeface="Arial" panose="020B0604020202020204" pitchFamily="34" charset="0"/>
            </a:endParaRP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Thank the group for their participation, engagement and energy</a:t>
            </a:r>
          </a:p>
          <a:p>
            <a:pPr marL="171450" lvl="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Acknowledge that family violence and sexual assault are complex and that this training is brief</a:t>
            </a:r>
          </a:p>
          <a:p>
            <a:pPr marL="171450" lvl="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Encourage the uptake of any further training, including </a:t>
            </a:r>
            <a:r>
              <a:rPr lang="en-AU" sz="1100" i="0" u="none" strike="noStrike" kern="1200" baseline="0" dirty="0">
                <a:solidFill>
                  <a:schemeClr val="tx1"/>
                </a:solidFill>
                <a:effectLst/>
                <a:latin typeface="Arial" panose="020B0604020202020204" pitchFamily="34" charset="0"/>
                <a:ea typeface="Arial" charset="0"/>
                <a:cs typeface="Arial" panose="020B0604020202020204" pitchFamily="34" charset="0"/>
              </a:rPr>
              <a:t>supplementary SHRFV training </a:t>
            </a:r>
            <a:r>
              <a:rPr lang="en-AU" sz="1100" i="0" u="none" strike="noStrike" kern="1200" baseline="0" dirty="0" smtClean="0">
                <a:solidFill>
                  <a:schemeClr val="tx1"/>
                </a:solidFill>
                <a:effectLst/>
                <a:latin typeface="Arial" panose="020B0604020202020204" pitchFamily="34" charset="0"/>
                <a:ea typeface="Arial" charset="0"/>
                <a:cs typeface="Arial" panose="020B0604020202020204" pitchFamily="34" charset="0"/>
              </a:rPr>
              <a:t>programs (that are relevant to role)</a:t>
            </a:r>
            <a:endParaRPr lang="en-AU" sz="1100" i="0" u="none" strike="noStrike" kern="1200" baseline="0" dirty="0">
              <a:solidFill>
                <a:schemeClr val="tx1"/>
              </a:solidFill>
              <a:effectLst/>
              <a:latin typeface="Arial" panose="020B0604020202020204" pitchFamily="34" charset="0"/>
              <a:ea typeface="Arial" charset="0"/>
              <a:cs typeface="Arial" panose="020B0604020202020204" pitchFamily="34" charset="0"/>
            </a:endParaRPr>
          </a:p>
          <a:p>
            <a:pPr marL="171450" lvl="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Remind participants to complete the training evaluation</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 form. </a:t>
            </a:r>
            <a:endParaRPr lang="en-AU" sz="1100" dirty="0">
              <a:solidFill>
                <a:schemeClr val="tx1"/>
              </a:solidFill>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714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a:t>
            </a:r>
            <a:r>
              <a:rPr lang="en-AU" sz="1100" b="1" dirty="0">
                <a:solidFill>
                  <a:schemeClr val="tx1"/>
                </a:solidFill>
                <a:latin typeface="Arial" panose="020B0604020202020204" pitchFamily="34" charset="0"/>
                <a:cs typeface="Arial" panose="020B0604020202020204" pitchFamily="34" charset="0"/>
              </a:rPr>
              <a:t>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0" i="0" kern="1200" baseline="0" dirty="0">
                <a:solidFill>
                  <a:schemeClr val="tx1"/>
                </a:solidFill>
                <a:effectLst/>
                <a:latin typeface="Arial" panose="020B0604020202020204" pitchFamily="34" charset="0"/>
                <a:ea typeface="+mn-ea"/>
                <a:cs typeface="Arial" panose="020B0604020202020204" pitchFamily="34" charset="0"/>
              </a:rPr>
              <a:t> </a:t>
            </a: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AU" sz="1100" b="1"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1" kern="1200" baseline="0" dirty="0">
                <a:solidFill>
                  <a:schemeClr val="tx1"/>
                </a:solidFill>
                <a:effectLst/>
                <a:latin typeface="Arial" panose="020B0604020202020204" pitchFamily="34" charset="0"/>
                <a:ea typeface="Arial" charset="0"/>
                <a:cs typeface="Arial" panose="020B0604020202020204" pitchFamily="34" charset="0"/>
              </a:rPr>
              <a:t>Handout (optional): </a:t>
            </a:r>
          </a:p>
          <a:p>
            <a:pPr marL="0" indent="0">
              <a:lnSpc>
                <a:spcPct val="100000"/>
              </a:lnSpc>
              <a:buFont typeface="Arial" panose="020B0604020202020204" pitchFamily="34" charset="0"/>
              <a:buNone/>
            </a:pPr>
            <a:endParaRPr lang="en-AU" sz="1100" b="1" kern="1200" baseline="0" dirty="0">
              <a:solidFill>
                <a:schemeClr val="tx1"/>
              </a:solidFill>
              <a:effectLst/>
              <a:latin typeface="Arial" panose="020B0604020202020204" pitchFamily="34" charset="0"/>
              <a:ea typeface="Arial" charset="0"/>
              <a:cs typeface="Arial" panose="020B0604020202020204" pitchFamily="34" charset="0"/>
            </a:endParaRPr>
          </a:p>
          <a:p>
            <a:pPr marL="171450" indent="-171450">
              <a:lnSpc>
                <a:spcPct val="100000"/>
              </a:lnSpc>
              <a:buFont typeface="Arial" panose="020B0604020202020204" pitchFamily="34" charset="0"/>
              <a:buChar char="•"/>
            </a:pPr>
            <a:r>
              <a:rPr lang="en-AU" sz="1100" dirty="0">
                <a:solidFill>
                  <a:schemeClr val="tx1"/>
                </a:solidFill>
                <a:latin typeface="Arial" panose="020B0604020202020204" pitchFamily="34" charset="0"/>
                <a:ea typeface="Arial" charset="0"/>
                <a:cs typeface="Arial" panose="020B0604020202020204" pitchFamily="34" charset="0"/>
              </a:rPr>
              <a:t>Relevant p</a:t>
            </a:r>
            <a:r>
              <a:rPr lang="en-AU" sz="1100" baseline="0" dirty="0">
                <a:solidFill>
                  <a:schemeClr val="tx1"/>
                </a:solidFill>
                <a:latin typeface="Arial" panose="020B0604020202020204" pitchFamily="34" charset="0"/>
                <a:ea typeface="Arial" charset="0"/>
                <a:cs typeface="Arial" panose="020B0604020202020204" pitchFamily="34" charset="0"/>
              </a:rPr>
              <a:t>olicy and procedure</a:t>
            </a:r>
          </a:p>
          <a:p>
            <a:pPr marL="171450" indent="-171450">
              <a:lnSpc>
                <a:spcPct val="100000"/>
              </a:lnSpc>
              <a:buFont typeface="Arial" panose="020B0604020202020204" pitchFamily="34" charset="0"/>
              <a:buChar char="•"/>
            </a:pPr>
            <a:r>
              <a:rPr lang="en-AU" sz="1100" baseline="0" dirty="0">
                <a:solidFill>
                  <a:schemeClr val="tx1"/>
                </a:solidFill>
                <a:latin typeface="Arial" panose="020B0604020202020204" pitchFamily="34" charset="0"/>
                <a:ea typeface="Arial" charset="0"/>
                <a:cs typeface="Arial" panose="020B0604020202020204" pitchFamily="34" charset="0"/>
              </a:rPr>
              <a:t>Referral pathways and contact details</a:t>
            </a:r>
          </a:p>
          <a:p>
            <a:pPr marL="171450" indent="-171450">
              <a:lnSpc>
                <a:spcPct val="100000"/>
              </a:lnSpc>
              <a:buFont typeface="Arial" panose="020B0604020202020204" pitchFamily="34" charset="0"/>
              <a:buChar cha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List of family violence contact officers / clinical champions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dirty="0">
                <a:solidFill>
                  <a:schemeClr val="tx1"/>
                </a:solidFill>
                <a:effectLst/>
                <a:latin typeface="Arial" panose="020B0604020202020204" pitchFamily="34" charset="0"/>
                <a:ea typeface="Arial" charset="0"/>
                <a:cs typeface="Arial" panose="020B0604020202020204" pitchFamily="34" charset="0"/>
              </a:rPr>
              <a:t>Lanyards to remind clinicians about LIVES and</a:t>
            </a:r>
            <a:r>
              <a:rPr lang="en-AU" sz="1100" kern="1200" baseline="0" dirty="0">
                <a:solidFill>
                  <a:schemeClr val="tx1"/>
                </a:solidFill>
                <a:effectLst/>
                <a:latin typeface="Arial" panose="020B0604020202020204" pitchFamily="34" charset="0"/>
                <a:ea typeface="Arial" charset="0"/>
                <a:cs typeface="Arial" panose="020B0604020202020204" pitchFamily="34" charset="0"/>
              </a:rPr>
              <a:t> prompting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Badges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WHO sensitive practice reading material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Indicators of family violence across the lifespan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solidFill>
                  <a:schemeClr val="tx1"/>
                </a:solidFill>
                <a:latin typeface="Arial" panose="020B0604020202020204" pitchFamily="34" charset="0"/>
                <a:ea typeface="Arial" charset="0"/>
                <a:cs typeface="Arial" panose="020B0604020202020204" pitchFamily="34" charset="0"/>
              </a:rPr>
              <a:t>Specialist Family Violence Support Service Contact Details [tailored to your hospital]</a:t>
            </a:r>
            <a:endParaRPr lang="en-AU" sz="1100" kern="1200" baseline="0" dirty="0">
              <a:solidFill>
                <a:schemeClr val="tx1"/>
              </a:solidFill>
              <a:effectLst/>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Suggested facilitator dialogue:</a:t>
            </a:r>
          </a:p>
          <a:p>
            <a:pPr>
              <a:lnSpc>
                <a:spcPct val="100000"/>
              </a:lnSpc>
            </a:pPr>
            <a:r>
              <a:rPr lang="en-AU" sz="1100" i="0" dirty="0">
                <a:solidFill>
                  <a:schemeClr val="tx1"/>
                </a:solidFill>
                <a:latin typeface="Arial" panose="020B0604020202020204" pitchFamily="34" charset="0"/>
                <a:ea typeface="Arial" charset="0"/>
                <a:cs typeface="Arial" panose="020B0604020202020204" pitchFamily="34" charset="0"/>
              </a:rPr>
              <a:t>References</a:t>
            </a:r>
            <a:r>
              <a:rPr lang="en-AU" sz="1100" i="0" baseline="0" dirty="0">
                <a:solidFill>
                  <a:schemeClr val="tx1"/>
                </a:solidFill>
                <a:latin typeface="Arial" panose="020B0604020202020204" pitchFamily="34" charset="0"/>
                <a:ea typeface="Arial" charset="0"/>
                <a:cs typeface="Arial" panose="020B0604020202020204" pitchFamily="34" charset="0"/>
              </a:rPr>
              <a:t> and sources of further information </a:t>
            </a:r>
            <a:endParaRPr lang="en-AU" sz="1100" i="0" dirty="0">
              <a:solidFill>
                <a:schemeClr val="tx1"/>
              </a:solidFill>
              <a:latin typeface="Arial" panose="020B0604020202020204" pitchFamily="34" charset="0"/>
              <a:ea typeface="Arial"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15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smtClean="0">
                <a:solidFill>
                  <a:schemeClr val="tx1"/>
                </a:solidFill>
                <a:latin typeface="Arial" panose="020B0604020202020204" pitchFamily="34" charset="0"/>
                <a:cs typeface="Arial" panose="020B0604020202020204" pitchFamily="34" charset="0"/>
              </a:rPr>
              <a:t>Instructions for</a:t>
            </a:r>
            <a:r>
              <a:rPr lang="en-US" sz="1100" b="1" kern="0" baseline="0" dirty="0" smtClean="0">
                <a:solidFill>
                  <a:schemeClr val="tx1"/>
                </a:solidFill>
                <a:latin typeface="Arial" panose="020B0604020202020204" pitchFamily="34" charset="0"/>
                <a:cs typeface="Arial" panose="020B0604020202020204" pitchFamily="34" charset="0"/>
              </a:rPr>
              <a:t> facilitators: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baseline="0" dirty="0" smtClean="0">
                <a:solidFill>
                  <a:schemeClr val="tx1"/>
                </a:solidFill>
                <a:latin typeface="Arial" panose="020B0604020202020204" pitchFamily="34" charset="0"/>
                <a:cs typeface="Arial" panose="020B0604020202020204" pitchFamily="34" charset="0"/>
              </a:rPr>
              <a:t>Outline training objectives on </a:t>
            </a:r>
            <a:r>
              <a:rPr lang="en-AU" sz="1100" b="0" i="0" kern="1200" dirty="0" smtClean="0">
                <a:solidFill>
                  <a:schemeClr val="tx1"/>
                </a:solidFill>
                <a:effectLst/>
                <a:latin typeface="Arial" panose="020B0604020202020204" pitchFamily="34" charset="0"/>
                <a:ea typeface="+mn-ea"/>
                <a:cs typeface="Arial" panose="020B0604020202020204" pitchFamily="34" charset="0"/>
              </a:rPr>
              <a:t>the slide and</a:t>
            </a:r>
            <a:r>
              <a:rPr lang="en-AU"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b="0" dirty="0" smtClean="0">
                <a:solidFill>
                  <a:schemeClr val="tx1"/>
                </a:solidFill>
                <a:latin typeface="Arial" panose="020B0604020202020204" pitchFamily="34" charset="0"/>
                <a:cs typeface="Arial" panose="020B0604020202020204" pitchFamily="34" charset="0"/>
              </a:rPr>
              <a:t>suggested facilitator dialogue below. </a:t>
            </a:r>
            <a:endParaRPr lang="en-AU" sz="1100" b="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1"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dirty="0" smtClean="0">
                <a:solidFill>
                  <a:schemeClr val="tx1"/>
                </a:solidFill>
                <a:latin typeface="Arial" panose="020B0604020202020204" pitchFamily="34" charset="0"/>
                <a:cs typeface="Arial" panose="020B0604020202020204" pitchFamily="34" charset="0"/>
              </a:rPr>
              <a:t>Suggested facilitator dialogue:</a:t>
            </a:r>
            <a:endParaRPr lang="en-AU" sz="1100" b="1" baseline="0" dirty="0" smtClean="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AU" sz="1100" b="0" i="0" baseline="0" dirty="0" smtClean="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0" i="0" baseline="0" dirty="0" smtClean="0">
                <a:solidFill>
                  <a:schemeClr val="tx1"/>
                </a:solidFill>
                <a:latin typeface="Arial" panose="020B0604020202020204" pitchFamily="34" charset="0"/>
                <a:cs typeface="Arial" panose="020B0604020202020204" pitchFamily="34" charset="0"/>
              </a:rPr>
              <a:t>The purpose of this training is to ensure health professionals have an understanding of the impact of family violence on children and young people, how to appropriately recognise and respond to children and young people affected by family violence </a:t>
            </a:r>
          </a:p>
          <a:p>
            <a:pPr marL="0" indent="0">
              <a:lnSpc>
                <a:spcPct val="100000"/>
              </a:lnSpc>
              <a:buFont typeface="Arial" panose="020B0604020202020204" pitchFamily="34" charset="0"/>
              <a:buNone/>
            </a:pPr>
            <a:endParaRPr lang="en-AU" sz="1100" b="0" i="0" baseline="0" dirty="0" smtClean="0">
              <a:solidFill>
                <a:schemeClr val="tx1"/>
              </a:solidFill>
              <a:latin typeface="Arial" panose="020B0604020202020204" pitchFamily="34" charset="0"/>
              <a:ea typeface="宋体" charset="0"/>
              <a:cs typeface="Arial" panose="020B0604020202020204" pitchFamily="34" charset="0"/>
            </a:endParaRPr>
          </a:p>
          <a:p>
            <a:pPr marL="0" indent="0">
              <a:lnSpc>
                <a:spcPct val="100000"/>
              </a:lnSpc>
              <a:buFont typeface="Arial" panose="020B0604020202020204" pitchFamily="34" charset="0"/>
              <a:buNone/>
            </a:pPr>
            <a:r>
              <a:rPr lang="en-AU" sz="1100" b="0" i="0" baseline="0" dirty="0" smtClean="0">
                <a:solidFill>
                  <a:schemeClr val="tx1"/>
                </a:solidFill>
                <a:latin typeface="Arial" panose="020B0604020202020204" pitchFamily="34" charset="0"/>
                <a:ea typeface="宋体" charset="0"/>
                <a:cs typeface="Arial" panose="020B0604020202020204" pitchFamily="34" charset="0"/>
              </a:rPr>
              <a:t>At the conclusion of this session, participants will understand the following; </a:t>
            </a:r>
          </a:p>
          <a:p>
            <a:pPr marL="457200" lvl="0" indent="-457200">
              <a:buFont typeface="Arial" panose="020B0604020202020204" pitchFamily="34" charset="0"/>
              <a:buChar char="•"/>
            </a:pPr>
            <a:r>
              <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Impact of family violence on children and young people</a:t>
            </a:r>
          </a:p>
          <a:p>
            <a:pPr marL="457200" lvl="0" indent="-457200">
              <a:buFont typeface="Arial" panose="020B0604020202020204" pitchFamily="34" charset="0"/>
              <a:buChar char="•"/>
            </a:pPr>
            <a:endParaRPr lang="en-AU" sz="2800" b="1" dirty="0" smtClean="0">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Arial" panose="020B0604020202020204" pitchFamily="34" charset="0"/>
              <a:buChar char="•"/>
            </a:pPr>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Recognising and responding to children and young people affected by family violence</a:t>
            </a:r>
          </a:p>
          <a:p>
            <a:pPr marL="457200" lvl="0" indent="-457200">
              <a:buFont typeface="Arial" panose="020B0604020202020204" pitchFamily="34" charset="0"/>
              <a:buChar char="•"/>
            </a:pPr>
            <a:endParaRPr lang="en-AU" sz="2800" b="1" dirty="0" smtClean="0">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Arial" panose="020B0604020202020204" pitchFamily="34" charset="0"/>
              <a:buChar char="•"/>
            </a:pPr>
            <a:r>
              <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Special considerations when responding to children/young people</a:t>
            </a:r>
          </a:p>
          <a:p>
            <a:pPr marL="457200" lvl="0" indent="-457200">
              <a:buFont typeface="Arial" panose="020B0604020202020204" pitchFamily="34" charset="0"/>
              <a:buChar char="•"/>
            </a:pPr>
            <a:endParaRPr lang="en-AU" sz="2800" b="1" dirty="0" smtClean="0">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Arial" panose="020B0604020202020204" pitchFamily="34" charset="0"/>
              <a:buChar char="•"/>
            </a:pPr>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Legal responsibilities</a:t>
            </a:r>
          </a:p>
          <a:p>
            <a:pPr marL="0" indent="0">
              <a:lnSpc>
                <a:spcPct val="100000"/>
              </a:lnSpc>
              <a:buFont typeface="Arial" panose="020B0604020202020204" pitchFamily="34" charset="0"/>
              <a:buNone/>
            </a:pPr>
            <a:endParaRPr lang="en-US" sz="1100" b="0" i="1" dirty="0" smtClean="0">
              <a:solidFill>
                <a:schemeClr val="tx1"/>
              </a:solidFill>
              <a:latin typeface="Arial" panose="020B0604020202020204" pitchFamily="34" charset="0"/>
              <a:ea typeface="宋体"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en-US" sz="1400" b="0" i="1" kern="1200" baseline="0" dirty="0">
              <a:solidFill>
                <a:schemeClr val="tx1"/>
              </a:solidFill>
              <a:effectLst/>
              <a:latin typeface="Arial" charset="0"/>
              <a:ea typeface="+mn-ea"/>
              <a:cs typeface="+mn-cs"/>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en-US" sz="1400" b="0" i="1" kern="1200" baseline="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89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smtClean="0">
                <a:solidFill>
                  <a:schemeClr val="tx1"/>
                </a:solidFill>
                <a:latin typeface="Arial" panose="020B0604020202020204" pitchFamily="34" charset="0"/>
                <a:cs typeface="Arial" panose="020B0604020202020204" pitchFamily="34" charset="0"/>
              </a:rPr>
              <a:t>Instructions </a:t>
            </a:r>
            <a:r>
              <a:rPr lang="en-US" sz="1100" b="1" kern="0" dirty="0">
                <a:solidFill>
                  <a:schemeClr val="tx1"/>
                </a:solidFill>
                <a:latin typeface="Arial" panose="020B0604020202020204" pitchFamily="34" charset="0"/>
                <a:cs typeface="Arial" panose="020B0604020202020204" pitchFamily="34" charset="0"/>
              </a:rPr>
              <a:t>for</a:t>
            </a:r>
            <a:r>
              <a:rPr lang="en-US" sz="1100" b="1" kern="0" baseline="0" dirty="0">
                <a:solidFill>
                  <a:schemeClr val="tx1"/>
                </a:solidFill>
                <a:latin typeface="Arial" panose="020B0604020202020204" pitchFamily="34" charset="0"/>
                <a:cs typeface="Arial" panose="020B0604020202020204" pitchFamily="34" charset="0"/>
              </a:rPr>
              <a:t> facilitators:</a:t>
            </a:r>
            <a:endParaRPr lang="en-US" sz="1100" b="1" kern="0" dirty="0">
              <a:solidFill>
                <a:schemeClr val="tx1"/>
              </a:solidFill>
              <a:latin typeface="Arial" panose="020B0604020202020204" pitchFamily="34" charset="0"/>
              <a:cs typeface="Arial" panose="020B0604020202020204" pitchFamily="34" charset="0"/>
            </a:endParaRPr>
          </a:p>
          <a:p>
            <a:pPr marL="180000" indent="-180000">
              <a:lnSpc>
                <a:spcPct val="100000"/>
              </a:lnSpc>
              <a:buFont typeface="Arial" panose="020B0604020202020204" pitchFamily="34" charset="0"/>
              <a:buChar char="•"/>
            </a:pPr>
            <a:r>
              <a:rPr lang="en-AU" sz="1100" b="0" i="0" baseline="0" dirty="0">
                <a:solidFill>
                  <a:schemeClr val="tx1"/>
                </a:solidFill>
                <a:latin typeface="Arial" panose="020B0604020202020204" pitchFamily="34" charset="0"/>
                <a:cs typeface="Arial" panose="020B0604020202020204" pitchFamily="34" charset="0"/>
              </a:rPr>
              <a:t>Talk through the definition </a:t>
            </a:r>
          </a:p>
          <a:p>
            <a:pPr marL="180000" indent="-180000">
              <a:lnSpc>
                <a:spcPct val="100000"/>
              </a:lnSpc>
              <a:buFont typeface="Arial" panose="020B0604020202020204" pitchFamily="34" charset="0"/>
              <a:buChar char="•"/>
            </a:pPr>
            <a:r>
              <a:rPr lang="en-AU" sz="1100" b="0" i="0" baseline="0" dirty="0">
                <a:solidFill>
                  <a:schemeClr val="tx1"/>
                </a:solidFill>
                <a:latin typeface="Arial" panose="020B0604020202020204" pitchFamily="34" charset="0"/>
                <a:cs typeface="Arial" panose="020B0604020202020204" pitchFamily="34" charset="0"/>
              </a:rPr>
              <a:t>The slide is animated so ‘causes fear’ appears on second click</a:t>
            </a:r>
          </a:p>
          <a:p>
            <a:pPr marL="0" indent="0">
              <a:lnSpc>
                <a:spcPct val="100000"/>
              </a:lnSpc>
              <a:buFont typeface="Arial" panose="020B0604020202020204" pitchFamily="34" charset="0"/>
              <a:buNone/>
            </a:pPr>
            <a:endParaRPr lang="en-AU" sz="1100" b="1" i="0" baseline="0"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1" i="0" baseline="0" dirty="0">
                <a:solidFill>
                  <a:schemeClr val="tx1"/>
                </a:solidFill>
                <a:latin typeface="Arial" panose="020B0604020202020204" pitchFamily="34" charset="0"/>
                <a:cs typeface="Arial" panose="020B0604020202020204" pitchFamily="34" charset="0"/>
              </a:rPr>
              <a:t>Suggested facilitator dialogue:</a:t>
            </a:r>
          </a:p>
          <a:p>
            <a:pPr marL="0" indent="0">
              <a:lnSpc>
                <a:spcPct val="100000"/>
              </a:lnSpc>
              <a:buFont typeface="Arial" panose="020B0604020202020204" pitchFamily="34" charset="0"/>
              <a:buNone/>
            </a:pPr>
            <a:endParaRPr lang="en-AU" sz="1100" i="1" baseline="0" dirty="0">
              <a:solidFill>
                <a:schemeClr val="tx1"/>
              </a:solidFill>
              <a:latin typeface="Arial" panose="020B0604020202020204" pitchFamily="34" charset="0"/>
              <a:cs typeface="Arial" panose="020B0604020202020204" pitchFamily="34" charset="0"/>
            </a:endParaRPr>
          </a:p>
          <a:p>
            <a:pPr marL="180000" indent="-180000">
              <a:lnSpc>
                <a:spcPct val="100000"/>
              </a:lnSpc>
              <a:buFont typeface="Arial" panose="020B0604020202020204" pitchFamily="34" charset="0"/>
              <a:buChar char="•"/>
            </a:pPr>
            <a:r>
              <a:rPr lang="en-AU" sz="1100" i="0" baseline="0" dirty="0">
                <a:solidFill>
                  <a:schemeClr val="tx1"/>
                </a:solidFill>
                <a:latin typeface="Arial" panose="020B0604020202020204" pitchFamily="34" charset="0"/>
                <a:cs typeface="Arial" panose="020B0604020202020204" pitchFamily="34" charset="0"/>
              </a:rPr>
              <a:t>There are many different forms of family violence </a:t>
            </a:r>
            <a:endParaRPr lang="en-AU" sz="1100" i="0" baseline="0" dirty="0" smtClean="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aseline="0" dirty="0" smtClean="0"/>
              <a:t>You will recall family violence constitutes a broad range of behaviours, the core of which causes fear in another individual.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aseline="0" dirty="0" smtClean="0"/>
              <a:t>Most important for this module, is part 2 of this definition which defines family violence as “</a:t>
            </a:r>
            <a:r>
              <a:rPr lang="en-AU" sz="1100" dirty="0" smtClean="0">
                <a:latin typeface="Arial" panose="020B0604020202020204" pitchFamily="34" charset="0"/>
                <a:cs typeface="Arial" panose="020B0604020202020204" pitchFamily="34" charset="0"/>
              </a:rPr>
              <a:t>behaviour by a person that causes a </a:t>
            </a:r>
            <a:r>
              <a:rPr lang="en-AU" sz="1100" b="1" dirty="0" smtClean="0">
                <a:latin typeface="Arial" panose="020B0604020202020204" pitchFamily="34" charset="0"/>
                <a:cs typeface="Arial" panose="020B0604020202020204" pitchFamily="34" charset="0"/>
              </a:rPr>
              <a:t>child to hear or witness, or otherwise be exposed to the effects </a:t>
            </a:r>
            <a:r>
              <a:rPr lang="en-AU" sz="1100" dirty="0" smtClean="0">
                <a:latin typeface="Arial" panose="020B0604020202020204" pitchFamily="34" charset="0"/>
                <a:cs typeface="Arial" panose="020B0604020202020204" pitchFamily="34" charset="0"/>
              </a:rPr>
              <a:t>of family violence.”</a:t>
            </a:r>
          </a:p>
          <a:p>
            <a:pPr marL="180000" indent="-180000">
              <a:lnSpc>
                <a:spcPct val="100000"/>
              </a:lnSpc>
              <a:buFont typeface="Arial" panose="020B0604020202020204" pitchFamily="34" charset="0"/>
              <a:buChar char="•"/>
            </a:pPr>
            <a:endParaRPr lang="en-AU" sz="1100" i="0" baseline="0"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AU" sz="1100" i="0" baseline="0" dirty="0">
              <a:solidFill>
                <a:srgbClr val="FF0000"/>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AU" sz="1100" i="1" dirty="0">
              <a:solidFill>
                <a:schemeClr val="tx1"/>
              </a:solidFill>
              <a:latin typeface="Arial" panose="020B0604020202020204" pitchFamily="34" charset="0"/>
              <a:cs typeface="Arial" panose="020B0604020202020204" pitchFamily="34" charset="0"/>
            </a:endParaRPr>
          </a:p>
          <a:p>
            <a:r>
              <a:rPr lang="en-AU" sz="1100" b="1" i="0" baseline="0" dirty="0">
                <a:solidFill>
                  <a:schemeClr val="tx1"/>
                </a:solidFill>
                <a:latin typeface="Arial" panose="020B0604020202020204" pitchFamily="34" charset="0"/>
                <a:cs typeface="Arial" panose="020B0604020202020204" pitchFamily="34" charset="0"/>
              </a:rPr>
              <a:t>Key message: </a:t>
            </a:r>
            <a:r>
              <a:rPr lang="en-AU" sz="1100" b="1" kern="1200" dirty="0" smtClean="0">
                <a:solidFill>
                  <a:schemeClr val="tx1"/>
                </a:solidFill>
                <a:latin typeface="+mn-lt"/>
                <a:ea typeface="+mn-ea"/>
                <a:cs typeface="+mn-cs"/>
              </a:rPr>
              <a:t>Family</a:t>
            </a:r>
            <a:r>
              <a:rPr lang="en-AU" sz="1100" b="1" kern="1200" baseline="0" dirty="0" smtClean="0">
                <a:solidFill>
                  <a:schemeClr val="tx1"/>
                </a:solidFill>
                <a:latin typeface="+mn-lt"/>
                <a:ea typeface="+mn-ea"/>
                <a:cs typeface="+mn-cs"/>
              </a:rPr>
              <a:t> Violence in all forms impacts on children of all ages.</a:t>
            </a:r>
            <a:endParaRPr lang="en-AU" sz="1100" b="1" kern="1200" dirty="0" smtClean="0">
              <a:solidFill>
                <a:schemeClr val="tx1"/>
              </a:solidFill>
              <a:latin typeface="+mn-lt"/>
              <a:ea typeface="+mn-ea"/>
              <a:cs typeface="+mn-cs"/>
            </a:endParaRPr>
          </a:p>
          <a:p>
            <a:pPr marL="180000" indent="-180000">
              <a:lnSpc>
                <a:spcPct val="125000"/>
              </a:lnSpc>
              <a:buFont typeface="Arial" panose="020B0604020202020204" pitchFamily="34" charset="0"/>
              <a:buNone/>
            </a:pPr>
            <a:endParaRPr lang="en-AU" sz="1400" b="1" baseline="0" dirty="0">
              <a:effectLst/>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380788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a:t>
            </a:r>
            <a:r>
              <a:rPr lang="en-AU" sz="1100" b="1" dirty="0">
                <a:solidFill>
                  <a:schemeClr val="tx1"/>
                </a:solidFill>
                <a:latin typeface="Arial" panose="020B0604020202020204" pitchFamily="34" charset="0"/>
                <a:cs typeface="Arial" panose="020B0604020202020204" pitchFamily="34" charset="0"/>
              </a:rPr>
              <a:t>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1" i="0" kern="1200" dirty="0">
                <a:solidFill>
                  <a:schemeClr val="tx1"/>
                </a:solidFill>
                <a:effectLst/>
                <a:latin typeface="Arial" panose="020B0604020202020204" pitchFamily="34" charset="0"/>
                <a:ea typeface="+mn-ea"/>
                <a:cs typeface="Arial" panose="020B0604020202020204" pitchFamily="34" charset="0"/>
              </a:rPr>
              <a:t>Refer to the slide and</a:t>
            </a:r>
            <a:r>
              <a:rPr lang="en-AU" sz="1100" b="1" i="0" kern="1200" baseline="0" dirty="0">
                <a:solidFill>
                  <a:schemeClr val="tx1"/>
                </a:solidFill>
                <a:effectLst/>
                <a:latin typeface="Arial" panose="020B0604020202020204" pitchFamily="34" charset="0"/>
                <a:ea typeface="+mn-ea"/>
                <a:cs typeface="Arial" panose="020B0604020202020204" pitchFamily="34" charset="0"/>
              </a:rPr>
              <a:t> </a:t>
            </a:r>
            <a:r>
              <a:rPr lang="en-AU" sz="1100" b="1" dirty="0">
                <a:solidFill>
                  <a:schemeClr val="tx1"/>
                </a:solidFill>
                <a:latin typeface="Arial" panose="020B0604020202020204" pitchFamily="34" charset="0"/>
                <a:cs typeface="Arial" panose="020B0604020202020204" pitchFamily="34" charset="0"/>
              </a:rPr>
              <a:t>suggested facilitator </a:t>
            </a:r>
            <a:r>
              <a:rPr lang="en-AU" sz="1100" b="1" dirty="0" smtClean="0">
                <a:solidFill>
                  <a:schemeClr val="tx1"/>
                </a:solidFill>
                <a:latin typeface="Arial" panose="020B0604020202020204" pitchFamily="34" charset="0"/>
                <a:cs typeface="Arial" panose="020B0604020202020204" pitchFamily="34" charset="0"/>
              </a:rPr>
              <a:t>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t>Children are to be recognised as victim survivors of family violence in their own right, </a:t>
            </a:r>
            <a:r>
              <a:rPr lang="en-AU" sz="1200" dirty="0"/>
              <a:t>whether they are directly targeted by a perpetrator, or being exposed to or witnessing violence or its impacts on other family members. </a:t>
            </a:r>
            <a:endParaRPr lang="en-AU" sz="1200" b="1" spc="429" dirty="0">
              <a:solidFill>
                <a:srgbClr val="69ADC6"/>
              </a:solidFill>
              <a:latin typeface="Open Sans"/>
            </a:endParaRPr>
          </a:p>
          <a:p>
            <a:r>
              <a:rPr lang="en-AU" sz="1200" b="0" i="0" u="none" strike="noStrike" kern="1200" baseline="0" dirty="0">
                <a:solidFill>
                  <a:schemeClr val="tx1"/>
                </a:solidFill>
                <a:latin typeface="+mn-lt"/>
                <a:ea typeface="+mn-ea"/>
                <a:cs typeface="+mn-cs"/>
              </a:rPr>
              <a:t>Children and young people do not have to be physically present during violence to be negatively affected by it, or to be considered victim survivors.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Exposure </a:t>
            </a:r>
            <a:r>
              <a:rPr lang="en-AU" sz="1200" b="0" i="0" u="none" strike="noStrike" kern="1200" baseline="0" dirty="0">
                <a:solidFill>
                  <a:schemeClr val="tx1"/>
                </a:solidFill>
                <a:latin typeface="+mn-lt"/>
                <a:ea typeface="+mn-ea"/>
                <a:cs typeface="+mn-cs"/>
              </a:rPr>
              <a:t>to violence can include: </a:t>
            </a:r>
          </a:p>
          <a:p>
            <a:r>
              <a:rPr lang="en-AU" sz="1200" b="0" i="0" u="none" strike="noStrike" kern="1200" baseline="0" dirty="0">
                <a:solidFill>
                  <a:schemeClr val="tx1"/>
                </a:solidFill>
                <a:latin typeface="+mn-lt"/>
                <a:ea typeface="+mn-ea"/>
                <a:cs typeface="+mn-cs"/>
              </a:rPr>
              <a:t>• Hearing violence </a:t>
            </a:r>
          </a:p>
          <a:p>
            <a:r>
              <a:rPr lang="en-AU" sz="1200" b="0" i="0" u="none" strike="noStrike" kern="1200" baseline="0" dirty="0">
                <a:solidFill>
                  <a:schemeClr val="tx1"/>
                </a:solidFill>
                <a:latin typeface="+mn-lt"/>
                <a:ea typeface="+mn-ea"/>
                <a:cs typeface="+mn-cs"/>
              </a:rPr>
              <a:t>• Being aware of violence or its impacts </a:t>
            </a:r>
          </a:p>
          <a:p>
            <a:r>
              <a:rPr lang="en-AU" sz="1200" b="0" i="0" u="none" strike="noStrike" kern="1200" baseline="0" dirty="0">
                <a:solidFill>
                  <a:schemeClr val="tx1"/>
                </a:solidFill>
                <a:latin typeface="+mn-lt"/>
                <a:ea typeface="+mn-ea"/>
                <a:cs typeface="+mn-cs"/>
              </a:rPr>
              <a:t>• Being used or blamed as a trigger for family violence </a:t>
            </a:r>
          </a:p>
          <a:p>
            <a:r>
              <a:rPr lang="en-AU" sz="1200" b="0" i="0" u="none" strike="noStrike" kern="1200" baseline="0" dirty="0">
                <a:solidFill>
                  <a:schemeClr val="tx1"/>
                </a:solidFill>
                <a:latin typeface="+mn-lt"/>
                <a:ea typeface="+mn-ea"/>
                <a:cs typeface="+mn-cs"/>
              </a:rPr>
              <a:t>• Seeing or experiencing the consequences of family violence, including impacts on availability of the primary caregiver and on the parent-child relationship. </a:t>
            </a:r>
            <a:endParaRPr lang="en-AU" sz="1100" b="0" i="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i="0" baseline="0" dirty="0">
                <a:solidFill>
                  <a:schemeClr val="tx1"/>
                </a:solidFill>
                <a:latin typeface="Arial" panose="020B0604020202020204" pitchFamily="34" charset="0"/>
                <a:cs typeface="Arial" panose="020B0604020202020204" pitchFamily="34" charset="0"/>
              </a:rPr>
              <a:t>Children are present in many family violence situations and are therefore subject to physical, emotional and social impacts, including </a:t>
            </a:r>
            <a:r>
              <a:rPr lang="en-AU" sz="1100" i="0" u="none" strike="noStrike" kern="1200" baseline="0" dirty="0">
                <a:solidFill>
                  <a:schemeClr val="tx1"/>
                </a:solidFill>
                <a:latin typeface="Arial" panose="020B0604020202020204" pitchFamily="34" charset="0"/>
                <a:cs typeface="Arial" panose="020B0604020202020204" pitchFamily="34" charset="0"/>
              </a:rPr>
              <a:t>psychological trauma, disrupted attachment, delays to development, lack of predictability and stability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u="none" strike="noStrike" kern="1200" baseline="0" dirty="0">
                <a:solidFill>
                  <a:schemeClr val="tx1"/>
                </a:solidFill>
                <a:latin typeface="Arial" panose="020B0604020202020204" pitchFamily="34" charset="0"/>
                <a:cs typeface="Arial" panose="020B0604020202020204" pitchFamily="34" charset="0"/>
              </a:rPr>
              <a:t>Family violence should be seen as an attack on the mother child relationship because of the effect this has on her ability to parent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solidFill>
                  <a:schemeClr val="tx1"/>
                </a:solidFill>
                <a:latin typeface="Arial" panose="020B0604020202020204" pitchFamily="34" charset="0"/>
                <a:ea typeface="Arial" charset="0"/>
                <a:cs typeface="Arial" panose="020B0604020202020204" pitchFamily="34" charset="0"/>
              </a:rPr>
              <a:t>Children and their mothers/carers are especially vulnerable if the child has a disability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kern="1200" dirty="0">
                <a:solidFill>
                  <a:schemeClr val="tx1"/>
                </a:solidFill>
                <a:latin typeface="Arial" panose="020B0604020202020204" pitchFamily="34" charset="0"/>
                <a:cs typeface="Arial" panose="020B0604020202020204" pitchFamily="34" charset="0"/>
              </a:rPr>
              <a:t>Family violence and the physical or sexual abuse of children are highly correlated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u="none" strike="noStrike" kern="1200" baseline="0" dirty="0">
                <a:solidFill>
                  <a:schemeClr val="tx1"/>
                </a:solidFill>
                <a:latin typeface="Arial" panose="020B0604020202020204" pitchFamily="34" charset="0"/>
                <a:cs typeface="Arial" panose="020B0604020202020204" pitchFamily="34" charset="0"/>
              </a:rPr>
              <a:t>Family violence was a factor in 80% of child deaths known to child protection in 2013 (Commission for Children and Young People, 2013)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solidFill>
                  <a:schemeClr val="tx1"/>
                </a:solidFill>
                <a:latin typeface="Arial" panose="020B0604020202020204" pitchFamily="34" charset="0"/>
                <a:cs typeface="Arial" panose="020B0604020202020204" pitchFamily="34" charset="0"/>
              </a:rPr>
              <a:t>Health professionals have a duty of care to report to Child Protection when there is a reasonable belief that a child has suffered, or is likely to suffer significant harm from physical or sexual abuse or exposure to </a:t>
            </a:r>
            <a:r>
              <a:rPr lang="en-AU" sz="1100" i="0" dirty="0" smtClean="0">
                <a:solidFill>
                  <a:schemeClr val="tx1"/>
                </a:solidFill>
                <a:latin typeface="Arial" panose="020B0604020202020204" pitchFamily="34" charset="0"/>
                <a:cs typeface="Arial" panose="020B0604020202020204" pitchFamily="34" charset="0"/>
              </a:rPr>
              <a:t>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baseline="0" dirty="0" smtClean="0">
              <a:solidFill>
                <a:schemeClr val="tx1"/>
              </a:solidFill>
              <a:effectLst/>
              <a:latin typeface="+mn-lt"/>
              <a:ea typeface="+mn-ea"/>
              <a:cs typeface="+mn-cs"/>
            </a:endParaRPr>
          </a:p>
          <a:p>
            <a:pPr algn="l" defTabSz="457200"/>
            <a:endParaRPr lang="en-AU" sz="1100" dirty="0" smtClean="0"/>
          </a:p>
          <a:p>
            <a:pPr algn="l" defTabSz="457200"/>
            <a:r>
              <a:rPr lang="en-AU" sz="1100" dirty="0" smtClean="0"/>
              <a:t>An average of 20 filicide incidents was recorded each year in Australia between 2000–01 and 2011–12 </a:t>
            </a:r>
            <a:r>
              <a:rPr lang="en-AU" sz="1200" b="0" i="0" kern="1200" dirty="0" smtClean="0">
                <a:solidFill>
                  <a:schemeClr val="tx1"/>
                </a:solidFill>
                <a:effectLst/>
                <a:latin typeface="+mn-lt"/>
                <a:ea typeface="+mn-ea"/>
                <a:cs typeface="+mn-cs"/>
              </a:rPr>
              <a:t>Brown T </a:t>
            </a:r>
            <a:r>
              <a:rPr lang="en-AU" sz="1200" b="0" i="1" kern="1200" dirty="0" smtClean="0">
                <a:solidFill>
                  <a:schemeClr val="tx1"/>
                </a:solidFill>
                <a:effectLst/>
                <a:latin typeface="+mn-lt"/>
                <a:ea typeface="+mn-ea"/>
                <a:cs typeface="+mn-cs"/>
              </a:rPr>
              <a:t>et al.</a:t>
            </a:r>
            <a:r>
              <a:rPr lang="en-AU" sz="1200" b="0" i="0" kern="1200" dirty="0" smtClean="0">
                <a:solidFill>
                  <a:schemeClr val="tx1"/>
                </a:solidFill>
                <a:effectLst/>
                <a:latin typeface="+mn-lt"/>
                <a:ea typeface="+mn-ea"/>
                <a:cs typeface="+mn-cs"/>
              </a:rPr>
              <a:t> 2019. Filicide offenders. </a:t>
            </a:r>
            <a:r>
              <a:rPr lang="en-AU" sz="1200" b="0" i="1" kern="1200" dirty="0" smtClean="0">
                <a:solidFill>
                  <a:schemeClr val="tx1"/>
                </a:solidFill>
                <a:effectLst/>
                <a:latin typeface="+mn-lt"/>
                <a:ea typeface="+mn-ea"/>
                <a:cs typeface="+mn-cs"/>
              </a:rPr>
              <a:t>Trends &amp; issues in crime and criminal justice</a:t>
            </a:r>
            <a:r>
              <a:rPr lang="en-AU" sz="1200" b="0" i="0" kern="1200" dirty="0" smtClean="0">
                <a:solidFill>
                  <a:schemeClr val="tx1"/>
                </a:solidFill>
                <a:effectLst/>
                <a:latin typeface="+mn-lt"/>
                <a:ea typeface="+mn-ea"/>
                <a:cs typeface="+mn-cs"/>
              </a:rPr>
              <a:t> no. 568. Canberra: Australian Institute of Criminology. https://www.aic.gov.au/publications/tandi/tandi568</a:t>
            </a:r>
            <a:endParaRPr lang="en-AU" sz="1100" u="sng" dirty="0" smtClean="0">
              <a:solidFill>
                <a:srgbClr val="2F435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t>Brown T, Lyneham S, Bryant W, </a:t>
            </a:r>
            <a:r>
              <a:rPr lang="en-AU" sz="1100" dirty="0" err="1" smtClean="0"/>
              <a:t>Bricknell</a:t>
            </a:r>
            <a:r>
              <a:rPr lang="en-AU" sz="1100" dirty="0" smtClean="0"/>
              <a:t> S, </a:t>
            </a:r>
            <a:r>
              <a:rPr lang="en-AU" sz="1100" dirty="0" err="1" smtClean="0"/>
              <a:t>Tomison</a:t>
            </a:r>
            <a:r>
              <a:rPr lang="en-AU" sz="1100" dirty="0" smtClean="0"/>
              <a:t> A, Tyson D &amp; Fernandez Arias P 2019. Filicide in Australia 2000–2012. A national study. Report to the Criminology Research Advisory Council. CRG 52/14–15. Canberra: Australian Institute of Criminology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Arial" panose="020B0604020202020204" pitchFamily="34" charset="0"/>
                <a:cs typeface="Arial" panose="020B0604020202020204" pitchFamily="34" charset="0"/>
              </a:rPr>
              <a:t>Key message:</a:t>
            </a:r>
            <a:r>
              <a:rPr lang="en-US" sz="1100" b="1" kern="1200" baseline="0" dirty="0">
                <a:solidFill>
                  <a:schemeClr val="tx1"/>
                </a:solidFill>
                <a:effectLst/>
                <a:latin typeface="Arial" panose="020B0604020202020204" pitchFamily="34" charset="0"/>
                <a:cs typeface="Arial" panose="020B0604020202020204" pitchFamily="34" charset="0"/>
              </a:rPr>
              <a:t> Children and young people who experience family violence and sexual assault can experience long term health impacts and trauma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aseline="0" dirty="0">
              <a:solidFill>
                <a:schemeClr val="tx1"/>
              </a:solidFill>
              <a:latin typeface="Arial" panose="020B0604020202020204" pitchFamily="34" charset="0"/>
              <a:cs typeface="Arial" panose="020B0604020202020204" pitchFamily="34" charset="0"/>
            </a:endParaRPr>
          </a:p>
          <a:p>
            <a:pPr algn="l" defTabSz="457200"/>
            <a:r>
              <a:rPr lang="en-AU" sz="1100" u="sng" dirty="0" smtClean="0">
                <a:solidFill>
                  <a:srgbClr val="2F4354"/>
                </a:solidFill>
                <a:hlinkClick r:id="rId3"/>
              </a:rPr>
              <a:t> See ACES study for more information</a:t>
            </a:r>
          </a:p>
          <a:p>
            <a:pPr algn="l" defTabSz="457200"/>
            <a:r>
              <a:rPr lang="en-AU" sz="1100" u="sng" dirty="0" smtClean="0">
                <a:solidFill>
                  <a:srgbClr val="2F4354"/>
                </a:solidFill>
                <a:hlinkClick r:id="rId3"/>
              </a:rPr>
              <a:t>https://www.cdc.gov/violenceprevention/aces/index.html</a:t>
            </a:r>
            <a:endParaRPr lang="en-AU" sz="1100" u="sng" dirty="0" smtClean="0">
              <a:solidFill>
                <a:srgbClr val="2F435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408630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for facilitators:</a:t>
            </a:r>
            <a:r>
              <a:rPr lang="en-AU" sz="1100" b="1" baseline="0" dirty="0" smtClean="0">
                <a:solidFill>
                  <a:schemeClr val="tx1"/>
                </a:solidFill>
                <a:latin typeface="Arial" panose="020B0604020202020204" pitchFamily="34" charset="0"/>
                <a:cs typeface="Arial" panose="020B0604020202020204" pitchFamily="34" charset="0"/>
              </a:rPr>
              <a:t> </a:t>
            </a:r>
            <a:r>
              <a:rPr lang="en-AU" sz="1100" b="0" i="0" kern="1200" dirty="0" smtClean="0">
                <a:solidFill>
                  <a:schemeClr val="tx1"/>
                </a:solidFill>
                <a:effectLst/>
                <a:latin typeface="Arial" panose="020B0604020202020204" pitchFamily="34" charset="0"/>
                <a:ea typeface="+mn-ea"/>
                <a:cs typeface="Arial" panose="020B0604020202020204" pitchFamily="34" charset="0"/>
              </a:rPr>
              <a:t>Refer to the slide and</a:t>
            </a:r>
            <a:r>
              <a:rPr lang="en-AU"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b="0" dirty="0" smtClean="0">
                <a:solidFill>
                  <a:schemeClr val="tx1"/>
                </a:solidFill>
                <a:latin typeface="Arial" panose="020B0604020202020204" pitchFamily="34" charset="0"/>
                <a:cs typeface="Arial" panose="020B0604020202020204" pitchFamily="34" charset="0"/>
              </a:rPr>
              <a:t>suggested facilitator dialogue</a:t>
            </a:r>
          </a:p>
          <a:p>
            <a:pPr>
              <a:lnSpc>
                <a:spcPct val="100000"/>
              </a:lnSpc>
            </a:pPr>
            <a:endParaRPr lang="en-AU" sz="1100" b="1" dirty="0" smtClean="0">
              <a:solidFill>
                <a:schemeClr val="tx1"/>
              </a:solidFill>
              <a:latin typeface="Arial" panose="020B0604020202020204" pitchFamily="34" charset="0"/>
              <a:cs typeface="Arial" panose="020B0604020202020204" pitchFamily="34" charset="0"/>
            </a:endParaRPr>
          </a:p>
          <a:p>
            <a:pPr defTabSz="914400">
              <a:spcBef>
                <a:spcPts val="0"/>
              </a:spcBef>
              <a:defRPr/>
            </a:pPr>
            <a:r>
              <a:rPr lang="en-AU" sz="1200" b="0" i="0" kern="1200" dirty="0" smtClean="0">
                <a:solidFill>
                  <a:schemeClr val="tx1"/>
                </a:solidFill>
                <a:effectLst/>
                <a:latin typeface="+mn-lt"/>
                <a:ea typeface="+mn-ea"/>
                <a:cs typeface="+mn-cs"/>
              </a:rPr>
              <a:t>The Power and Control Wheel is a tool that helps explain the different ways an abusive partner can use power and control to manipulate a relationship. T</a:t>
            </a:r>
            <a:r>
              <a:rPr lang="en-AU" sz="1200" dirty="0" smtClean="0"/>
              <a:t>his is an adaptation to demonstrate how children are impacted </a:t>
            </a:r>
          </a:p>
          <a:p>
            <a:pPr defTabSz="914400">
              <a:spcBef>
                <a:spcPts val="0"/>
              </a:spcBef>
              <a:defRPr/>
            </a:pPr>
            <a:endParaRPr lang="en-AU" sz="1200" dirty="0" smtClean="0"/>
          </a:p>
          <a:p>
            <a:pPr defTabSz="914400">
              <a:spcBef>
                <a:spcPts val="0"/>
              </a:spcBef>
              <a:defRPr/>
            </a:pPr>
            <a:r>
              <a:rPr lang="en-AU" sz="1200" dirty="0" smtClean="0"/>
              <a:t>Children can be used as sources of further control including threatening to take children away</a:t>
            </a:r>
          </a:p>
          <a:p>
            <a:pPr marL="0" indent="0" defTabSz="914400">
              <a:spcBef>
                <a:spcPts val="0"/>
              </a:spcBef>
              <a:buNone/>
              <a:defRPr/>
            </a:pPr>
            <a:endParaRPr lang="en-AU" sz="1200" dirty="0" smtClean="0"/>
          </a:p>
          <a:p>
            <a:pPr defTabSz="914400">
              <a:spcBef>
                <a:spcPts val="0"/>
              </a:spcBef>
              <a:defRPr/>
            </a:pPr>
            <a:r>
              <a:rPr lang="en-AU" sz="1200" dirty="0" smtClean="0"/>
              <a:t>Family violence is coercive control and engages systems to collude in the violence</a:t>
            </a:r>
          </a:p>
          <a:p>
            <a:endParaRPr lang="en-AU" sz="1200" b="0" dirty="0" smtClean="0">
              <a:solidFill>
                <a:schemeClr val="accent1">
                  <a:lumMod val="75000"/>
                </a:schemeClr>
              </a:solidFill>
            </a:endParaRPr>
          </a:p>
          <a:p>
            <a:r>
              <a:rPr lang="en-AU" sz="1200" b="0" dirty="0" smtClean="0">
                <a:solidFill>
                  <a:schemeClr val="accent1">
                    <a:lumMod val="75000"/>
                  </a:schemeClr>
                </a:solidFill>
              </a:rPr>
              <a:t>Children may continue to have contact with both parents</a:t>
            </a:r>
          </a:p>
          <a:p>
            <a:pPr marL="0" indent="0" defTabSz="914400">
              <a:spcBef>
                <a:spcPts val="0"/>
              </a:spcBef>
              <a:buNone/>
              <a:defRPr/>
            </a:pPr>
            <a:endParaRPr lang="en-AU" sz="1200" dirty="0" smtClean="0"/>
          </a:p>
          <a:p>
            <a:pPr defTabSz="914400">
              <a:spcBef>
                <a:spcPts val="0"/>
              </a:spcBef>
              <a:defRPr/>
            </a:pPr>
            <a:r>
              <a:rPr lang="en-AU" sz="1200" dirty="0" smtClean="0"/>
              <a:t>Consider other forms of marginalisation- intersectionality, CALD children, Aboriginal</a:t>
            </a:r>
            <a:r>
              <a:rPr lang="en-AU" sz="1200" baseline="0" dirty="0" smtClean="0"/>
              <a:t> children, children in out of home care.</a:t>
            </a:r>
            <a:endParaRPr lang="en-AU" sz="1200" dirty="0" smtClean="0"/>
          </a:p>
          <a:p>
            <a:endParaRPr lang="en-AU" baseline="0" dirty="0" smtClean="0"/>
          </a:p>
          <a:p>
            <a:r>
              <a:rPr lang="en-AU" sz="1200" kern="1200" dirty="0" smtClean="0">
                <a:solidFill>
                  <a:schemeClr val="tx1"/>
                </a:solidFill>
                <a:effectLst/>
                <a:latin typeface="+mn-lt"/>
                <a:ea typeface="+mn-ea"/>
                <a:cs typeface="+mn-cs"/>
              </a:rPr>
              <a:t>It is good practice to work on the assumption that where child abuse or neglect is occurring, DFV is also occurring.</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encourages an assessment of the father’s influence on child and family functioning. Without this, blame may be attributed to the mother, and the father’s parenting behaviours (good and bad) can go unrecognised.</a:t>
            </a:r>
          </a:p>
          <a:p>
            <a:endParaRPr lang="en-AU" b="0" u="none" dirty="0" smtClean="0">
              <a:solidFill>
                <a:schemeClr val="accent1">
                  <a:lumMod val="75000"/>
                </a:schemeClr>
              </a:solidFill>
            </a:endParaRPr>
          </a:p>
          <a:p>
            <a:r>
              <a:rPr lang="en-AU" b="0" u="none" dirty="0" smtClean="0">
                <a:solidFill>
                  <a:schemeClr val="accent1">
                    <a:lumMod val="75000"/>
                  </a:schemeClr>
                </a:solidFill>
              </a:rPr>
              <a:t>Common Comorbidities:</a:t>
            </a:r>
          </a:p>
          <a:p>
            <a:r>
              <a:rPr lang="en-AU" b="0" dirty="0" smtClean="0">
                <a:solidFill>
                  <a:schemeClr val="accent1">
                    <a:lumMod val="75000"/>
                  </a:schemeClr>
                </a:solidFill>
              </a:rPr>
              <a:t>Child abuse and family violence </a:t>
            </a:r>
          </a:p>
          <a:p>
            <a:r>
              <a:rPr lang="en-AU" b="0" dirty="0" smtClean="0">
                <a:solidFill>
                  <a:schemeClr val="accent1">
                    <a:lumMod val="75000"/>
                  </a:schemeClr>
                </a:solidFill>
              </a:rPr>
              <a:t>Childhood sexual assault and family violence </a:t>
            </a:r>
          </a:p>
          <a:p>
            <a:r>
              <a:rPr lang="en-AU" b="0" dirty="0" smtClean="0">
                <a:solidFill>
                  <a:schemeClr val="accent1">
                    <a:lumMod val="75000"/>
                  </a:schemeClr>
                </a:solidFill>
              </a:rPr>
              <a:t>Aggression and persisting struggles with mental health in infants, children and young people, including detrimental effects on social and emotional development </a:t>
            </a:r>
            <a:endParaRPr lang="en-AU" sz="1200" kern="1200" dirty="0" smtClean="0">
              <a:solidFill>
                <a:schemeClr val="tx1"/>
              </a:solidFill>
              <a:effectLst/>
              <a:latin typeface="+mn-lt"/>
              <a:ea typeface="+mn-ea"/>
              <a:cs typeface="+mn-cs"/>
            </a:endParaRPr>
          </a:p>
          <a:p>
            <a:pPr marL="171450" indent="-171450">
              <a:lnSpc>
                <a:spcPct val="120000"/>
              </a:lnSpc>
              <a:buFont typeface="Arial"/>
              <a:buChar char="•"/>
            </a:pPr>
            <a:endParaRPr lang="en-AU" sz="1200" b="1" baseline="0" dirty="0" smtClean="0">
              <a:latin typeface="Arial" panose="020B0604020202020204" pitchFamily="34" charset="0"/>
              <a:cs typeface="Arial" panose="020B0604020202020204" pitchFamily="34" charset="0"/>
            </a:endParaRPr>
          </a:p>
          <a:p>
            <a:r>
              <a:rPr lang="en-AU" sz="1200" b="1" kern="1200" baseline="0" dirty="0" smtClean="0">
                <a:solidFill>
                  <a:schemeClr val="tx1"/>
                </a:solidFill>
                <a:latin typeface="+mn-lt"/>
                <a:ea typeface="+mn-ea"/>
                <a:cs typeface="+mn-cs"/>
              </a:rPr>
              <a:t>Additional information:</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The collection of statistics by RCH social workers based on referrals that have either previously identified family violence or where family violence has been identified by social work during contact has shown that FV work within a Paediatric setting is nuanced, complex work.</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 Demographics of referral sources and patient presentation:</a:t>
            </a:r>
          </a:p>
          <a:p>
            <a:pPr marL="171450" lvl="0" indent="-171450">
              <a:buFont typeface="Arial" panose="020B0604020202020204" pitchFamily="34" charset="0"/>
              <a:buChar char="•"/>
            </a:pPr>
            <a:r>
              <a:rPr lang="en-AU" dirty="0" smtClean="0"/>
              <a:t>The majority of patients (57%) were aged 5 years or under </a:t>
            </a:r>
          </a:p>
          <a:p>
            <a:pPr marL="171450" lvl="0" indent="-171450">
              <a:buFont typeface="Arial" panose="020B0604020202020204" pitchFamily="34" charset="0"/>
              <a:buChar char="•"/>
            </a:pPr>
            <a:r>
              <a:rPr lang="en-AU" dirty="0" smtClean="0"/>
              <a:t>Emergency (38%) and General Medicine (12%) units represented over half of cases entered into flow sheet</a:t>
            </a:r>
          </a:p>
          <a:p>
            <a:pPr marL="171450" lvl="0" indent="-171450">
              <a:buFont typeface="Arial" panose="020B0604020202020204" pitchFamily="34" charset="0"/>
              <a:buChar char="•"/>
            </a:pPr>
            <a:r>
              <a:rPr lang="en-AU" dirty="0" smtClean="0"/>
              <a:t>Medical (45%) and nursing (37%) staff were the referral source in four out of five cases  </a:t>
            </a:r>
          </a:p>
          <a:p>
            <a:pPr marL="171450" lvl="0" indent="-171450">
              <a:buFont typeface="Arial" panose="020B0604020202020204" pitchFamily="34" charset="0"/>
              <a:buChar char="•"/>
            </a:pPr>
            <a:r>
              <a:rPr lang="en-AU" dirty="0" smtClean="0"/>
              <a:t>Family violence was identified as being a current issue in 62% of cases, and historical in 33% of cases</a:t>
            </a:r>
          </a:p>
          <a:p>
            <a:pPr marL="171450" lvl="0" indent="-171450">
              <a:buFont typeface="Arial" panose="020B0604020202020204" pitchFamily="34" charset="0"/>
              <a:buChar char="•"/>
            </a:pPr>
            <a:endParaRPr lang="en-AU"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baseline="0" dirty="0" smtClean="0">
                <a:solidFill>
                  <a:schemeClr val="tx1"/>
                </a:solidFill>
                <a:latin typeface="+mn-lt"/>
                <a:ea typeface="+mn-ea"/>
                <a:cs typeface="+mn-cs"/>
              </a:rPr>
              <a:t>Demographics of perpetrators of family violence in a Paediatric setting:</a:t>
            </a:r>
          </a:p>
          <a:p>
            <a:pPr marL="171450" lvl="0" indent="-171450">
              <a:buFont typeface="Arial" panose="020B0604020202020204" pitchFamily="34" charset="0"/>
              <a:buChar char="•"/>
            </a:pPr>
            <a:r>
              <a:rPr lang="en-AU" dirty="0" smtClean="0"/>
              <a:t>The patient’s father, step-father, or mother’s partner was the alleged perpetrator in 82% of cases </a:t>
            </a:r>
          </a:p>
          <a:p>
            <a:pPr marL="171450" lvl="0" indent="-171450">
              <a:buFont typeface="Arial" panose="020B0604020202020204" pitchFamily="34" charset="0"/>
              <a:buChar char="•"/>
            </a:pPr>
            <a:r>
              <a:rPr lang="en-AU" dirty="0" smtClean="0"/>
              <a:t>The patient’s mother, or father’s partner, was identified as the alleged perpetrator of violence in 8% of cases</a:t>
            </a:r>
          </a:p>
          <a:p>
            <a:pPr marL="171450" lvl="0" indent="-171450">
              <a:buFont typeface="Arial" panose="020B0604020202020204" pitchFamily="34" charset="0"/>
              <a:buChar char="•"/>
            </a:pPr>
            <a:r>
              <a:rPr lang="en-AU" dirty="0" smtClean="0"/>
              <a:t>Intimate partner violence is overwhelmingly the most common form of family violence presenting at RCH (82% of cases)</a:t>
            </a:r>
          </a:p>
          <a:p>
            <a:pPr marL="171450" lvl="0" indent="-171450">
              <a:buFont typeface="Arial" panose="020B0604020202020204" pitchFamily="34" charset="0"/>
              <a:buChar char="•"/>
            </a:pPr>
            <a:r>
              <a:rPr lang="en-AU" dirty="0" smtClean="0"/>
              <a:t>The patient, or patient’s sibling, were identified as the perpetrator of violence in 8% of cases</a:t>
            </a:r>
          </a:p>
          <a:p>
            <a:pPr marL="171450" lvl="0" indent="-171450">
              <a:buFont typeface="Arial" panose="020B0604020202020204" pitchFamily="34" charset="0"/>
              <a:buChar char="•"/>
            </a:pPr>
            <a:r>
              <a:rPr lang="en-AU" dirty="0" smtClean="0"/>
              <a:t>Alleged perpetrators were male in 78% of cases</a:t>
            </a:r>
          </a:p>
          <a:p>
            <a:pPr marL="171450" lvl="0" indent="-171450">
              <a:buFont typeface="Arial" panose="020B0604020202020204" pitchFamily="34" charset="0"/>
              <a:buChar char="•"/>
            </a:pPr>
            <a:endParaRPr lang="en-AU" dirty="0" smtClean="0"/>
          </a:p>
          <a:p>
            <a:endParaRPr lang="en-US" dirty="0" smtClean="0"/>
          </a:p>
          <a:p>
            <a:r>
              <a:rPr lang="en-US" dirty="0" smtClean="0"/>
              <a:t>Healey, L., Humphreys, C., </a:t>
            </a:r>
            <a:r>
              <a:rPr lang="en-US" dirty="0" err="1" smtClean="0"/>
              <a:t>Tsantefski</a:t>
            </a:r>
            <a:r>
              <a:rPr lang="en-US" dirty="0" smtClean="0"/>
              <a:t>, M., </a:t>
            </a:r>
            <a:r>
              <a:rPr lang="en-US" dirty="0" err="1" smtClean="0"/>
              <a:t>Heward</a:t>
            </a:r>
            <a:r>
              <a:rPr lang="en-US" dirty="0" smtClean="0"/>
              <a:t>-Belle, S., Chung, D., &amp; Mandel, D. (2018). Invisible Practices: Working with fathers who use violence. Practice guide. Sydney, NSW: ANROWS. </a:t>
            </a:r>
          </a:p>
          <a:p>
            <a:r>
              <a:rPr lang="en-US" sz="1200" kern="1200" dirty="0" smtClean="0">
                <a:solidFill>
                  <a:schemeClr val="tx1"/>
                </a:solidFill>
                <a:latin typeface="+mn-lt"/>
                <a:ea typeface="+mn-ea"/>
                <a:cs typeface="+mn-cs"/>
              </a:rPr>
              <a:t>ACES - </a:t>
            </a:r>
            <a:r>
              <a:rPr lang="en-AU" dirty="0" smtClean="0"/>
              <a:t>https://aifs.gov.au/cfca/publications/childrens-exposure-domestic-and-family-violence/effects-childrens-exposure-domestic</a:t>
            </a:r>
            <a:endParaRPr lang="en-AU" sz="1200" kern="1200" dirty="0" smtClean="0">
              <a:solidFill>
                <a:schemeClr val="tx1"/>
              </a:solidFill>
              <a:latin typeface="+mn-lt"/>
              <a:ea typeface="+mn-ea"/>
              <a:cs typeface="+mn-cs"/>
            </a:endParaRPr>
          </a:p>
          <a:p>
            <a:pPr marL="0" lvl="0" indent="0" defTabSz="914400">
              <a:spcBef>
                <a:spcPts val="0"/>
              </a:spcBef>
              <a:buNone/>
              <a:defRPr/>
            </a:pPr>
            <a:endParaRPr lang="en-AU" sz="1200" dirty="0" smtClean="0"/>
          </a:p>
          <a:p>
            <a:pPr marL="0" lvl="0" indent="0" defTabSz="914400">
              <a:spcBef>
                <a:spcPts val="0"/>
              </a:spcBef>
              <a:buNone/>
              <a:defRPr/>
            </a:pPr>
            <a:endParaRPr lang="en-AU" sz="1200" dirty="0" smtClean="0"/>
          </a:p>
          <a:p>
            <a:pPr marL="0" indent="0">
              <a:buFont typeface="Arial" panose="020B0604020202020204" pitchFamily="34" charset="0"/>
              <a:buNone/>
            </a:pPr>
            <a:endParaRPr lang="en-AU" sz="1100" b="0" i="1"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D415656-E856-4B83-80CD-CDB21C29A03E}" type="slidenum">
              <a:rPr lang="en-AU" smtClean="0">
                <a:solidFill>
                  <a:prstClr val="black"/>
                </a:solidFill>
              </a:rPr>
              <a:pPr>
                <a:defRPr/>
              </a:pPr>
              <a:t>6</a:t>
            </a:fld>
            <a:endParaRPr lang="en-AU">
              <a:solidFill>
                <a:prstClr val="black"/>
              </a:solidFill>
            </a:endParaRPr>
          </a:p>
        </p:txBody>
      </p:sp>
    </p:spTree>
    <p:extLst>
      <p:ext uri="{BB962C8B-B14F-4D97-AF65-F5344CB8AC3E}">
        <p14:creationId xmlns:p14="http://schemas.microsoft.com/office/powerpoint/2010/main" val="253417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496888"/>
            <a:ext cx="3389313" cy="1906587"/>
          </a:xfrm>
        </p:spPr>
      </p:sp>
      <p:sp>
        <p:nvSpPr>
          <p:cNvPr id="3" name="Notes Placeholder 2"/>
          <p:cNvSpPr>
            <a:spLocks noGrp="1"/>
          </p:cNvSpPr>
          <p:nvPr>
            <p:ph type="body" idx="1"/>
          </p:nvPr>
        </p:nvSpPr>
        <p:spPr/>
        <p:txBody>
          <a:bodyPr>
            <a:normAutofit fontScale="92500" lnSpcReduction="20000"/>
          </a:bodyPr>
          <a:lstStyle/>
          <a:p>
            <a:pPr marL="171176" marR="0" lvl="0" indent="-171176"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dirty="0" smtClean="0">
                <a:solidFill>
                  <a:schemeClr val="tx1"/>
                </a:solidFill>
                <a:latin typeface="Arial" panose="020B0604020202020204" pitchFamily="34" charset="0"/>
                <a:cs typeface="Arial" panose="020B0604020202020204" pitchFamily="34" charset="0"/>
              </a:rPr>
              <a:t>Instructions for facilitators:</a:t>
            </a:r>
            <a:r>
              <a:rPr lang="en-AU" sz="1200" b="1" baseline="0" dirty="0" smtClean="0">
                <a:solidFill>
                  <a:schemeClr val="tx1"/>
                </a:solidFill>
                <a:latin typeface="Arial" panose="020B0604020202020204" pitchFamily="34" charset="0"/>
                <a:cs typeface="Arial" panose="020B0604020202020204" pitchFamily="34" charset="0"/>
              </a:rPr>
              <a:t> </a:t>
            </a:r>
            <a:r>
              <a:rPr lang="en-AU" sz="1200" b="0" i="0" kern="1200" dirty="0" smtClean="0">
                <a:solidFill>
                  <a:schemeClr val="tx1"/>
                </a:solidFill>
                <a:effectLst/>
                <a:latin typeface="Arial" panose="020B0604020202020204" pitchFamily="34" charset="0"/>
                <a:ea typeface="+mn-ea"/>
                <a:cs typeface="Arial" panose="020B0604020202020204" pitchFamily="34" charset="0"/>
              </a:rPr>
              <a:t>Refer to the slide and</a:t>
            </a:r>
            <a:r>
              <a:rPr lang="en-AU" sz="12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200" b="0" dirty="0" smtClean="0">
                <a:solidFill>
                  <a:schemeClr val="tx1"/>
                </a:solidFill>
                <a:latin typeface="Arial" panose="020B0604020202020204" pitchFamily="34" charset="0"/>
                <a:cs typeface="Arial" panose="020B0604020202020204" pitchFamily="34" charset="0"/>
              </a:rPr>
              <a:t>suggested facilitator dialogue</a:t>
            </a:r>
          </a:p>
          <a:p>
            <a:pPr marL="0" indent="0" defTabSz="912937">
              <a:buFont typeface="Arial" panose="020B0604020202020204" pitchFamily="34" charset="0"/>
              <a:buNone/>
              <a:defRPr/>
            </a:pPr>
            <a:endParaRPr lang="en-AU" dirty="0" smtClean="0"/>
          </a:p>
          <a:p>
            <a:pPr marL="171176" indent="-171176" defTabSz="912937">
              <a:buFont typeface="Arial" panose="020B0604020202020204" pitchFamily="34" charset="0"/>
              <a:buChar char="•"/>
              <a:defRPr/>
            </a:pPr>
            <a:r>
              <a:rPr lang="en-AU" dirty="0" smtClean="0"/>
              <a:t>We know many children and young people are the victims of sexual abuse and that sexual abuse commonly occurs</a:t>
            </a:r>
            <a:r>
              <a:rPr lang="en-AU" baseline="0" dirty="0" smtClean="0"/>
              <a:t> in conjunction with family violence and is perpetrated by people known and trusted.</a:t>
            </a:r>
          </a:p>
          <a:p>
            <a:pPr marL="171176" indent="-171176" defTabSz="912937">
              <a:buFont typeface="Arial" panose="020B0604020202020204" pitchFamily="34" charset="0"/>
              <a:buChar char="•"/>
              <a:defRPr/>
            </a:pPr>
            <a:endParaRPr lang="en-AU" baseline="0" dirty="0" smtClean="0"/>
          </a:p>
          <a:p>
            <a:pPr marL="171176" indent="-171176" defTabSz="912937">
              <a:buFont typeface="Arial" panose="020B0604020202020204" pitchFamily="34" charset="0"/>
              <a:buChar char="•"/>
              <a:defRPr/>
            </a:pPr>
            <a:r>
              <a:rPr lang="en-AU" baseline="0" dirty="0" smtClean="0"/>
              <a:t>There </a:t>
            </a:r>
            <a:r>
              <a:rPr lang="en-AU" baseline="0" dirty="0" smtClean="0"/>
              <a:t>may also have been childhood experience of sexual assault.</a:t>
            </a:r>
          </a:p>
          <a:p>
            <a:pPr marL="171176" indent="-171176" defTabSz="912937">
              <a:buFont typeface="Arial" panose="020B0604020202020204" pitchFamily="34" charset="0"/>
              <a:buChar char="•"/>
              <a:defRPr/>
            </a:pPr>
            <a:endParaRPr lang="en-AU" dirty="0" smtClean="0"/>
          </a:p>
          <a:p>
            <a:pPr marL="171176" indent="-171176" defTabSz="912937">
              <a:buFont typeface="Arial" panose="020B0604020202020204" pitchFamily="34" charset="0"/>
              <a:buChar char="•"/>
              <a:defRPr/>
            </a:pPr>
            <a:r>
              <a:rPr lang="en-AU" dirty="0" smtClean="0"/>
              <a:t>The </a:t>
            </a:r>
            <a:r>
              <a:rPr lang="en-AU" dirty="0"/>
              <a:t>law in Victoria sets clear age limits for when you can legally consent to have sex. This is called </a:t>
            </a:r>
            <a:r>
              <a:rPr lang="en-AU" dirty="0" smtClean="0"/>
              <a:t>‘age </a:t>
            </a:r>
            <a:r>
              <a:rPr lang="en-AU" dirty="0"/>
              <a:t>of </a:t>
            </a:r>
            <a:r>
              <a:rPr lang="en-AU" dirty="0" smtClean="0"/>
              <a:t>consent’.</a:t>
            </a:r>
            <a:endParaRPr lang="en-AU" dirty="0"/>
          </a:p>
          <a:p>
            <a:pPr marL="171176" indent="-171176" defTabSz="912937">
              <a:buFont typeface="Arial" panose="020B0604020202020204" pitchFamily="34" charset="0"/>
              <a:buChar char="•"/>
              <a:defRPr/>
            </a:pPr>
            <a:r>
              <a:rPr lang="en-AU" dirty="0"/>
              <a:t>A person can be charged with a sexual offence if they perform a sexual act that breaks these age limits, even if the younger person agrees to it.</a:t>
            </a:r>
          </a:p>
          <a:p>
            <a:pPr marL="171176" indent="-171176" defTabSz="912937">
              <a:buFont typeface="Arial" panose="020B0604020202020204" pitchFamily="34" charset="0"/>
              <a:buChar char="•"/>
              <a:defRPr/>
            </a:pPr>
            <a:r>
              <a:rPr lang="en-AU" dirty="0"/>
              <a:t>The age of consent for same-sex and gender-diverse relationships is the same as it is for heterosexual relationships.</a:t>
            </a:r>
          </a:p>
          <a:p>
            <a:pPr marL="171176" indent="-171176" defTabSz="912937">
              <a:buFont typeface="Arial" panose="020B0604020202020204" pitchFamily="34" charset="0"/>
              <a:buChar char="•"/>
              <a:defRPr/>
            </a:pPr>
            <a:r>
              <a:rPr lang="en-US" dirty="0">
                <a:solidFill>
                  <a:schemeClr val="accent1">
                    <a:lumMod val="50000"/>
                  </a:schemeClr>
                </a:solidFill>
              </a:rPr>
              <a:t>Sex can be complicated by </a:t>
            </a:r>
            <a:r>
              <a:rPr lang="en-US" dirty="0" smtClean="0">
                <a:solidFill>
                  <a:schemeClr val="accent1">
                    <a:lumMod val="50000"/>
                  </a:schemeClr>
                </a:solidFill>
              </a:rPr>
              <a:t>people taking and sending digital pictures or video. </a:t>
            </a:r>
            <a:r>
              <a:rPr lang="en-US" dirty="0">
                <a:solidFill>
                  <a:schemeClr val="accent1">
                    <a:lumMod val="50000"/>
                  </a:schemeClr>
                </a:solidFill>
              </a:rPr>
              <a:t>If this is of someone who is or appears to be a minor (under 18) it can </a:t>
            </a:r>
            <a:r>
              <a:rPr lang="en-US" dirty="0" smtClean="0">
                <a:solidFill>
                  <a:schemeClr val="accent1">
                    <a:lumMod val="50000"/>
                  </a:schemeClr>
                </a:solidFill>
              </a:rPr>
              <a:t>be child pornography if </a:t>
            </a:r>
            <a:r>
              <a:rPr lang="en-US" dirty="0">
                <a:solidFill>
                  <a:schemeClr val="accent1">
                    <a:lumMod val="50000"/>
                  </a:schemeClr>
                </a:solidFill>
              </a:rPr>
              <a:t>the picture depicts sexual </a:t>
            </a:r>
            <a:r>
              <a:rPr lang="en-US" dirty="0" err="1">
                <a:solidFill>
                  <a:schemeClr val="accent1">
                    <a:lumMod val="50000"/>
                  </a:schemeClr>
                </a:solidFill>
              </a:rPr>
              <a:t>behaviour</a:t>
            </a:r>
            <a:r>
              <a:rPr lang="en-US" dirty="0">
                <a:solidFill>
                  <a:schemeClr val="accent1">
                    <a:lumMod val="50000"/>
                  </a:schemeClr>
                </a:solidFill>
              </a:rPr>
              <a:t> or is in an indecent context</a:t>
            </a:r>
            <a:r>
              <a:rPr lang="en-US" dirty="0" smtClean="0">
                <a:solidFill>
                  <a:schemeClr val="accent1">
                    <a:lumMod val="50000"/>
                  </a:schemeClr>
                </a:solidFill>
              </a:rPr>
              <a:t>.</a:t>
            </a:r>
          </a:p>
          <a:p>
            <a:pPr marL="171176" indent="-171176" defTabSz="912937">
              <a:buFont typeface="Arial" panose="020B0604020202020204" pitchFamily="34" charset="0"/>
              <a:buChar char="•"/>
              <a:defRPr/>
            </a:pPr>
            <a:endParaRPr lang="en-US" dirty="0" smtClean="0"/>
          </a:p>
          <a:p>
            <a:pPr marL="171176" indent="-171176" defTabSz="912937">
              <a:buFont typeface="Arial" panose="020B0604020202020204" pitchFamily="34" charset="0"/>
              <a:buChar char="•"/>
              <a:defRPr/>
            </a:pPr>
            <a:endParaRPr lang="en-US" dirty="0" smtClean="0"/>
          </a:p>
          <a:p>
            <a:pPr marL="171176" marR="0" lvl="0" indent="-171176"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Caution:</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Not advisable to ask direct questions about sexual assault;</a:t>
            </a:r>
            <a:r>
              <a:rPr lang="en-AU" sz="1200" kern="1200" baseline="0" dirty="0" smtClean="0">
                <a:solidFill>
                  <a:schemeClr val="tx1"/>
                </a:solidFill>
                <a:effectLst/>
                <a:latin typeface="+mn-lt"/>
                <a:ea typeface="+mn-ea"/>
                <a:cs typeface="+mn-cs"/>
              </a:rPr>
              <a:t> if a disclosure is made, discourage further details and suggest referral to a professional experienced in dealing with sexual assault (i.e. VFPMS, CASA or Gatehouse)</a:t>
            </a:r>
          </a:p>
          <a:p>
            <a:pPr marL="171176" indent="-171176" defTabSz="912937">
              <a:buFont typeface="Arial" panose="020B0604020202020204" pitchFamily="34" charset="0"/>
              <a:buChar char="•"/>
              <a:defRPr/>
            </a:pPr>
            <a:endParaRPr lang="en-US" dirty="0"/>
          </a:p>
          <a:p>
            <a:r>
              <a:rPr lang="en-AU" b="1" dirty="0" smtClean="0">
                <a:solidFill>
                  <a:srgbClr val="C00000"/>
                </a:solidFill>
              </a:rPr>
              <a:t>Note: there is a </a:t>
            </a:r>
            <a:r>
              <a:rPr lang="en-US" dirty="0" smtClean="0">
                <a:solidFill>
                  <a:srgbClr val="C00000"/>
                </a:solidFill>
              </a:rPr>
              <a:t>SHRFV Module</a:t>
            </a:r>
            <a:r>
              <a:rPr lang="en-US" dirty="0">
                <a:solidFill>
                  <a:srgbClr val="C00000"/>
                </a:solidFill>
              </a:rPr>
              <a:t>: Responding to Sexual Assault</a:t>
            </a:r>
            <a:endParaRPr lang="en-AU" dirty="0">
              <a:solidFill>
                <a:srgbClr val="C00000"/>
              </a:solidFill>
            </a:endParaRPr>
          </a:p>
          <a:p>
            <a:endParaRPr lang="en-AU" b="1" dirty="0">
              <a:solidFill>
                <a:srgbClr val="C00000"/>
              </a:solidFill>
            </a:endParaRPr>
          </a:p>
          <a:p>
            <a:pPr defTabSz="912937">
              <a:defRPr/>
            </a:pPr>
            <a:endParaRPr lang="en-US" dirty="0"/>
          </a:p>
          <a:p>
            <a:pPr defTabSz="912937">
              <a:defRPr/>
            </a:pPr>
            <a:r>
              <a:rPr lang="en-AU" b="1" u="none" dirty="0"/>
              <a:t>Key message: </a:t>
            </a:r>
            <a:r>
              <a:rPr lang="en-AU" b="1" dirty="0" smtClean="0"/>
              <a:t>Clinicians need to be aware of ‘age of consent’.</a:t>
            </a:r>
          </a:p>
          <a:p>
            <a:pPr defTabSz="912937">
              <a:defRPr/>
            </a:pPr>
            <a:endParaRPr lang="en-AU" b="1" dirty="0"/>
          </a:p>
          <a:p>
            <a:pPr defTabSz="912937">
              <a:defRPr/>
            </a:pPr>
            <a:endParaRPr lang="en-AU" b="1" dirty="0"/>
          </a:p>
        </p:txBody>
      </p:sp>
      <p:sp>
        <p:nvSpPr>
          <p:cNvPr id="4" name="Slide Number Placeholder 3"/>
          <p:cNvSpPr>
            <a:spLocks noGrp="1"/>
          </p:cNvSpPr>
          <p:nvPr>
            <p:ph type="sldNum" sz="quarter" idx="10"/>
          </p:nvPr>
        </p:nvSpPr>
        <p:spPr/>
        <p:txBody>
          <a:bodyPr/>
          <a:lstStyle/>
          <a:p>
            <a:fld id="{EC6A0762-9A18-4D45-B3A9-510685BF3E40}"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305150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smtClean="0">
                <a:solidFill>
                  <a:schemeClr val="tx1"/>
                </a:solidFill>
                <a:latin typeface="Arial" panose="020B0604020202020204" pitchFamily="34" charset="0"/>
                <a:cs typeface="Arial" panose="020B0604020202020204" pitchFamily="34" charset="0"/>
              </a:rPr>
              <a:t>Instructions </a:t>
            </a:r>
            <a:r>
              <a:rPr lang="en-US" sz="1100" b="1" kern="0" dirty="0">
                <a:solidFill>
                  <a:schemeClr val="tx1"/>
                </a:solidFill>
                <a:latin typeface="Arial" panose="020B0604020202020204" pitchFamily="34" charset="0"/>
                <a:cs typeface="Arial" panose="020B0604020202020204" pitchFamily="34" charset="0"/>
              </a:rPr>
              <a:t>for</a:t>
            </a:r>
            <a:r>
              <a:rPr lang="en-US" sz="1100" b="1" kern="0" baseline="0" dirty="0">
                <a:solidFill>
                  <a:schemeClr val="tx1"/>
                </a:solidFill>
                <a:latin typeface="Arial" panose="020B0604020202020204" pitchFamily="34" charset="0"/>
                <a:cs typeface="Arial" panose="020B0604020202020204" pitchFamily="34" charset="0"/>
              </a:rPr>
              <a:t> facilitators: </a:t>
            </a:r>
            <a:r>
              <a:rPr lang="en-AU" sz="1100" b="1"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1" i="0" kern="1200" baseline="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kern="1200" baseline="0" dirty="0">
                <a:solidFill>
                  <a:schemeClr val="tx1"/>
                </a:solidFill>
                <a:effectLst/>
                <a:latin typeface="Arial" panose="020B0604020202020204" pitchFamily="34" charset="0"/>
                <a:ea typeface="+mn-ea"/>
                <a:cs typeface="Arial" panose="020B0604020202020204" pitchFamily="34" charset="0"/>
              </a:rPr>
              <a:t>Give participants the handout: </a:t>
            </a:r>
            <a:r>
              <a:rPr lang="en-AU" sz="1100" b="1" i="0" dirty="0">
                <a:solidFill>
                  <a:schemeClr val="tx1"/>
                </a:solidFill>
                <a:latin typeface="Arial" panose="020B0604020202020204" pitchFamily="34" charset="0"/>
                <a:ea typeface="Arial" charset="0"/>
                <a:cs typeface="Arial" panose="020B0604020202020204" pitchFamily="34" charset="0"/>
              </a:rPr>
              <a:t>Signs of Family Violence Across the Life </a:t>
            </a:r>
            <a:r>
              <a:rPr lang="en-AU" sz="1100" b="1" i="0" dirty="0" smtClean="0">
                <a:solidFill>
                  <a:schemeClr val="tx1"/>
                </a:solidFill>
                <a:latin typeface="Arial" panose="020B0604020202020204" pitchFamily="34" charset="0"/>
                <a:ea typeface="Arial" charset="0"/>
                <a:cs typeface="Arial" panose="020B0604020202020204" pitchFamily="34" charset="0"/>
              </a:rPr>
              <a:t>Span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1"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buFont typeface="Arial" panose="020B0604020202020204" pitchFamily="34" charset="0"/>
              <a:buNone/>
            </a:pPr>
            <a:r>
              <a:rPr lang="en-AU" sz="1100" b="1" i="0" baseline="0" dirty="0">
                <a:solidFill>
                  <a:schemeClr val="tx1"/>
                </a:solidFill>
                <a:latin typeface="Arial" panose="020B0604020202020204" pitchFamily="34" charset="0"/>
                <a:cs typeface="Arial" panose="020B0604020202020204" pitchFamily="34" charset="0"/>
              </a:rPr>
              <a:t>Suggested facilitator dialogue: </a:t>
            </a:r>
            <a:endParaRPr lang="en-AU" sz="1100" b="1" i="0" baseline="0" dirty="0" smtClean="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0" i="0" dirty="0" smtClean="0">
                <a:solidFill>
                  <a:schemeClr val="tx1"/>
                </a:solidFill>
                <a:latin typeface="Arial" panose="020B0604020202020204" pitchFamily="34" charset="0"/>
                <a:ea typeface="Arial" charset="0"/>
                <a:cs typeface="Arial" panose="020B0604020202020204" pitchFamily="34" charset="0"/>
              </a:rPr>
              <a:t>These </a:t>
            </a:r>
            <a:r>
              <a:rPr lang="en-AU" sz="1100" b="0" i="0" dirty="0">
                <a:solidFill>
                  <a:schemeClr val="tx1"/>
                </a:solidFill>
                <a:latin typeface="Arial" panose="020B0604020202020204" pitchFamily="34" charset="0"/>
                <a:ea typeface="Arial" charset="0"/>
                <a:cs typeface="Arial" panose="020B0604020202020204" pitchFamily="34" charset="0"/>
              </a:rPr>
              <a:t>signs may indicate that family violence is occurring. </a:t>
            </a:r>
            <a:endParaRPr lang="en-AU" sz="1100" b="0" i="0" dirty="0" smtClean="0">
              <a:solidFill>
                <a:schemeClr val="tx1"/>
              </a:solidFill>
              <a:latin typeface="Arial" panose="020B0604020202020204" pitchFamily="34" charset="0"/>
              <a:ea typeface="Arial" charset="0"/>
              <a:cs typeface="Arial" panose="020B0604020202020204" pitchFamily="34" charset="0"/>
            </a:endParaRPr>
          </a:p>
          <a:p>
            <a:pPr marL="0" indent="0">
              <a:lnSpc>
                <a:spcPct val="100000"/>
              </a:lnSpc>
              <a:buFont typeface="Arial" panose="020B0604020202020204" pitchFamily="34" charset="0"/>
              <a:buNone/>
            </a:pPr>
            <a:r>
              <a:rPr lang="en-AU" sz="1100" b="0" i="0" dirty="0" smtClean="0">
                <a:solidFill>
                  <a:schemeClr val="tx1"/>
                </a:solidFill>
                <a:latin typeface="Arial" panose="020B0604020202020204" pitchFamily="34" charset="0"/>
                <a:ea typeface="Arial" charset="0"/>
                <a:cs typeface="Arial" panose="020B0604020202020204" pitchFamily="34" charset="0"/>
              </a:rPr>
              <a:t>Need</a:t>
            </a:r>
            <a:r>
              <a:rPr lang="en-AU" sz="1100" b="0" i="0" baseline="0" dirty="0" smtClean="0">
                <a:solidFill>
                  <a:schemeClr val="tx1"/>
                </a:solidFill>
                <a:latin typeface="Arial" panose="020B0604020202020204" pitchFamily="34" charset="0"/>
                <a:ea typeface="Arial" charset="0"/>
                <a:cs typeface="Arial" panose="020B0604020202020204" pitchFamily="34" charset="0"/>
              </a:rPr>
              <a:t> to ack</a:t>
            </a:r>
            <a:r>
              <a:rPr lang="en-AU" sz="1100" b="0" i="0" dirty="0" smtClean="0">
                <a:solidFill>
                  <a:schemeClr val="tx1"/>
                </a:solidFill>
                <a:latin typeface="Arial" panose="020B0604020202020204" pitchFamily="34" charset="0"/>
                <a:ea typeface="Arial" charset="0"/>
                <a:cs typeface="Arial" panose="020B0604020202020204" pitchFamily="34" charset="0"/>
              </a:rPr>
              <a:t>nowledge </a:t>
            </a:r>
            <a:r>
              <a:rPr lang="en-AU" sz="1100" b="0" i="0" dirty="0">
                <a:solidFill>
                  <a:schemeClr val="tx1"/>
                </a:solidFill>
                <a:latin typeface="Arial" panose="020B0604020202020204" pitchFamily="34" charset="0"/>
                <a:ea typeface="Arial" charset="0"/>
                <a:cs typeface="Arial" panose="020B0604020202020204" pitchFamily="34" charset="0"/>
              </a:rPr>
              <a:t>of these signs can occur differently across a person’s lifespan,</a:t>
            </a:r>
            <a:r>
              <a:rPr lang="en-AU" sz="1100" b="0" i="0" baseline="0" dirty="0">
                <a:solidFill>
                  <a:schemeClr val="tx1"/>
                </a:solidFill>
                <a:latin typeface="Arial" panose="020B0604020202020204" pitchFamily="34" charset="0"/>
                <a:ea typeface="Arial" charset="0"/>
                <a:cs typeface="Arial" panose="020B0604020202020204" pitchFamily="34" charset="0"/>
              </a:rPr>
              <a:t> from childhood, adolescence through to adulthood and old age. </a:t>
            </a:r>
            <a:endParaRPr lang="en-AU" sz="1100" b="0" i="0" dirty="0">
              <a:solidFill>
                <a:schemeClr val="tx1"/>
              </a:solidFill>
              <a:latin typeface="Arial" panose="020B0604020202020204" pitchFamily="34" charset="0"/>
              <a:ea typeface="Arial" charset="0"/>
              <a:cs typeface="Arial" panose="020B0604020202020204" pitchFamily="34" charset="0"/>
            </a:endParaRPr>
          </a:p>
          <a:p>
            <a:pPr marL="0" indent="0">
              <a:lnSpc>
                <a:spcPct val="100000"/>
              </a:lnSpc>
              <a:buFont typeface="Arial" panose="020B0604020202020204" pitchFamily="34" charset="0"/>
              <a:buNone/>
            </a:pPr>
            <a:endParaRPr lang="en-AU" sz="1100" b="1" i="1" dirty="0">
              <a:solidFill>
                <a:schemeClr val="tx1"/>
              </a:solidFill>
              <a:latin typeface="Arial" panose="020B0604020202020204" pitchFamily="34" charset="0"/>
              <a:ea typeface="Arial"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i="1" baseline="0" dirty="0">
                <a:latin typeface="Arial" panose="020B0604020202020204" pitchFamily="34" charset="0"/>
                <a:ea typeface="Arial" charset="0"/>
                <a:cs typeface="Arial" panose="020B0604020202020204" pitchFamily="34" charset="0"/>
              </a:rPr>
              <a:t>These observable signs of trauma have been taken from Appendix 1 MARAM Practice Guide 2, and is accessible through the following link: </a:t>
            </a:r>
            <a:r>
              <a:rPr lang="en-AU" sz="1200" b="1" i="1" dirty="0">
                <a:latin typeface="Arial" charset="0"/>
                <a:ea typeface="Arial" charset="0"/>
                <a:cs typeface="Arial" charset="0"/>
              </a:rPr>
              <a:t>https://www.vic.gov.au/maram-practice-guides-and-resources</a:t>
            </a:r>
          </a:p>
          <a:p>
            <a:pPr marL="0" lvl="0" indent="0" defTabSz="914400" eaLnBrk="0" fontAlgn="base" hangingPunct="0">
              <a:spcBef>
                <a:spcPct val="0"/>
              </a:spcBef>
              <a:spcAft>
                <a:spcPct val="0"/>
              </a:spcAft>
              <a:buFont typeface="Arial" panose="020B0604020202020204" pitchFamily="34" charset="0"/>
              <a:buNone/>
            </a:pPr>
            <a:endParaRPr lang="en-AU" sz="1200" b="1" kern="1200" dirty="0" smtClean="0">
              <a:solidFill>
                <a:schemeClr val="tx1"/>
              </a:solidFill>
              <a:effectLst/>
              <a:latin typeface="+mn-lt"/>
              <a:ea typeface="+mn-ea"/>
              <a:cs typeface="+mn-cs"/>
            </a:endParaRPr>
          </a:p>
          <a:p>
            <a:pPr marL="0" lvl="0" indent="0" defTabSz="914400" eaLnBrk="0" fontAlgn="base" hangingPunct="0">
              <a:spcBef>
                <a:spcPct val="0"/>
              </a:spcBef>
              <a:spcAft>
                <a:spcPct val="0"/>
              </a:spcAft>
              <a:buFont typeface="Arial" panose="020B0604020202020204" pitchFamily="34" charset="0"/>
              <a:buNone/>
            </a:pPr>
            <a:endParaRPr lang="en-AU" altLang="en-US" sz="1200" b="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1200" b="1" dirty="0" smtClean="0">
                <a:latin typeface="+mn-lt"/>
                <a:ea typeface="Calibri" panose="020F0502020204030204" pitchFamily="34" charset="0"/>
                <a:cs typeface="Times New Roman" panose="02020603050405020304" pitchFamily="18" charset="0"/>
              </a:rPr>
              <a:t>The first step</a:t>
            </a:r>
            <a:r>
              <a:rPr lang="en-AU" altLang="en-US" sz="1200" b="1" baseline="0" dirty="0" smtClean="0">
                <a:latin typeface="+mn-lt"/>
                <a:ea typeface="Calibri" panose="020F0502020204030204" pitchFamily="34" charset="0"/>
                <a:cs typeface="Times New Roman" panose="02020603050405020304" pitchFamily="18" charset="0"/>
              </a:rPr>
              <a:t> is to identify signs and know when to ask.   For your team, you may notice these signs within the patient or their siblings.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AU" altLang="en-US" sz="1200" baseline="0" dirty="0" smtClean="0">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1200" dirty="0" smtClean="0">
                <a:latin typeface="+mn-lt"/>
                <a:ea typeface="Calibri" panose="020F0502020204030204" pitchFamily="34" charset="0"/>
                <a:cs typeface="Times New Roman" panose="02020603050405020304" pitchFamily="18" charset="0"/>
              </a:rPr>
              <a:t>The impacts of family violence can look different at</a:t>
            </a:r>
            <a:r>
              <a:rPr lang="en-AU" altLang="en-US" sz="1200" baseline="0" dirty="0" smtClean="0">
                <a:latin typeface="+mn-lt"/>
                <a:ea typeface="Calibri" panose="020F0502020204030204" pitchFamily="34" charset="0"/>
                <a:cs typeface="Times New Roman" panose="02020603050405020304" pitchFamily="18" charset="0"/>
              </a:rPr>
              <a:t> different ages and stages of a child’s development.</a:t>
            </a:r>
            <a:r>
              <a:rPr lang="en-AU" altLang="en-US" sz="1200" dirty="0" smtClean="0">
                <a:latin typeface="+mn-lt"/>
                <a:ea typeface="Calibri" panose="020F0502020204030204" pitchFamily="34" charset="0"/>
                <a:cs typeface="Times New Roman" panose="02020603050405020304" pitchFamily="18" charset="0"/>
              </a:rPr>
              <a:t> This slide is an</a:t>
            </a:r>
            <a:r>
              <a:rPr lang="en-AU" altLang="en-US" sz="1200" baseline="0" dirty="0" smtClean="0">
                <a:latin typeface="+mn-lt"/>
                <a:ea typeface="Calibri" panose="020F0502020204030204" pitchFamily="34" charset="0"/>
                <a:cs typeface="Times New Roman" panose="02020603050405020304" pitchFamily="18" charset="0"/>
              </a:rPr>
              <a:t> example of the wide range of impacts and presentations in the paediatric setting, from in-utero right through to adolescence.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AU" altLang="en-US" sz="1200" baseline="0" dirty="0" smtClean="0">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1200" b="1" baseline="0" dirty="0" smtClean="0">
                <a:latin typeface="+mn-lt"/>
                <a:ea typeface="Calibri" panose="020F0502020204030204" pitchFamily="34" charset="0"/>
                <a:cs typeface="Times New Roman" panose="02020603050405020304" pitchFamily="18" charset="0"/>
              </a:rPr>
              <a:t>These signs are not necessarily unique to family violence and may be seen for a variety of other reasons, however, they are clear signs which should be part of a differential diagnosis.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AU" altLang="en-US" sz="1200" dirty="0" smtClean="0">
              <a:latin typeface="+mn-lt"/>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AU" altLang="en-US" sz="1200" baseline="0" dirty="0" smtClean="0">
                <a:latin typeface="+mn-lt"/>
                <a:ea typeface="Calibri" panose="020F0502020204030204" pitchFamily="34" charset="0"/>
                <a:cs typeface="Times New Roman" panose="02020603050405020304" pitchFamily="18" charset="0"/>
              </a:rPr>
              <a:t>The common theme of all these presentations is the effect on the child's mental health and parent-child attachment. </a:t>
            </a:r>
          </a:p>
          <a:p>
            <a:pPr lvl="0" defTabSz="914400" eaLnBrk="0" fontAlgn="base" hangingPunct="0">
              <a:spcBef>
                <a:spcPct val="0"/>
              </a:spcBef>
              <a:spcAft>
                <a:spcPct val="0"/>
              </a:spcAft>
            </a:pPr>
            <a:r>
              <a:rPr lang="en-AU" altLang="en-US" sz="1200" baseline="0" dirty="0" smtClean="0">
                <a:latin typeface="+mn-lt"/>
                <a:ea typeface="Calibri" panose="020F0502020204030204" pitchFamily="34" charset="0"/>
                <a:cs typeface="Times New Roman" panose="02020603050405020304" pitchFamily="18" charset="0"/>
              </a:rPr>
              <a:t>This could be seen in an unsettled baby, a child with regression of developmental stages or in a teenager with poor &amp; deteriorating compliance e.g. with diabetes management.</a:t>
            </a:r>
          </a:p>
          <a:p>
            <a:pPr lvl="0" defTabSz="914400" eaLnBrk="0" fontAlgn="base" hangingPunct="0">
              <a:spcBef>
                <a:spcPct val="0"/>
              </a:spcBef>
              <a:spcAft>
                <a:spcPct val="0"/>
              </a:spcAft>
            </a:pPr>
            <a:endParaRPr lang="en-AU" altLang="en-US" sz="1200" dirty="0" smtClean="0">
              <a:latin typeface="+mn-lt"/>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AU" altLang="en-US" sz="1200" b="1" dirty="0" smtClean="0">
                <a:latin typeface="+mn-lt"/>
                <a:ea typeface="Calibri" panose="020F0502020204030204" pitchFamily="34" charset="0"/>
                <a:cs typeface="Times New Roman" panose="02020603050405020304" pitchFamily="18" charset="0"/>
              </a:rPr>
              <a:t>It</a:t>
            </a:r>
            <a:r>
              <a:rPr lang="en-AU" altLang="en-US" sz="1200" b="1" baseline="0" dirty="0" smtClean="0">
                <a:latin typeface="+mn-lt"/>
                <a:ea typeface="Calibri" panose="020F0502020204030204" pitchFamily="34" charset="0"/>
                <a:cs typeface="Times New Roman" panose="02020603050405020304" pitchFamily="18" charset="0"/>
              </a:rPr>
              <a:t> is not recommended that everyone is necessarily asked about FV, but if certain signs are present, we want you to be alert to them and to enquire further. </a:t>
            </a:r>
            <a:r>
              <a:rPr lang="en-AU" altLang="en-US" sz="1200" baseline="0" dirty="0" smtClean="0">
                <a:latin typeface="+mn-lt"/>
                <a:ea typeface="Calibri" panose="020F0502020204030204" pitchFamily="34" charset="0"/>
                <a:cs typeface="Times New Roman" panose="02020603050405020304" pitchFamily="18" charset="0"/>
              </a:rPr>
              <a:t>  </a:t>
            </a:r>
          </a:p>
          <a:p>
            <a:pPr lvl="0" defTabSz="914400" eaLnBrk="0" fontAlgn="base" hangingPunct="0">
              <a:spcBef>
                <a:spcPct val="0"/>
              </a:spcBef>
              <a:spcAft>
                <a:spcPct val="0"/>
              </a:spcAft>
            </a:pPr>
            <a:r>
              <a:rPr lang="en-AU" altLang="en-US" sz="1200" baseline="0" dirty="0" smtClean="0">
                <a:latin typeface="+mn-lt"/>
                <a:ea typeface="Calibri" panose="020F0502020204030204" pitchFamily="34" charset="0"/>
                <a:cs typeface="Times New Roman" panose="02020603050405020304" pitchFamily="18" charset="0"/>
              </a:rPr>
              <a:t>In particular, if you are supporting a family and have provided every support to them to assist their child in attending school and the parents aren’t compliant with this, it is a sign to flag for further discussion.</a:t>
            </a:r>
          </a:p>
          <a:p>
            <a:pPr lvl="0" defTabSz="914400" eaLnBrk="0" fontAlgn="base" hangingPunct="0">
              <a:spcBef>
                <a:spcPct val="0"/>
              </a:spcBef>
              <a:spcAft>
                <a:spcPct val="0"/>
              </a:spcAft>
            </a:pPr>
            <a:endParaRPr lang="en-AU" altLang="en-US" sz="1200" baseline="0" dirty="0" smtClean="0">
              <a:latin typeface="+mn-lt"/>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AU" altLang="en-US" sz="1200" b="1" i="1" baseline="0" dirty="0" smtClean="0">
                <a:latin typeface="+mn-lt"/>
                <a:ea typeface="Calibri" panose="020F0502020204030204" pitchFamily="34" charset="0"/>
                <a:cs typeface="Times New Roman" panose="02020603050405020304" pitchFamily="18" charset="0"/>
              </a:rPr>
              <a:t>Looking at this table above are there particular ones that stand out for you that are evident within your experience or that surprise you or that you would like to talk further about?</a:t>
            </a:r>
          </a:p>
          <a:p>
            <a:pPr marL="0" lvl="0" indent="0" defTabSz="914400" eaLnBrk="0" fontAlgn="base" hangingPunct="0">
              <a:spcBef>
                <a:spcPct val="0"/>
              </a:spcBef>
              <a:spcAft>
                <a:spcPct val="0"/>
              </a:spcAft>
              <a:buFont typeface="Arial" panose="020B0604020202020204" pitchFamily="34" charset="0"/>
              <a:buNone/>
            </a:pPr>
            <a:endParaRPr lang="en-AU" altLang="en-US" sz="1200" b="1" dirty="0">
              <a:solidFill>
                <a:schemeClr val="tx1"/>
              </a:solidFill>
              <a:latin typeface="Arial" charset="0"/>
              <a:ea typeface="Arial" charset="0"/>
              <a:cs typeface="Arial" charset="0"/>
            </a:endParaRPr>
          </a:p>
          <a:p>
            <a:pPr marL="0" indent="0">
              <a:buFont typeface="Arial" panose="020B0604020202020204" pitchFamily="34" charset="0"/>
              <a:buNone/>
            </a:pPr>
            <a:endParaRPr lang="en-AU" sz="1400" dirty="0">
              <a:latin typeface="Arial" charset="0"/>
              <a:ea typeface="Arial" charset="0"/>
              <a:cs typeface="Arial" charset="0"/>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29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smtClean="0">
                <a:solidFill>
                  <a:schemeClr val="tx1"/>
                </a:solidFill>
                <a:latin typeface="Arial" panose="020B0604020202020204" pitchFamily="34" charset="0"/>
                <a:cs typeface="Arial" panose="020B0604020202020204" pitchFamily="34" charset="0"/>
              </a:rPr>
              <a:t>Instructions </a:t>
            </a:r>
            <a:r>
              <a:rPr lang="en-US" sz="1100" b="1" kern="0" dirty="0">
                <a:solidFill>
                  <a:schemeClr val="tx1"/>
                </a:solidFill>
                <a:latin typeface="Arial" panose="020B0604020202020204" pitchFamily="34" charset="0"/>
                <a:cs typeface="Arial" panose="020B0604020202020204" pitchFamily="34" charset="0"/>
              </a:rPr>
              <a:t>for</a:t>
            </a:r>
            <a:r>
              <a:rPr lang="en-US" sz="1100" b="1" kern="0" baseline="0" dirty="0">
                <a:solidFill>
                  <a:schemeClr val="tx1"/>
                </a:solidFill>
                <a:latin typeface="Arial" panose="020B0604020202020204" pitchFamily="34" charset="0"/>
                <a:cs typeface="Arial" panose="020B0604020202020204" pitchFamily="34" charset="0"/>
              </a:rPr>
              <a:t> facilitators: </a:t>
            </a:r>
            <a:r>
              <a:rPr lang="en-AU" sz="1100" b="1"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1" i="0" kern="1200" baseline="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kern="1200" baseline="0" dirty="0">
                <a:solidFill>
                  <a:schemeClr val="tx1"/>
                </a:solidFill>
                <a:effectLst/>
                <a:latin typeface="Arial" panose="020B0604020202020204" pitchFamily="34" charset="0"/>
                <a:ea typeface="+mn-ea"/>
                <a:cs typeface="Arial" panose="020B0604020202020204" pitchFamily="34" charset="0"/>
              </a:rPr>
              <a:t>Give participants the handout: </a:t>
            </a:r>
            <a:r>
              <a:rPr lang="en-AU" sz="1100" b="1" i="0" dirty="0">
                <a:solidFill>
                  <a:schemeClr val="tx1"/>
                </a:solidFill>
                <a:latin typeface="Arial" panose="020B0604020202020204" pitchFamily="34" charset="0"/>
                <a:ea typeface="Arial" charset="0"/>
                <a:cs typeface="Arial" panose="020B0604020202020204" pitchFamily="34" charset="0"/>
              </a:rPr>
              <a:t>Signs of Family Violence Across the Life </a:t>
            </a:r>
            <a:r>
              <a:rPr lang="en-AU" sz="1100" b="1" i="0" dirty="0" smtClean="0">
                <a:solidFill>
                  <a:schemeClr val="tx1"/>
                </a:solidFill>
                <a:latin typeface="Arial" panose="020B0604020202020204" pitchFamily="34" charset="0"/>
                <a:ea typeface="Arial" charset="0"/>
                <a:cs typeface="Arial" panose="020B0604020202020204" pitchFamily="34" charset="0"/>
              </a:rPr>
              <a:t>Span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1"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buFont typeface="Arial" panose="020B0604020202020204" pitchFamily="34" charset="0"/>
              <a:buNone/>
            </a:pPr>
            <a:r>
              <a:rPr lang="en-AU" sz="1100" b="1" i="0" baseline="0" dirty="0">
                <a:solidFill>
                  <a:schemeClr val="tx1"/>
                </a:solidFill>
                <a:latin typeface="Arial" panose="020B0604020202020204" pitchFamily="34" charset="0"/>
                <a:cs typeface="Arial" panose="020B0604020202020204" pitchFamily="34" charset="0"/>
              </a:rPr>
              <a:t>Suggested facilitator dialogue: </a:t>
            </a:r>
            <a:endParaRPr lang="en-AU" sz="1100" b="1" i="0" baseline="0" dirty="0" smtClean="0">
              <a:solidFill>
                <a:schemeClr val="tx1"/>
              </a:solidFill>
              <a:latin typeface="Arial" panose="020B0604020202020204" pitchFamily="34" charset="0"/>
              <a:cs typeface="Arial" panose="020B0604020202020204" pitchFamily="34" charset="0"/>
            </a:endParaRPr>
          </a:p>
          <a:p>
            <a:pPr marL="171450" indent="-171450" defTabSz="915772">
              <a:buFont typeface="Arial" panose="020B0604020202020204" pitchFamily="34" charset="0"/>
              <a:buChar char="•"/>
              <a:defRPr/>
            </a:pPr>
            <a:r>
              <a:rPr lang="en-AU" sz="1100" b="0" dirty="0" smtClean="0"/>
              <a:t>We</a:t>
            </a:r>
            <a:r>
              <a:rPr lang="en-AU" sz="1100" b="0" baseline="0" dirty="0" smtClean="0"/>
              <a:t> may also notice signs in parents attending with children/young people that alert us to possible concerns. </a:t>
            </a:r>
          </a:p>
          <a:p>
            <a:pPr marL="0" marR="0" lvl="0" indent="0" algn="l" defTabSz="91577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1" dirty="0" smtClean="0"/>
          </a:p>
          <a:p>
            <a:pPr marL="171450" indent="-171450">
              <a:buFont typeface="Arial" panose="020B0604020202020204" pitchFamily="34" charset="0"/>
              <a:buChar char="•"/>
            </a:pPr>
            <a:r>
              <a:rPr lang="en-AU" sz="1100" b="0" baseline="0" dirty="0" smtClean="0"/>
              <a:t>Any of these signs in a child, young person or parent should trigger a clinician to begin a sensitive enquiry</a:t>
            </a:r>
            <a:r>
              <a:rPr lang="en-AU" sz="1100" b="1" baseline="0" dirty="0" smtClean="0"/>
              <a:t>. </a:t>
            </a:r>
          </a:p>
          <a:p>
            <a:pPr lvl="0"/>
            <a:endParaRPr lang="en-AU" sz="1100" kern="1200" baseline="0" dirty="0" smtClean="0">
              <a:solidFill>
                <a:schemeClr val="tx1"/>
              </a:solidFill>
              <a:effectLst/>
              <a:latin typeface="+mn-lt"/>
              <a:ea typeface="+mn-ea"/>
              <a:cs typeface="+mn-cs"/>
            </a:endParaRPr>
          </a:p>
          <a:p>
            <a:pPr marL="0" marR="0" lvl="0" indent="0" algn="l" defTabSz="915772" rtl="0" eaLnBrk="1" fontAlgn="auto" latinLnBrk="0" hangingPunct="1">
              <a:lnSpc>
                <a:spcPct val="100000"/>
              </a:lnSpc>
              <a:spcBef>
                <a:spcPts val="0"/>
              </a:spcBef>
              <a:spcAft>
                <a:spcPts val="0"/>
              </a:spcAft>
              <a:buClrTx/>
              <a:buSzTx/>
              <a:buFontTx/>
              <a:buNone/>
              <a:tabLst/>
              <a:defRPr/>
            </a:pPr>
            <a:r>
              <a:rPr lang="en-AU" sz="1100" b="1" dirty="0" smtClean="0"/>
              <a:t>Key message: Parental signs </a:t>
            </a:r>
            <a:r>
              <a:rPr lang="en-AU" sz="1100" b="1" baseline="0" dirty="0" smtClean="0"/>
              <a:t>should be taken into consideration when working with children experiencing family violence</a:t>
            </a:r>
            <a:endParaRPr lang="en-AU" sz="1100" b="1" dirty="0" smtClean="0"/>
          </a:p>
          <a:p>
            <a:pPr marL="0" lvl="0" indent="0" defTabSz="914400" eaLnBrk="0" fontAlgn="base" hangingPunct="0">
              <a:spcBef>
                <a:spcPct val="0"/>
              </a:spcBef>
              <a:spcAft>
                <a:spcPct val="0"/>
              </a:spcAft>
              <a:buFont typeface="Arial" panose="020B0604020202020204" pitchFamily="34" charset="0"/>
              <a:buNone/>
            </a:pPr>
            <a:endParaRPr lang="en-AU" altLang="en-US" sz="1200" b="1" dirty="0">
              <a:solidFill>
                <a:schemeClr val="tx1"/>
              </a:solidFill>
              <a:latin typeface="Arial" charset="0"/>
              <a:ea typeface="Arial" charset="0"/>
              <a:cs typeface="Arial" charset="0"/>
            </a:endParaRPr>
          </a:p>
          <a:p>
            <a:pPr marL="0" indent="0">
              <a:buFont typeface="Arial" panose="020B0604020202020204" pitchFamily="34" charset="0"/>
              <a:buNone/>
            </a:pPr>
            <a:endParaRPr lang="en-AU" sz="1400" dirty="0">
              <a:latin typeface="Arial" charset="0"/>
              <a:ea typeface="Arial" charset="0"/>
              <a:cs typeface="Arial" charset="0"/>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8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20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18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84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340896"/>
            <a:ext cx="9978189" cy="1259304"/>
          </a:xfrm>
          <a:prstGeom prst="rect">
            <a:avLst/>
          </a:prstGeom>
        </p:spPr>
        <p:txBody>
          <a:bodyPr lIns="0" tIns="0" rIns="0" bIns="0" anchor="t" anchorCtr="0"/>
          <a:lstStyle>
            <a:lvl1pPr algn="l">
              <a:lnSpc>
                <a:spcPct val="100000"/>
              </a:lnSpc>
              <a:defRPr sz="4000">
                <a:solidFill>
                  <a:srgbClr val="0C0037"/>
                </a:solidFill>
                <a:latin typeface="Open Sans Semibold"/>
                <a:cs typeface="Open Sans Semibold"/>
              </a:defRPr>
            </a:lvl1pPr>
          </a:lstStyle>
          <a:p>
            <a:r>
              <a:rPr lang="en-AU" dirty="0" smtClean="0"/>
              <a:t>Click to edit Master title style</a:t>
            </a:r>
            <a:endParaRPr lang="en-US" dirty="0"/>
          </a:p>
        </p:txBody>
      </p:sp>
      <p:sp>
        <p:nvSpPr>
          <p:cNvPr id="3" name="Content Placeholder 2"/>
          <p:cNvSpPr>
            <a:spLocks noGrp="1"/>
          </p:cNvSpPr>
          <p:nvPr>
            <p:ph idx="1"/>
          </p:nvPr>
        </p:nvSpPr>
        <p:spPr>
          <a:xfrm>
            <a:off x="609600" y="1771317"/>
            <a:ext cx="10972800" cy="4354847"/>
          </a:xfrm>
          <a:prstGeom prst="rect">
            <a:avLst/>
          </a:prstGeom>
        </p:spPr>
        <p:txBody>
          <a:bodyPr lIns="0" tIns="0" rIns="0" bIns="0"/>
          <a:lstStyle>
            <a:lvl1pPr>
              <a:defRPr>
                <a:solidFill>
                  <a:srgbClr val="2F4354"/>
                </a:solidFill>
                <a:latin typeface="Open Sans Semibold"/>
                <a:cs typeface="Open Sans Semibold"/>
              </a:defRPr>
            </a:lvl1pPr>
            <a:lvl2pPr>
              <a:defRPr>
                <a:solidFill>
                  <a:srgbClr val="2F4354"/>
                </a:solidFill>
                <a:latin typeface="Open Sans"/>
                <a:cs typeface="Open Sans"/>
              </a:defRPr>
            </a:lvl2pPr>
            <a:lvl3pPr>
              <a:defRPr>
                <a:solidFill>
                  <a:srgbClr val="2F4354"/>
                </a:solidFill>
                <a:latin typeface="Open Sans"/>
                <a:cs typeface="Open Sans"/>
              </a:defRPr>
            </a:lvl3pPr>
            <a:lvl4pPr>
              <a:defRPr>
                <a:solidFill>
                  <a:srgbClr val="2F4354"/>
                </a:solidFill>
                <a:latin typeface="Open Sans"/>
                <a:cs typeface="Open Sans"/>
              </a:defRPr>
            </a:lvl4pPr>
            <a:lvl5pPr>
              <a:defRPr>
                <a:solidFill>
                  <a:srgbClr val="2F4354"/>
                </a:solidFill>
                <a:latin typeface="Open Sans"/>
                <a:cs typeface="Open Sans"/>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006716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84685"/>
            <a:ext cx="5384800" cy="4341479"/>
          </a:xfrm>
          <a:prstGeom prst="rect">
            <a:avLst/>
          </a:prstGeom>
        </p:spPr>
        <p:txBody>
          <a:bodyPr lIns="0" tIns="0" rIns="0" bIns="0"/>
          <a:lstStyle>
            <a:lvl1pPr>
              <a:defRPr sz="2800" b="0" i="0">
                <a:solidFill>
                  <a:srgbClr val="2F4354"/>
                </a:solidFill>
                <a:latin typeface="Open Sans"/>
                <a:cs typeface="Open Sans"/>
              </a:defRPr>
            </a:lvl1pPr>
            <a:lvl2pPr>
              <a:defRPr sz="2400" b="0" i="0">
                <a:solidFill>
                  <a:srgbClr val="2F4354"/>
                </a:solidFill>
                <a:latin typeface="Open Sans"/>
                <a:cs typeface="Open Sans"/>
              </a:defRPr>
            </a:lvl2pPr>
            <a:lvl3pPr>
              <a:defRPr sz="2000" b="0" i="0">
                <a:solidFill>
                  <a:srgbClr val="2F4354"/>
                </a:solidFill>
                <a:latin typeface="Open Sans"/>
                <a:cs typeface="Open Sans"/>
              </a:defRPr>
            </a:lvl3pPr>
            <a:lvl4pPr>
              <a:defRPr sz="1800" b="0" i="0">
                <a:solidFill>
                  <a:srgbClr val="2F4354"/>
                </a:solidFill>
                <a:latin typeface="Open Sans"/>
                <a:cs typeface="Open Sans"/>
              </a:defRPr>
            </a:lvl4pPr>
            <a:lvl5pPr>
              <a:defRPr sz="1800" b="0" i="0">
                <a:solidFill>
                  <a:srgbClr val="2F4354"/>
                </a:solidFill>
                <a:latin typeface="Open Sans"/>
                <a:cs typeface="Open Sans"/>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6197600" y="1784685"/>
            <a:ext cx="5384800" cy="4341479"/>
          </a:xfrm>
          <a:prstGeom prst="rect">
            <a:avLst/>
          </a:prstGeom>
        </p:spPr>
        <p:txBody>
          <a:bodyPr lIns="0" tIns="0" rIns="0" bIns="0"/>
          <a:lstStyle>
            <a:lvl1pPr>
              <a:defRPr sz="2800" b="0" i="0">
                <a:solidFill>
                  <a:srgbClr val="2F4354"/>
                </a:solidFill>
                <a:latin typeface="Open Sans"/>
                <a:cs typeface="Open Sans"/>
              </a:defRPr>
            </a:lvl1pPr>
            <a:lvl2pPr>
              <a:defRPr sz="2400" b="0" i="0">
                <a:solidFill>
                  <a:srgbClr val="2F4354"/>
                </a:solidFill>
                <a:latin typeface="Open Sans"/>
                <a:cs typeface="Open Sans"/>
              </a:defRPr>
            </a:lvl2pPr>
            <a:lvl3pPr>
              <a:defRPr sz="2000" b="0" i="0">
                <a:solidFill>
                  <a:srgbClr val="2F4354"/>
                </a:solidFill>
                <a:latin typeface="Open Sans"/>
                <a:cs typeface="Open Sans"/>
              </a:defRPr>
            </a:lvl3pPr>
            <a:lvl4pPr>
              <a:defRPr sz="1800" b="0" i="0">
                <a:solidFill>
                  <a:srgbClr val="2F4354"/>
                </a:solidFill>
                <a:latin typeface="Open Sans"/>
                <a:cs typeface="Open Sans"/>
              </a:defRPr>
            </a:lvl4pPr>
            <a:lvl5pPr>
              <a:defRPr sz="1800" b="0" i="0">
                <a:solidFill>
                  <a:srgbClr val="2F4354"/>
                </a:solidFill>
                <a:latin typeface="Open Sans"/>
                <a:cs typeface="Open Sans"/>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Title 1"/>
          <p:cNvSpPr>
            <a:spLocks noGrp="1"/>
          </p:cNvSpPr>
          <p:nvPr>
            <p:ph type="title"/>
          </p:nvPr>
        </p:nvSpPr>
        <p:spPr>
          <a:xfrm>
            <a:off x="609602" y="340896"/>
            <a:ext cx="9978189" cy="1259304"/>
          </a:xfrm>
          <a:prstGeom prst="rect">
            <a:avLst/>
          </a:prstGeom>
        </p:spPr>
        <p:txBody>
          <a:bodyPr lIns="0" tIns="0" rIns="0" bIns="0" anchor="t" anchorCtr="0"/>
          <a:lstStyle>
            <a:lvl1pPr algn="l">
              <a:lnSpc>
                <a:spcPct val="100000"/>
              </a:lnSpc>
              <a:defRPr sz="4000">
                <a:solidFill>
                  <a:srgbClr val="0C0037"/>
                </a:solidFill>
                <a:latin typeface="Open Sans Semibold"/>
                <a:cs typeface="Open Sans Semibold"/>
              </a:defRPr>
            </a:lvl1pPr>
          </a:lstStyle>
          <a:p>
            <a:r>
              <a:rPr lang="en-AU" dirty="0" smtClean="0"/>
              <a:t>Click to edit Master title style</a:t>
            </a:r>
            <a:endParaRPr lang="en-US" dirty="0"/>
          </a:p>
        </p:txBody>
      </p:sp>
    </p:spTree>
    <p:extLst>
      <p:ext uri="{BB962C8B-B14F-4D97-AF65-F5344CB8AC3E}">
        <p14:creationId xmlns:p14="http://schemas.microsoft.com/office/powerpoint/2010/main" val="3158603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903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52125092-3A8C-4873-9EBE-9B592BA1846C}" type="datetimeFigureOut">
              <a:rPr lang="en-AU" smtClean="0">
                <a:solidFill>
                  <a:srgbClr val="2F4354"/>
                </a:solidFill>
              </a:rPr>
              <a:pPr defTabSz="457200"/>
              <a:t>26/10/2020</a:t>
            </a:fld>
            <a:endParaRPr lang="en-AU">
              <a:solidFill>
                <a:srgbClr val="2F4354"/>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457200"/>
            <a:endParaRPr lang="en-AU">
              <a:solidFill>
                <a:srgbClr val="2F4354"/>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457200"/>
            <a:fld id="{A3FE9C8B-FE22-4702-A43F-20E18B7AD7A2}" type="slidenum">
              <a:rPr lang="en-AU" smtClean="0">
                <a:solidFill>
                  <a:srgbClr val="2F4354"/>
                </a:solidFill>
              </a:rPr>
              <a:pPr defTabSz="457200"/>
              <a:t>‹#›</a:t>
            </a:fld>
            <a:endParaRPr lang="en-AU">
              <a:solidFill>
                <a:srgbClr val="2F4354"/>
              </a:solidFill>
            </a:endParaRPr>
          </a:p>
        </p:txBody>
      </p:sp>
    </p:spTree>
    <p:extLst>
      <p:ext uri="{BB962C8B-B14F-4D97-AF65-F5344CB8AC3E}">
        <p14:creationId xmlns:p14="http://schemas.microsoft.com/office/powerpoint/2010/main" val="15917902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75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96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45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24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15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44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1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18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file://localhost/Users/ercstaff/Desktop/WIP/141141%20DULLARD%20Powerpoint%20templates/Images/HR/RCH_Powerpoint_2.jpg" TargetMode="Externa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10/26/2020</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55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RCH_Powerpoint_2.jpg" descr="/Users/ercstaff/Desktop/WIP/141141 DULLARD Powerpoint templates/Images/HR/RCH_Powerpoint_2.jpg"/>
          <p:cNvPicPr>
            <a:picLocks noChangeAspect="1"/>
          </p:cNvPicPr>
          <p:nvPr userDrawn="1"/>
        </p:nvPicPr>
        <p:blipFill>
          <a:blip r:embed="rId6" r:link="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81978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0.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4.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32.jpe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4"/>
          <a:srcRect t="4409" b="3480"/>
          <a:stretch>
            <a:fillRect/>
          </a:stretch>
        </p:blipFill>
        <p:spPr>
          <a:xfrm>
            <a:off x="4847293" y="6014333"/>
            <a:ext cx="1210549" cy="629275"/>
          </a:xfrm>
          <a:prstGeom prst="rect">
            <a:avLst/>
          </a:prstGeom>
        </p:spPr>
      </p:pic>
      <p:pic>
        <p:nvPicPr>
          <p:cNvPr id="6" name="Picture 6"/>
          <p:cNvPicPr>
            <a:picLocks noChangeAspect="1"/>
          </p:cNvPicPr>
          <p:nvPr/>
        </p:nvPicPr>
        <p:blipFill>
          <a:blip r:embed="rId5"/>
          <a:srcRect l="677" r="5442"/>
          <a:stretch>
            <a:fillRect/>
          </a:stretch>
        </p:blipFill>
        <p:spPr>
          <a:xfrm>
            <a:off x="6241574" y="5730799"/>
            <a:ext cx="1045501" cy="1044664"/>
          </a:xfrm>
          <a:prstGeom prst="rect">
            <a:avLst/>
          </a:prstGeom>
        </p:spPr>
      </p:pic>
      <p:pic>
        <p:nvPicPr>
          <p:cNvPr id="7" name="Picture 7"/>
          <p:cNvPicPr>
            <a:picLocks noChangeAspect="1"/>
          </p:cNvPicPr>
          <p:nvPr/>
        </p:nvPicPr>
        <p:blipFill>
          <a:blip r:embed="rId6"/>
          <a:srcRect l="6258" r="6258"/>
          <a:stretch>
            <a:fillRect/>
          </a:stretch>
        </p:blipFill>
        <p:spPr>
          <a:xfrm>
            <a:off x="7546014" y="5867234"/>
            <a:ext cx="1178523" cy="7998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3600" y="104166"/>
            <a:ext cx="8101874" cy="2155297"/>
          </a:xfrm>
          <a:prstGeom prst="rect">
            <a:avLst/>
          </a:prstGeom>
        </p:spPr>
      </p:pic>
      <p:sp>
        <p:nvSpPr>
          <p:cNvPr id="9" name="AutoShape 3"/>
          <p:cNvSpPr/>
          <p:nvPr/>
        </p:nvSpPr>
        <p:spPr>
          <a:xfrm>
            <a:off x="618697" y="2054407"/>
            <a:ext cx="11573303" cy="3593201"/>
          </a:xfrm>
          <a:prstGeom prst="rect">
            <a:avLst/>
          </a:prstGeom>
          <a:solidFill>
            <a:schemeClr val="accent2">
              <a:lumMod val="75000"/>
            </a:schemeClr>
          </a:solidFill>
        </p:spPr>
      </p:sp>
      <p:sp>
        <p:nvSpPr>
          <p:cNvPr id="11" name="TextBox 4"/>
          <p:cNvSpPr txBox="1"/>
          <p:nvPr/>
        </p:nvSpPr>
        <p:spPr>
          <a:xfrm>
            <a:off x="812801" y="2259462"/>
            <a:ext cx="10490083" cy="2257028"/>
          </a:xfrm>
          <a:prstGeom prst="rect">
            <a:avLst/>
          </a:prstGeom>
        </p:spPr>
        <p:txBody>
          <a:bodyPr lIns="0" tIns="0" rIns="0" bIns="0" rtlCol="0" anchor="t">
            <a:spAutoFit/>
          </a:bodyPr>
          <a:lstStyle/>
          <a:p>
            <a:pPr algn="ctr" defTabSz="609630">
              <a:lnSpc>
                <a:spcPts val="4395"/>
              </a:lnSpc>
            </a:pPr>
            <a:r>
              <a:rPr lang="en-US" sz="4267" spc="-85" dirty="0">
                <a:solidFill>
                  <a:schemeClr val="bg1"/>
                </a:solidFill>
                <a:latin typeface="Open Sans Bold"/>
              </a:rPr>
              <a:t>Strengthening</a:t>
            </a:r>
          </a:p>
          <a:p>
            <a:pPr algn="ctr" defTabSz="609630">
              <a:lnSpc>
                <a:spcPts val="4395"/>
              </a:lnSpc>
            </a:pPr>
            <a:r>
              <a:rPr lang="en-US" sz="4267" spc="-85" dirty="0">
                <a:solidFill>
                  <a:schemeClr val="bg1"/>
                </a:solidFill>
                <a:latin typeface="Open Sans Bold"/>
              </a:rPr>
              <a:t>Hospital Responses to Family </a:t>
            </a:r>
            <a:r>
              <a:rPr lang="en-US" sz="4267" spc="-85" dirty="0" smtClean="0">
                <a:solidFill>
                  <a:schemeClr val="bg1"/>
                </a:solidFill>
                <a:latin typeface="Open Sans Bold"/>
              </a:rPr>
              <a:t>Violence</a:t>
            </a:r>
          </a:p>
          <a:p>
            <a:pPr algn="ctr" defTabSz="609630">
              <a:lnSpc>
                <a:spcPts val="4395"/>
              </a:lnSpc>
            </a:pPr>
            <a:endParaRPr lang="en-US" sz="3200" spc="-85" dirty="0">
              <a:solidFill>
                <a:srgbClr val="FFFFF6"/>
              </a:solidFill>
              <a:latin typeface="Open Sans Bold"/>
            </a:endParaRPr>
          </a:p>
          <a:p>
            <a:pPr algn="ctr" defTabSz="609630">
              <a:lnSpc>
                <a:spcPts val="4395"/>
              </a:lnSpc>
            </a:pPr>
            <a:r>
              <a:rPr lang="en-US" sz="4267" spc="-85" dirty="0" smtClean="0">
                <a:solidFill>
                  <a:srgbClr val="FFFFF6"/>
                </a:solidFill>
                <a:latin typeface="Open Sans Bold"/>
              </a:rPr>
              <a:t> </a:t>
            </a:r>
            <a:endParaRPr lang="en-US" sz="4267" spc="-85" dirty="0">
              <a:solidFill>
                <a:srgbClr val="FFFFF6"/>
              </a:solidFill>
              <a:latin typeface="Open Sans Bold"/>
            </a:endParaRPr>
          </a:p>
        </p:txBody>
      </p:sp>
      <p:sp>
        <p:nvSpPr>
          <p:cNvPr id="8" name="TextBox 8"/>
          <p:cNvSpPr txBox="1"/>
          <p:nvPr/>
        </p:nvSpPr>
        <p:spPr>
          <a:xfrm>
            <a:off x="-362105" y="4181525"/>
            <a:ext cx="13534905" cy="1577355"/>
          </a:xfrm>
          <a:prstGeom prst="rect">
            <a:avLst/>
          </a:prstGeom>
        </p:spPr>
        <p:txBody>
          <a:bodyPr lIns="0" tIns="0" rIns="0" bIns="0" rtlCol="0" anchor="t">
            <a:spAutoFit/>
          </a:bodyPr>
          <a:lstStyle/>
          <a:p>
            <a:pPr algn="ctr">
              <a:lnSpc>
                <a:spcPts val="4060"/>
              </a:lnSpc>
            </a:pPr>
            <a:r>
              <a:rPr lang="en-US" sz="4400" b="1" spc="174" dirty="0" smtClean="0">
                <a:solidFill>
                  <a:schemeClr val="bg1"/>
                </a:solidFill>
                <a:latin typeface="Open Sans"/>
              </a:rPr>
              <a:t>Responding to children experiencing </a:t>
            </a:r>
          </a:p>
          <a:p>
            <a:pPr algn="ctr">
              <a:lnSpc>
                <a:spcPts val="4060"/>
              </a:lnSpc>
            </a:pPr>
            <a:r>
              <a:rPr lang="en-US" sz="4400" b="1" spc="174" dirty="0" smtClean="0">
                <a:solidFill>
                  <a:schemeClr val="bg1"/>
                </a:solidFill>
                <a:latin typeface="Open Sans"/>
              </a:rPr>
              <a:t>family violence</a:t>
            </a:r>
          </a:p>
          <a:p>
            <a:pPr algn="ctr">
              <a:lnSpc>
                <a:spcPts val="4060"/>
              </a:lnSpc>
            </a:pPr>
            <a:endParaRPr lang="en-US" sz="4400" strike="sngStrike" spc="174" dirty="0">
              <a:solidFill>
                <a:schemeClr val="bg1">
                  <a:lumMod val="95000"/>
                </a:schemeClr>
              </a:solidFill>
              <a:latin typeface="Open Sans"/>
            </a:endParaRPr>
          </a:p>
        </p:txBody>
      </p:sp>
      <p:pic>
        <p:nvPicPr>
          <p:cNvPr id="2" name="Picture 1"/>
          <p:cNvPicPr>
            <a:picLocks noChangeAspect="1"/>
          </p:cNvPicPr>
          <p:nvPr/>
        </p:nvPicPr>
        <p:blipFill>
          <a:blip r:embed="rId8"/>
          <a:stretch>
            <a:fillRect/>
          </a:stretch>
        </p:blipFill>
        <p:spPr>
          <a:xfrm>
            <a:off x="8983476" y="6009356"/>
            <a:ext cx="2267909" cy="609653"/>
          </a:xfrm>
          <a:prstGeom prst="rect">
            <a:avLst/>
          </a:prstGeom>
        </p:spPr>
      </p:pic>
    </p:spTree>
    <p:custDataLst>
      <p:tags r:id="rId1"/>
    </p:custDataLst>
    <p:extLst>
      <p:ext uri="{BB962C8B-B14F-4D97-AF65-F5344CB8AC3E}">
        <p14:creationId xmlns:p14="http://schemas.microsoft.com/office/powerpoint/2010/main" val="3554952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AutoShape 2"/>
          <p:cNvSpPr/>
          <p:nvPr/>
        </p:nvSpPr>
        <p:spPr>
          <a:xfrm>
            <a:off x="10779640" y="16728"/>
            <a:ext cx="1412357" cy="6824544"/>
          </a:xfrm>
          <a:prstGeom prst="rect">
            <a:avLst/>
          </a:prstGeom>
          <a:solidFill>
            <a:schemeClr val="accent2">
              <a:lumMod val="50000"/>
              <a:alpha val="29803"/>
            </a:schemeClr>
          </a:solidFill>
        </p:spPr>
      </p:sp>
      <p:grpSp>
        <p:nvGrpSpPr>
          <p:cNvPr id="2" name="Group 2"/>
          <p:cNvGrpSpPr/>
          <p:nvPr/>
        </p:nvGrpSpPr>
        <p:grpSpPr>
          <a:xfrm>
            <a:off x="8712551" y="467589"/>
            <a:ext cx="3479448" cy="6009835"/>
            <a:chOff x="1672159" y="-159219"/>
            <a:chExt cx="10122599" cy="9448749"/>
          </a:xfrm>
          <a:solidFill>
            <a:schemeClr val="bg1"/>
          </a:solidFill>
        </p:grpSpPr>
        <p:sp>
          <p:nvSpPr>
            <p:cNvPr id="3" name="AutoShape 3"/>
            <p:cNvSpPr/>
            <p:nvPr/>
          </p:nvSpPr>
          <p:spPr>
            <a:xfrm>
              <a:off x="1672159" y="-159219"/>
              <a:ext cx="10122599" cy="9448749"/>
            </a:xfrm>
            <a:prstGeom prst="rect">
              <a:avLst/>
            </a:prstGeom>
            <a:solidFill>
              <a:schemeClr val="accent2">
                <a:lumMod val="75000"/>
              </a:schemeClr>
            </a:solidFill>
          </p:spPr>
        </p:sp>
        <p:sp>
          <p:nvSpPr>
            <p:cNvPr id="4" name="TextBox 4"/>
            <p:cNvSpPr txBox="1"/>
            <p:nvPr/>
          </p:nvSpPr>
          <p:spPr>
            <a:xfrm>
              <a:off x="2230781" y="745567"/>
              <a:ext cx="8889638" cy="3484013"/>
            </a:xfrm>
            <a:prstGeom prst="rect">
              <a:avLst/>
            </a:prstGeom>
            <a:solidFill>
              <a:schemeClr val="accent2">
                <a:lumMod val="75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253" normalizeH="0" baseline="0" noProof="0">
                  <a:ln>
                    <a:noFill/>
                  </a:ln>
                  <a:solidFill>
                    <a:prstClr val="white"/>
                  </a:solidFill>
                  <a:effectLst/>
                  <a:uLnTx/>
                  <a:uFillTx/>
                  <a:latin typeface="Open Sans Bold"/>
                  <a:ea typeface="+mn-ea"/>
                  <a:cs typeface="+mn-cs"/>
                </a:rPr>
                <a:t>MARAM Evidence based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253" normalizeH="0" baseline="0" noProof="0">
                  <a:ln>
                    <a:noFill/>
                  </a:ln>
                  <a:solidFill>
                    <a:prstClr val="white"/>
                  </a:solidFill>
                  <a:effectLst/>
                  <a:uLnTx/>
                  <a:uFillTx/>
                  <a:latin typeface="Open Sans Bold"/>
                  <a:ea typeface="+mn-ea"/>
                  <a:cs typeface="+mn-cs"/>
                </a:rPr>
                <a:t>risk factors</a:t>
              </a:r>
            </a:p>
          </p:txBody>
        </p:sp>
        <p:sp>
          <p:nvSpPr>
            <p:cNvPr id="5" name="TextBox 5"/>
            <p:cNvSpPr txBox="1"/>
            <p:nvPr/>
          </p:nvSpPr>
          <p:spPr>
            <a:xfrm>
              <a:off x="3304382" y="4598126"/>
              <a:ext cx="7816038" cy="2677630"/>
            </a:xfrm>
            <a:prstGeom prst="rect">
              <a:avLst/>
            </a:prstGeom>
            <a:solidFill>
              <a:schemeClr val="accent2">
                <a:lumMod val="75000"/>
              </a:schemeClr>
            </a:solidFill>
          </p:spPr>
          <p:txBody>
            <a:bodyPr wrap="square" lIns="0" tIns="0" rIns="0" bIns="0" rtlCol="0" anchor="t">
              <a:spAutoFit/>
            </a:bodyPr>
            <a:lstStyle/>
            <a:p>
              <a:pPr marL="304815" marR="0" lvl="1" indent="0" algn="ctr" defTabSz="60963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253" normalizeH="0" baseline="0" noProof="0" dirty="0">
                <a:ln>
                  <a:noFill/>
                </a:ln>
                <a:solidFill>
                  <a:prstClr val="white"/>
                </a:solidFill>
                <a:effectLst/>
                <a:uLnTx/>
                <a:uFillTx/>
                <a:latin typeface="Open Sans Bold"/>
                <a:ea typeface="+mn-ea"/>
                <a:cs typeface="+mn-cs"/>
              </a:endParaRPr>
            </a:p>
            <a:p>
              <a:pPr marL="304815" marR="0" lvl="1" indent="0" algn="ctr" defTabSz="60963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253"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gn="ctr"/>
              <a:r>
                <a:rPr lang="en-AU"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Risk factors specific to </a:t>
              </a:r>
              <a:r>
                <a:rPr lang="en-AU"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children</a:t>
              </a:r>
              <a:endParaRPr kumimoji="0" lang="en-AU" sz="2000" b="1" i="0" u="none" strike="noStrike" kern="1200" cap="none" spc="253" normalizeH="0" baseline="0" noProof="0" dirty="0">
                <a:ln>
                  <a:noFill/>
                </a:ln>
                <a:solidFill>
                  <a:srgbClr val="69ADC6"/>
                </a:solidFill>
                <a:effectLst/>
                <a:uLnTx/>
                <a:uFillTx/>
                <a:latin typeface="Open Sans Bold"/>
                <a:ea typeface="+mn-ea"/>
                <a:cs typeface="+mn-cs"/>
              </a:endParaRPr>
            </a:p>
            <a:p>
              <a:pPr marL="304815" marR="0" lvl="1" indent="0" algn="l" defTabSz="609630" rtl="0" eaLnBrk="1" fontAlgn="auto" latinLnBrk="0" hangingPunct="1">
                <a:lnSpc>
                  <a:spcPct val="100000"/>
                </a:lnSpc>
                <a:spcBef>
                  <a:spcPts val="0"/>
                </a:spcBef>
                <a:spcAft>
                  <a:spcPts val="0"/>
                </a:spcAft>
                <a:buClrTx/>
                <a:buSzTx/>
                <a:buFontTx/>
                <a:buNone/>
                <a:tabLst/>
                <a:defRPr/>
              </a:pPr>
              <a:endParaRPr kumimoji="0" lang="en-AU" sz="1867" b="0" i="0" u="none" strike="noStrike" kern="1200" cap="none" spc="253" normalizeH="0" baseline="0" noProof="0" dirty="0">
                <a:ln>
                  <a:noFill/>
                </a:ln>
                <a:solidFill>
                  <a:srgbClr val="69ADC6"/>
                </a:solidFill>
                <a:effectLst/>
                <a:uLnTx/>
                <a:uFillTx/>
                <a:latin typeface="Open Sans Bold"/>
                <a:ea typeface="+mn-ea"/>
                <a:cs typeface="+mn-cs"/>
              </a:endParaRPr>
            </a:p>
          </p:txBody>
        </p:sp>
      </p:grpSp>
      <p:pic>
        <p:nvPicPr>
          <p:cNvPr id="7" name="Picture 6"/>
          <p:cNvPicPr>
            <a:picLocks noChangeAspect="1"/>
          </p:cNvPicPr>
          <p:nvPr/>
        </p:nvPicPr>
        <p:blipFill>
          <a:blip r:embed="rId4"/>
          <a:stretch>
            <a:fillRect/>
          </a:stretch>
        </p:blipFill>
        <p:spPr>
          <a:xfrm>
            <a:off x="215841" y="249382"/>
            <a:ext cx="6663601" cy="6446253"/>
          </a:xfrm>
          <a:prstGeom prst="rect">
            <a:avLst/>
          </a:prstGeom>
        </p:spPr>
      </p:pic>
      <p:graphicFrame>
        <p:nvGraphicFramePr>
          <p:cNvPr id="6" name="Diagram 5"/>
          <p:cNvGraphicFramePr/>
          <p:nvPr>
            <p:extLst>
              <p:ext uri="{D42A27DB-BD31-4B8C-83A1-F6EECF244321}">
                <p14:modId xmlns:p14="http://schemas.microsoft.com/office/powerpoint/2010/main" val="1936210481"/>
              </p:ext>
            </p:extLst>
          </p:nvPr>
        </p:nvGraphicFramePr>
        <p:xfrm>
          <a:off x="0" y="0"/>
          <a:ext cx="849671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26212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546" y="2338031"/>
            <a:ext cx="6362725" cy="4334400"/>
          </a:xfrm>
        </p:spPr>
        <p:txBody>
          <a:bodyPr>
            <a:normAutofit/>
          </a:bodyPr>
          <a:lstStyle/>
          <a:p>
            <a:pPr marL="457200" indent="-457200">
              <a:buFont typeface="Arial" panose="020B0604020202020204" pitchFamily="34" charset="0"/>
              <a:buChar char="•"/>
            </a:pPr>
            <a:r>
              <a:rPr lang="en-AU"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What deters you from having a conversation about family violence with a parent – and with a child or young person</a:t>
            </a:r>
            <a:r>
              <a:rPr lang="en-AU"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en-AU"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AU"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What challenges </a:t>
            </a:r>
            <a:r>
              <a:rPr lang="en-AU"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are </a:t>
            </a:r>
            <a:r>
              <a:rPr lang="en-AU"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unique to </a:t>
            </a:r>
            <a:r>
              <a:rPr lang="en-AU"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responding to a child experiencing family violence?</a:t>
            </a:r>
            <a:endParaRPr lang="en-AU" sz="28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4"/>
          <a:stretch>
            <a:fillRect/>
          </a:stretch>
        </p:blipFill>
        <p:spPr>
          <a:xfrm>
            <a:off x="6922901" y="3471620"/>
            <a:ext cx="5096698" cy="3200811"/>
          </a:xfrm>
          <a:prstGeom prst="rect">
            <a:avLst/>
          </a:prstGeom>
        </p:spPr>
      </p:pic>
      <p:sp>
        <p:nvSpPr>
          <p:cNvPr id="6" name="TextBox 5"/>
          <p:cNvSpPr txBox="1"/>
          <p:nvPr/>
        </p:nvSpPr>
        <p:spPr>
          <a:xfrm>
            <a:off x="1890794" y="187642"/>
            <a:ext cx="10301206" cy="1538883"/>
          </a:xfrm>
          <a:prstGeom prst="rect">
            <a:avLst/>
          </a:prstGeom>
          <a:solidFill>
            <a:schemeClr val="accent2">
              <a:lumMod val="75000"/>
            </a:schemeClr>
          </a:solidFill>
        </p:spPr>
        <p:txBody>
          <a:bodyPr wrap="square" lIns="0" tIns="0" rIns="0" bIns="0" rtlCol="0" anchor="t">
            <a:spAutoFit/>
          </a:bodyPr>
          <a:lstStyle/>
          <a:p>
            <a:pPr algn="ctr" defTabSz="609630">
              <a:lnSpc>
                <a:spcPts val="6000"/>
              </a:lnSpc>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 to ask </a:t>
            </a:r>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yourself</a:t>
            </a:r>
          </a:p>
          <a:p>
            <a:pPr algn="ctr" defTabSz="609630">
              <a:lnSpc>
                <a:spcPts val="6000"/>
              </a:lnSpc>
            </a:pPr>
            <a:endParaRPr lang="en-US" sz="2400" b="1" spc="253"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12422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2"/>
            <a:ext cx="3332136" cy="4711483"/>
          </a:xfrm>
          <a:prstGeom prst="rect">
            <a:avLst/>
          </a:prstGeom>
          <a:solidFill>
            <a:schemeClr val="accent2">
              <a:lumMod val="75000"/>
              <a:alpha val="89803"/>
            </a:schemeClr>
          </a:solidFill>
        </p:spPr>
      </p:sp>
      <p:sp>
        <p:nvSpPr>
          <p:cNvPr id="4" name="TextBox 4"/>
          <p:cNvSpPr txBox="1"/>
          <p:nvPr/>
        </p:nvSpPr>
        <p:spPr>
          <a:xfrm>
            <a:off x="247973" y="842508"/>
            <a:ext cx="2836189" cy="3026470"/>
          </a:xfrm>
          <a:prstGeom prst="rect">
            <a:avLst/>
          </a:prstGeom>
        </p:spPr>
        <p:txBody>
          <a:bodyPr wrap="square" lIns="0" tIns="0" rIns="0" bIns="0" rtlCol="0" anchor="t">
            <a:spAutoFit/>
          </a:bodyPr>
          <a:lstStyle/>
          <a:p>
            <a:pPr defTabSz="609660">
              <a:lnSpc>
                <a:spcPts val="5894"/>
              </a:lnSpc>
            </a:pPr>
            <a:r>
              <a:rPr lang="en-AU" sz="4334" spc="43" dirty="0">
                <a:solidFill>
                  <a:schemeClr val="bg1"/>
                </a:solidFill>
                <a:latin typeface="Open Sans Bold" panose="020B0604020202020204" charset="0"/>
                <a:ea typeface="Open Sans Bold" panose="020B0604020202020204" charset="0"/>
                <a:cs typeface="Open Sans Bold" panose="020B0604020202020204" charset="0"/>
              </a:rPr>
              <a:t>What can we do to overcome barriers?</a:t>
            </a:r>
            <a:endParaRPr lang="en-US" sz="4334" spc="43" dirty="0">
              <a:solidFill>
                <a:schemeClr val="bg1"/>
              </a:solidFill>
              <a:latin typeface="Open Sans Bold" panose="020B0604020202020204" charset="0"/>
              <a:ea typeface="Open Sans Bold" panose="020B0604020202020204" charset="0"/>
              <a:cs typeface="Open Sans Bold" panose="020B0604020202020204" charset="0"/>
            </a:endParaRPr>
          </a:p>
        </p:txBody>
      </p:sp>
      <p:grpSp>
        <p:nvGrpSpPr>
          <p:cNvPr id="10" name="Group 10"/>
          <p:cNvGrpSpPr/>
          <p:nvPr/>
        </p:nvGrpSpPr>
        <p:grpSpPr>
          <a:xfrm>
            <a:off x="3223647" y="-254140"/>
            <a:ext cx="8866751" cy="5080814"/>
            <a:chOff x="65167" y="-4621153"/>
            <a:chExt cx="14975730" cy="10161631"/>
          </a:xfrm>
        </p:grpSpPr>
        <p:sp>
          <p:nvSpPr>
            <p:cNvPr id="12" name="TextBox 12"/>
            <p:cNvSpPr txBox="1"/>
            <p:nvPr/>
          </p:nvSpPr>
          <p:spPr>
            <a:xfrm>
              <a:off x="65167" y="-4621153"/>
              <a:ext cx="14678034" cy="10161631"/>
            </a:xfrm>
            <a:prstGeom prst="rect">
              <a:avLst/>
            </a:prstGeom>
          </p:spPr>
          <p:txBody>
            <a:bodyPr wrap="square" lIns="0" tIns="0" rIns="0" bIns="0" rtlCol="0" anchor="t">
              <a:spAutoFit/>
            </a:bodyPr>
            <a:lstStyle/>
            <a:p>
              <a:pPr fontAlgn="base"/>
              <a:endParaRPr lang="en-AU" sz="2133" dirty="0">
                <a:solidFill>
                  <a:schemeClr val="accent5">
                    <a:lumMod val="75000"/>
                  </a:schemeClr>
                </a:solidFill>
                <a:latin typeface="Open Sans" panose="020B0604020202020204"/>
              </a:endParaRPr>
            </a:p>
            <a:p>
              <a:pPr marL="800100" lvl="1" indent="-342900">
                <a:lnSpc>
                  <a:spcPct val="150000"/>
                </a:lnSpc>
                <a:buFont typeface="Arial" panose="020B0604020202020204" pitchFamily="34" charset="0"/>
                <a:buChar char="•"/>
              </a:pPr>
              <a:r>
                <a:rPr lang="en-AU" sz="24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Privacy-never </a:t>
              </a:r>
              <a:r>
                <a:rPr lang="en-AU"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discuss in the presence of other family members, including partners and children over the age of 2</a:t>
              </a:r>
            </a:p>
            <a:p>
              <a:pPr marL="800100" lvl="1" indent="-342900">
                <a:lnSpc>
                  <a:spcPct val="150000"/>
                </a:lnSpc>
                <a:buFont typeface="Arial" panose="020B0604020202020204" pitchFamily="34" charset="0"/>
                <a:buChar char="•"/>
              </a:pPr>
              <a:r>
                <a:rPr lang="en-AU"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Be honest about limits of confidentiality</a:t>
              </a:r>
            </a:p>
            <a:p>
              <a:pPr marL="800100" lvl="1" indent="-342900">
                <a:lnSpc>
                  <a:spcPct val="150000"/>
                </a:lnSpc>
                <a:buFont typeface="Arial" panose="020B0604020202020204" pitchFamily="34" charset="0"/>
                <a:buChar char="•"/>
              </a:pPr>
              <a:r>
                <a:rPr lang="en-AU"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Create a safe physical and emotional environment</a:t>
              </a:r>
            </a:p>
            <a:p>
              <a:pPr marL="800100" lvl="1" indent="-342900">
                <a:lnSpc>
                  <a:spcPct val="150000"/>
                </a:lnSpc>
                <a:buFont typeface="Arial" panose="020B0604020202020204" pitchFamily="34" charset="0"/>
                <a:buChar char="•"/>
              </a:pPr>
              <a:r>
                <a:rPr lang="en-AU"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Tune in to non-verbal cues and offer several opportunities to talk</a:t>
              </a:r>
            </a:p>
            <a:p>
              <a:pPr marL="800100" lvl="1" indent="-342900">
                <a:lnSpc>
                  <a:spcPct val="150000"/>
                </a:lnSpc>
                <a:buFont typeface="Arial" panose="020B0604020202020204" pitchFamily="34" charset="0"/>
                <a:buChar char="•"/>
              </a:pPr>
              <a:r>
                <a:rPr lang="en-AU"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Use framing statements to start the conversation</a:t>
              </a:r>
            </a:p>
            <a:p>
              <a:pPr marL="381038" indent="-381038" defTabSz="609660">
                <a:lnSpc>
                  <a:spcPts val="2500"/>
                </a:lnSpc>
                <a:buFont typeface="Arial" panose="020B0604020202020204" pitchFamily="34" charset="0"/>
                <a:buChar char="•"/>
              </a:pPr>
              <a:endParaRPr lang="en-AU" sz="2400" spc="17" dirty="0">
                <a:solidFill>
                  <a:srgbClr val="69ADC6"/>
                </a:solidFill>
                <a:latin typeface="Open Sans"/>
              </a:endParaRPr>
            </a:p>
          </p:txBody>
        </p:sp>
        <p:grpSp>
          <p:nvGrpSpPr>
            <p:cNvPr id="13" name="Group 13"/>
            <p:cNvGrpSpPr/>
            <p:nvPr/>
          </p:nvGrpSpPr>
          <p:grpSpPr>
            <a:xfrm>
              <a:off x="14915038" y="-912470"/>
              <a:ext cx="125859" cy="101600"/>
              <a:chOff x="258053568" y="-19204065"/>
              <a:chExt cx="2177558" cy="1757839"/>
            </a:xfrm>
          </p:grpSpPr>
          <p:sp>
            <p:nvSpPr>
              <p:cNvPr id="14" name="Freeform 14"/>
              <p:cNvSpPr/>
              <p:nvPr/>
            </p:nvSpPr>
            <p:spPr>
              <a:xfrm flipH="1">
                <a:off x="258053568" y="-19204065"/>
                <a:ext cx="2177558" cy="175783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alpha val="90000"/>
                </a:schemeClr>
              </a:solidFill>
            </p:spPr>
          </p:sp>
        </p:grpSp>
      </p:grpSp>
      <p:pic>
        <p:nvPicPr>
          <p:cNvPr id="25" name="Picture 24"/>
          <p:cNvPicPr>
            <a:picLocks noChangeAspect="1"/>
          </p:cNvPicPr>
          <p:nvPr/>
        </p:nvPicPr>
        <p:blipFill>
          <a:blip r:embed="rId4"/>
          <a:stretch>
            <a:fillRect/>
          </a:stretch>
        </p:blipFill>
        <p:spPr>
          <a:xfrm>
            <a:off x="1" y="4292600"/>
            <a:ext cx="11914139" cy="2565400"/>
          </a:xfrm>
          <a:prstGeom prst="rect">
            <a:avLst/>
          </a:prstGeom>
        </p:spPr>
      </p:pic>
    </p:spTree>
    <p:custDataLst>
      <p:tags r:id="rId1"/>
    </p:custDataLst>
    <p:extLst>
      <p:ext uri="{BB962C8B-B14F-4D97-AF65-F5344CB8AC3E}">
        <p14:creationId xmlns:p14="http://schemas.microsoft.com/office/powerpoint/2010/main" val="85177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p:nvPr/>
        </p:nvSpPr>
        <p:spPr>
          <a:xfrm>
            <a:off x="10779640" y="16728"/>
            <a:ext cx="1412357" cy="6824544"/>
          </a:xfrm>
          <a:prstGeom prst="rect">
            <a:avLst/>
          </a:prstGeom>
          <a:solidFill>
            <a:schemeClr val="accent2">
              <a:lumMod val="50000"/>
              <a:alpha val="29803"/>
            </a:schemeClr>
          </a:solidFill>
        </p:spPr>
      </p:sp>
      <p:grpSp>
        <p:nvGrpSpPr>
          <p:cNvPr id="2" name="Group 2"/>
          <p:cNvGrpSpPr/>
          <p:nvPr/>
        </p:nvGrpSpPr>
        <p:grpSpPr>
          <a:xfrm>
            <a:off x="9374736" y="467590"/>
            <a:ext cx="2817261" cy="5155543"/>
            <a:chOff x="1672159" y="-159219"/>
            <a:chExt cx="10122599" cy="9448749"/>
          </a:xfrm>
          <a:solidFill>
            <a:schemeClr val="bg1"/>
          </a:solidFill>
        </p:grpSpPr>
        <p:sp>
          <p:nvSpPr>
            <p:cNvPr id="3" name="AutoShape 3"/>
            <p:cNvSpPr/>
            <p:nvPr/>
          </p:nvSpPr>
          <p:spPr>
            <a:xfrm>
              <a:off x="1672159" y="-159219"/>
              <a:ext cx="10122599" cy="9448749"/>
            </a:xfrm>
            <a:prstGeom prst="rect">
              <a:avLst/>
            </a:prstGeom>
            <a:solidFill>
              <a:schemeClr val="accent2">
                <a:lumMod val="75000"/>
              </a:schemeClr>
            </a:solidFill>
          </p:spPr>
        </p:sp>
        <p:sp>
          <p:nvSpPr>
            <p:cNvPr id="4" name="TextBox 4"/>
            <p:cNvSpPr txBox="1"/>
            <p:nvPr/>
          </p:nvSpPr>
          <p:spPr>
            <a:xfrm>
              <a:off x="2288637" y="1816795"/>
              <a:ext cx="8889638" cy="871004"/>
            </a:xfrm>
            <a:prstGeom prst="rect">
              <a:avLst/>
            </a:prstGeom>
            <a:solidFill>
              <a:schemeClr val="accent2">
                <a:lumMod val="75000"/>
              </a:schemeClr>
            </a:solidFill>
          </p:spPr>
          <p:txBody>
            <a:bodyPr wrap="square" lIns="0" tIns="0" rIns="0" bIns="0" rtlCol="0" anchor="t">
              <a:spAutoFit/>
            </a:bodyPr>
            <a:lstStyle/>
            <a:p>
              <a:pPr algn="ctr" defTabSz="609630"/>
              <a:endParaRPr lang="en-US" sz="3600" b="1" spc="253" dirty="0">
                <a:solidFill>
                  <a:prstClr val="white"/>
                </a:solidFill>
                <a:latin typeface="Open Sans Bold"/>
              </a:endParaRPr>
            </a:p>
          </p:txBody>
        </p:sp>
      </p:grpSp>
      <p:pic>
        <p:nvPicPr>
          <p:cNvPr id="7" name="Picture 6"/>
          <p:cNvPicPr>
            <a:picLocks noChangeAspect="1"/>
          </p:cNvPicPr>
          <p:nvPr/>
        </p:nvPicPr>
        <p:blipFill>
          <a:blip r:embed="rId4"/>
          <a:stretch>
            <a:fillRect/>
          </a:stretch>
        </p:blipFill>
        <p:spPr>
          <a:xfrm>
            <a:off x="215841" y="249382"/>
            <a:ext cx="6663601" cy="6446253"/>
          </a:xfrm>
          <a:prstGeom prst="rect">
            <a:avLst/>
          </a:prstGeom>
        </p:spPr>
      </p:pic>
      <p:sp>
        <p:nvSpPr>
          <p:cNvPr id="9" name="Rectangle 8"/>
          <p:cNvSpPr/>
          <p:nvPr/>
        </p:nvSpPr>
        <p:spPr>
          <a:xfrm>
            <a:off x="9648202" y="2001424"/>
            <a:ext cx="2230453" cy="3046988"/>
          </a:xfrm>
          <a:prstGeom prst="rect">
            <a:avLst/>
          </a:prstGeom>
        </p:spPr>
        <p:txBody>
          <a:bodyPr wrap="square">
            <a:spAutoFit/>
          </a:bodyPr>
          <a:lstStyle/>
          <a:p>
            <a:pPr algn="ctr"/>
            <a:r>
              <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Principles of Child Safe Family Violence Practice </a:t>
            </a:r>
          </a:p>
        </p:txBody>
      </p:sp>
      <p:sp>
        <p:nvSpPr>
          <p:cNvPr id="12" name="Rectangle 11"/>
          <p:cNvSpPr/>
          <p:nvPr/>
        </p:nvSpPr>
        <p:spPr>
          <a:xfrm>
            <a:off x="371408" y="4423366"/>
            <a:ext cx="6096000" cy="369332"/>
          </a:xfrm>
          <a:prstGeom prst="rect">
            <a:avLst/>
          </a:prstGeom>
        </p:spPr>
        <p:txBody>
          <a:bodyPr>
            <a:spAutoFit/>
          </a:bodyPr>
          <a:lstStyle/>
          <a:p>
            <a:endParaRPr lang="en-AU" b="1" dirty="0">
              <a:solidFill>
                <a:schemeClr val="accent1">
                  <a:lumMod val="75000"/>
                </a:schemeClr>
              </a:solidFill>
            </a:endParaRP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2179" r="3583"/>
          <a:stretch/>
        </p:blipFill>
        <p:spPr>
          <a:xfrm>
            <a:off x="793882" y="2691925"/>
            <a:ext cx="7563905" cy="4021016"/>
          </a:xfrm>
          <a:prstGeom prst="rect">
            <a:avLst/>
          </a:prstGeom>
        </p:spPr>
      </p:pic>
      <p:sp>
        <p:nvSpPr>
          <p:cNvPr id="5" name="Rectangle 4"/>
          <p:cNvSpPr/>
          <p:nvPr/>
        </p:nvSpPr>
        <p:spPr>
          <a:xfrm>
            <a:off x="371408" y="155593"/>
            <a:ext cx="8689986" cy="3508653"/>
          </a:xfrm>
          <a:prstGeom prst="rect">
            <a:avLst/>
          </a:prstGeom>
        </p:spPr>
        <p:txBody>
          <a:bodyPr wrap="square" numCol="2">
            <a:spAutoFit/>
          </a:bodyPr>
          <a:lstStyle/>
          <a:p>
            <a:pPr lvl="1" algn="r">
              <a:defRPr/>
            </a:pPr>
            <a:r>
              <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Legislative:</a:t>
            </a:r>
          </a:p>
          <a:p>
            <a:pPr>
              <a:defRPr/>
            </a:pPr>
            <a:endPar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Sensitive Practice </a:t>
            </a:r>
            <a:endPar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Prevention of Violence Against </a:t>
            </a:r>
            <a:r>
              <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Women</a:t>
            </a:r>
          </a:p>
          <a:p>
            <a:pPr>
              <a:defRPr/>
            </a:pPr>
            <a:endPar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Rights of the Child in </a:t>
            </a:r>
            <a:r>
              <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Healthcare</a:t>
            </a:r>
          </a:p>
          <a:p>
            <a:pPr>
              <a:defRPr/>
            </a:pPr>
            <a:endPar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Best </a:t>
            </a: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interest of the child </a:t>
            </a:r>
            <a:r>
              <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principle</a:t>
            </a:r>
          </a:p>
          <a:p>
            <a:pPr>
              <a:defRPr/>
            </a:pPr>
            <a:endPar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Child Safe </a:t>
            </a:r>
            <a:r>
              <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Standards</a:t>
            </a:r>
          </a:p>
          <a:p>
            <a:pPr>
              <a:defRPr/>
            </a:pPr>
            <a:endPar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Mandatory </a:t>
            </a: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Reporting </a:t>
            </a:r>
          </a:p>
        </p:txBody>
      </p:sp>
    </p:spTree>
    <p:custDataLst>
      <p:tags r:id="rId1"/>
    </p:custDataLst>
    <p:extLst>
      <p:ext uri="{BB962C8B-B14F-4D97-AF65-F5344CB8AC3E}">
        <p14:creationId xmlns:p14="http://schemas.microsoft.com/office/powerpoint/2010/main" val="586386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p:nvPr/>
        </p:nvSpPr>
        <p:spPr>
          <a:xfrm>
            <a:off x="10779640" y="16728"/>
            <a:ext cx="1412357" cy="6824544"/>
          </a:xfrm>
          <a:prstGeom prst="rect">
            <a:avLst/>
          </a:prstGeom>
          <a:solidFill>
            <a:schemeClr val="accent2">
              <a:lumMod val="50000"/>
              <a:alpha val="29803"/>
            </a:schemeClr>
          </a:solidFill>
        </p:spPr>
      </p:sp>
      <p:grpSp>
        <p:nvGrpSpPr>
          <p:cNvPr id="2" name="Group 2"/>
          <p:cNvGrpSpPr/>
          <p:nvPr/>
        </p:nvGrpSpPr>
        <p:grpSpPr>
          <a:xfrm>
            <a:off x="8896026" y="781835"/>
            <a:ext cx="3295974" cy="5155543"/>
            <a:chOff x="1672159" y="-159219"/>
            <a:chExt cx="10122599" cy="9448749"/>
          </a:xfrm>
          <a:solidFill>
            <a:schemeClr val="bg1"/>
          </a:solidFill>
        </p:grpSpPr>
        <p:sp>
          <p:nvSpPr>
            <p:cNvPr id="3" name="AutoShape 3"/>
            <p:cNvSpPr/>
            <p:nvPr/>
          </p:nvSpPr>
          <p:spPr>
            <a:xfrm>
              <a:off x="1672159" y="-159219"/>
              <a:ext cx="10122599" cy="9448749"/>
            </a:xfrm>
            <a:prstGeom prst="rect">
              <a:avLst/>
            </a:prstGeom>
            <a:solidFill>
              <a:schemeClr val="accent2">
                <a:lumMod val="75000"/>
              </a:schemeClr>
            </a:solidFill>
          </p:spPr>
        </p:sp>
        <p:sp>
          <p:nvSpPr>
            <p:cNvPr id="4" name="TextBox 4"/>
            <p:cNvSpPr txBox="1"/>
            <p:nvPr/>
          </p:nvSpPr>
          <p:spPr>
            <a:xfrm>
              <a:off x="2288637" y="1816795"/>
              <a:ext cx="8889638" cy="871004"/>
            </a:xfrm>
            <a:prstGeom prst="rect">
              <a:avLst/>
            </a:prstGeom>
            <a:solidFill>
              <a:schemeClr val="accent2">
                <a:lumMod val="75000"/>
              </a:schemeClr>
            </a:solidFill>
          </p:spPr>
          <p:txBody>
            <a:bodyPr wrap="square" lIns="0" tIns="0" rIns="0" bIns="0" rtlCol="0" anchor="t">
              <a:spAutoFit/>
            </a:bodyPr>
            <a:lstStyle/>
            <a:p>
              <a:pPr algn="ctr" defTabSz="609630"/>
              <a:endParaRPr lang="en-US" sz="3600" b="1" spc="253" dirty="0">
                <a:solidFill>
                  <a:prstClr val="white"/>
                </a:solidFill>
                <a:latin typeface="Open Sans Bold"/>
              </a:endParaRPr>
            </a:p>
          </p:txBody>
        </p:sp>
      </p:grpSp>
      <p:sp>
        <p:nvSpPr>
          <p:cNvPr id="9" name="Rectangle 8"/>
          <p:cNvSpPr/>
          <p:nvPr/>
        </p:nvSpPr>
        <p:spPr>
          <a:xfrm>
            <a:off x="9112451" y="1413063"/>
            <a:ext cx="2868936" cy="4524315"/>
          </a:xfrm>
          <a:prstGeom prst="rect">
            <a:avLst/>
          </a:prstGeom>
        </p:spPr>
        <p:txBody>
          <a:bodyPr wrap="square">
            <a:spAutoFit/>
          </a:bodyPr>
          <a:lstStyle/>
          <a:p>
            <a:pPr algn="ctr"/>
            <a:r>
              <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Principles of Child Safe Family </a:t>
            </a:r>
            <a:r>
              <a:rPr lang="en-AU"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Violence Practice: </a:t>
            </a:r>
          </a:p>
          <a:p>
            <a:pPr algn="ctr"/>
            <a:endPar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AU"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Examples </a:t>
            </a:r>
            <a:r>
              <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 </a:t>
            </a:r>
            <a:r>
              <a:rPr lang="en-AU"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practice</a:t>
            </a:r>
            <a:endPar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371408" y="4423366"/>
            <a:ext cx="6096000" cy="369332"/>
          </a:xfrm>
          <a:prstGeom prst="rect">
            <a:avLst/>
          </a:prstGeom>
        </p:spPr>
        <p:txBody>
          <a:bodyPr>
            <a:spAutoFit/>
          </a:bodyPr>
          <a:lstStyle/>
          <a:p>
            <a:endParaRPr lang="en-AU" b="1" dirty="0">
              <a:solidFill>
                <a:schemeClr val="accent1">
                  <a:lumMod val="75000"/>
                </a:schemeClr>
              </a:solidFill>
            </a:endParaRPr>
          </a:p>
        </p:txBody>
      </p:sp>
      <p:sp>
        <p:nvSpPr>
          <p:cNvPr id="6" name="Rectangle 5"/>
          <p:cNvSpPr/>
          <p:nvPr/>
        </p:nvSpPr>
        <p:spPr>
          <a:xfrm>
            <a:off x="154983" y="117693"/>
            <a:ext cx="8741043" cy="6586418"/>
          </a:xfrm>
          <a:prstGeom prst="rect">
            <a:avLst/>
          </a:prstGeom>
        </p:spPr>
        <p:txBody>
          <a:bodyPr wrap="square">
            <a:spAutoFit/>
          </a:bodyPr>
          <a:lstStyle/>
          <a:p>
            <a:r>
              <a:rPr lang="en-AU" sz="22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It is difficult to provide </a:t>
            </a:r>
            <a:r>
              <a:rPr lang="en-AU" sz="2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 standard response to complex </a:t>
            </a:r>
            <a:r>
              <a:rPr lang="en-AU" sz="22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family issues. Determining </a:t>
            </a:r>
            <a:r>
              <a:rPr lang="en-AU" sz="2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best response needs to </a:t>
            </a:r>
            <a:r>
              <a:rPr lang="en-AU" sz="22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be </a:t>
            </a:r>
            <a:r>
              <a:rPr lang="en-AU" sz="2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done in </a:t>
            </a:r>
            <a:r>
              <a:rPr lang="en-AU" sz="22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consultation with your </a:t>
            </a:r>
            <a:r>
              <a:rPr lang="en-AU" sz="2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team /supervisor/family </a:t>
            </a:r>
            <a:r>
              <a:rPr lang="en-AU" sz="22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members </a:t>
            </a:r>
            <a:r>
              <a:rPr lang="en-AU" sz="2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and care team</a:t>
            </a:r>
            <a:r>
              <a:rPr lang="en-AU" sz="22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n-AU" sz="2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AU" sz="22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Some practice examples can include:</a:t>
            </a:r>
          </a:p>
          <a:p>
            <a:endParaRPr lang="en-AU" sz="2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AU" sz="22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Respect children's </a:t>
            </a:r>
            <a:r>
              <a:rPr lang="en-AU" sz="2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rights to ask a violent parent not to visit </a:t>
            </a:r>
          </a:p>
          <a:p>
            <a:pPr lvl="0">
              <a:defRPr/>
            </a:pPr>
            <a:endParaRPr lang="en-AU" sz="2200" dirty="0"/>
          </a:p>
          <a:p>
            <a:pPr lvl="0">
              <a:defRPr/>
            </a:pPr>
            <a:r>
              <a:rPr lang="en-AU" sz="22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Listening </a:t>
            </a:r>
            <a:r>
              <a:rPr lang="en-AU" sz="22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to silent voices as part of assessment - person using violence often tells the story and children have long been silent victims</a:t>
            </a:r>
          </a:p>
          <a:p>
            <a:pPr>
              <a:defRPr/>
            </a:pPr>
            <a:endParaRPr lang="en-AU" sz="22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AU" sz="2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Don’t lose sight of the child, keep parenting choices accountable</a:t>
            </a:r>
          </a:p>
          <a:p>
            <a:pPr>
              <a:defRPr/>
            </a:pPr>
            <a:endParaRPr lang="en-AU" sz="22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AU" sz="22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 child will monitor your response to gauge their own </a:t>
            </a:r>
            <a:r>
              <a:rPr lang="en-AU" sz="22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safety</a:t>
            </a:r>
          </a:p>
          <a:p>
            <a:pPr>
              <a:defRPr/>
            </a:pPr>
            <a:endPar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Promote a child’s resilience</a:t>
            </a:r>
            <a:endPar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677437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p:cNvSpPr/>
          <p:nvPr/>
        </p:nvSpPr>
        <p:spPr>
          <a:xfrm>
            <a:off x="1" y="0"/>
            <a:ext cx="870011" cy="6858000"/>
          </a:xfrm>
          <a:prstGeom prst="rect">
            <a:avLst/>
          </a:prstGeom>
          <a:solidFill>
            <a:schemeClr val="accent2">
              <a:lumMod val="50000"/>
              <a:alpha val="29803"/>
            </a:schemeClr>
          </a:solidFill>
        </p:spPr>
      </p:sp>
      <p:sp>
        <p:nvSpPr>
          <p:cNvPr id="2" name="AutoShape 2"/>
          <p:cNvSpPr/>
          <p:nvPr/>
        </p:nvSpPr>
        <p:spPr>
          <a:xfrm>
            <a:off x="26779" y="162370"/>
            <a:ext cx="8735481" cy="757252"/>
          </a:xfrm>
          <a:prstGeom prst="rect">
            <a:avLst/>
          </a:prstGeom>
          <a:solidFill>
            <a:schemeClr val="accent2">
              <a:lumMod val="75000"/>
              <a:alpha val="89803"/>
            </a:schemeClr>
          </a:solidFill>
        </p:spPr>
      </p:sp>
      <p:sp>
        <p:nvSpPr>
          <p:cNvPr id="4" name="TextBox 4"/>
          <p:cNvSpPr txBox="1"/>
          <p:nvPr/>
        </p:nvSpPr>
        <p:spPr>
          <a:xfrm>
            <a:off x="325918" y="259716"/>
            <a:ext cx="7033670" cy="430887"/>
          </a:xfrm>
          <a:prstGeom prst="rect">
            <a:avLst/>
          </a:prstGeom>
        </p:spPr>
        <p:txBody>
          <a:bodyPr wrap="square" lIns="0" tIns="0" rIns="0" bIns="0" rtlCol="0" anchor="t">
            <a:spAutoFit/>
          </a:bodyPr>
          <a:lstStyle/>
          <a:p>
            <a:r>
              <a:rPr lang="en-AU"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Responding in a Paediatric setting </a:t>
            </a: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10"/>
          <p:cNvGrpSpPr/>
          <p:nvPr/>
        </p:nvGrpSpPr>
        <p:grpSpPr>
          <a:xfrm>
            <a:off x="6149110" y="1244601"/>
            <a:ext cx="5866778" cy="1599687"/>
            <a:chOff x="3181497" y="-1623670"/>
            <a:chExt cx="11733555" cy="3199373"/>
          </a:xfrm>
        </p:grpSpPr>
        <p:sp>
          <p:nvSpPr>
            <p:cNvPr id="12" name="TextBox 12"/>
            <p:cNvSpPr txBox="1"/>
            <p:nvPr/>
          </p:nvSpPr>
          <p:spPr>
            <a:xfrm>
              <a:off x="3181497" y="934501"/>
              <a:ext cx="11542695" cy="641202"/>
            </a:xfrm>
            <a:prstGeom prst="rect">
              <a:avLst/>
            </a:prstGeom>
          </p:spPr>
          <p:txBody>
            <a:bodyPr wrap="square" lIns="0" tIns="0" rIns="0" bIns="0" rtlCol="0" anchor="t">
              <a:spAutoFit/>
            </a:bodyPr>
            <a:lstStyle/>
            <a:p>
              <a:pPr>
                <a:lnSpc>
                  <a:spcPts val="2500"/>
                </a:lnSpc>
              </a:pPr>
              <a:endParaRPr lang="en-AU" sz="2667" spc="17">
                <a:solidFill>
                  <a:srgbClr val="69ADC6"/>
                </a:solidFill>
                <a:latin typeface="Open Sans"/>
              </a:endParaRPr>
            </a:p>
          </p:txBody>
        </p:sp>
        <p:grpSp>
          <p:nvGrpSpPr>
            <p:cNvPr id="13" name="Group 13"/>
            <p:cNvGrpSpPr/>
            <p:nvPr/>
          </p:nvGrpSpPr>
          <p:grpSpPr>
            <a:xfrm>
              <a:off x="12930481" y="-1623670"/>
              <a:ext cx="1984571" cy="812800"/>
              <a:chOff x="223717427" y="-31508936"/>
              <a:chExt cx="34336160" cy="14062710"/>
            </a:xfrm>
          </p:grpSpPr>
          <p:sp>
            <p:nvSpPr>
              <p:cNvPr id="14" name="Freeform 14"/>
              <p:cNvSpPr/>
              <p:nvPr/>
            </p:nvSpPr>
            <p:spPr>
              <a:xfrm>
                <a:off x="223717427" y="-31508936"/>
                <a:ext cx="34336160" cy="1406271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alpha val="90000"/>
                </a:schemeClr>
              </a:solidFill>
            </p:spPr>
          </p:sp>
        </p:grpSp>
      </p:grpSp>
      <p:sp>
        <p:nvSpPr>
          <p:cNvPr id="5" name="Rectangle 4"/>
          <p:cNvSpPr/>
          <p:nvPr/>
        </p:nvSpPr>
        <p:spPr>
          <a:xfrm>
            <a:off x="3992676" y="659189"/>
            <a:ext cx="8023211" cy="646331"/>
          </a:xfrm>
          <a:prstGeom prst="rect">
            <a:avLst/>
          </a:prstGeom>
        </p:spPr>
        <p:txBody>
          <a:bodyPr wrap="square">
            <a:spAutoFit/>
          </a:bodyPr>
          <a:lstStyle/>
          <a:p>
            <a:endPar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p:cNvSpPr txBox="1"/>
          <p:nvPr/>
        </p:nvSpPr>
        <p:spPr>
          <a:xfrm>
            <a:off x="3560248" y="3429000"/>
            <a:ext cx="8631752" cy="3477875"/>
          </a:xfrm>
          <a:prstGeom prst="rect">
            <a:avLst/>
          </a:prstGeom>
          <a:noFill/>
        </p:spPr>
        <p:txBody>
          <a:bodyPr wrap="square" rtlCol="0">
            <a:spAutoFit/>
          </a:bodyPr>
          <a:lstStyle/>
          <a:p>
            <a:pPr marL="285750" lvl="0" indent="-285750">
              <a:buFont typeface="Arial" panose="020B0604020202020204" pitchFamily="34" charset="0"/>
              <a:buChar char="•"/>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Parents:</a:t>
            </a:r>
          </a:p>
          <a:p>
            <a:pPr lvl="0"/>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“Having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an unwell child can be stressful, how are you and your partner coping</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endPar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Child: </a:t>
            </a:r>
          </a:p>
          <a:p>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Provide supportive statements about you what you noticed, for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example;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 noticed that </a:t>
            </a:r>
            <a:r>
              <a:rPr lang="is-I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a:t>
            </a:r>
            <a:r>
              <a:rPr lang="is-I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hat’s not ok, no one deserves to be spoken to/treated/like that</a:t>
            </a:r>
            <a:r>
              <a:rPr lang="is-IS"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t>
            </a:r>
          </a:p>
          <a:p>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“Has anything bad, sad or scary happened to you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or at home recently</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p:nvSpPr>
        <p:spPr>
          <a:xfrm>
            <a:off x="851496" y="1607191"/>
            <a:ext cx="2437210" cy="1015663"/>
          </a:xfrm>
          <a:prstGeom prst="rect">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a:p>
            <a:pPr algn="ctr"/>
            <a:r>
              <a:rPr lang="en-AU" sz="2000" b="1" dirty="0" smtClean="0">
                <a:latin typeface="Open Sans" panose="020B0606030504020204" pitchFamily="34" charset="0"/>
                <a:ea typeface="Open Sans" panose="020B0606030504020204" pitchFamily="34" charset="0"/>
                <a:cs typeface="Open Sans" panose="020B0606030504020204" pitchFamily="34" charset="0"/>
              </a:rPr>
              <a:t>Notice the signs</a:t>
            </a:r>
          </a:p>
          <a:p>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p:cNvSpPr txBox="1"/>
          <p:nvPr/>
        </p:nvSpPr>
        <p:spPr>
          <a:xfrm>
            <a:off x="860754" y="3965138"/>
            <a:ext cx="2437211" cy="1015663"/>
          </a:xfrm>
          <a:prstGeom prst="rect">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a:p>
            <a:pPr algn="ctr"/>
            <a:r>
              <a:rPr lang="en-AU" sz="2000" b="1" dirty="0" smtClean="0">
                <a:latin typeface="Open Sans" panose="020B0606030504020204" pitchFamily="34" charset="0"/>
                <a:ea typeface="Open Sans" panose="020B0606030504020204" pitchFamily="34" charset="0"/>
                <a:cs typeface="Open Sans" panose="020B0606030504020204" pitchFamily="34" charset="0"/>
              </a:rPr>
              <a:t>Ask sensitively</a:t>
            </a:r>
          </a:p>
          <a:p>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p:cNvSpPr txBox="1"/>
          <p:nvPr/>
        </p:nvSpPr>
        <p:spPr>
          <a:xfrm>
            <a:off x="3560248" y="1497716"/>
            <a:ext cx="8334389" cy="1323439"/>
          </a:xfrm>
          <a:prstGeom prst="rect">
            <a:avLst/>
          </a:prstGeom>
          <a:noFill/>
        </p:spPr>
        <p:txBody>
          <a:bodyPr wrap="square" rtlCol="0">
            <a:spAutoFit/>
          </a:bodyPr>
          <a:lstStyle/>
          <a:p>
            <a:pPr marL="285750" indent="-285750">
              <a:buFont typeface="Arial" panose="020B0604020202020204" pitchFamily="34" charset="0"/>
              <a:buChar char="•"/>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Refer back to observable signs of trauma-</a:t>
            </a:r>
            <a:r>
              <a:rPr lang="en-AU" alt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you may notice these signs within the patient or their siblings.  </a:t>
            </a:r>
            <a:endPar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Once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you have noticed the signs it’s your duty to do something</a:t>
            </a:r>
          </a:p>
        </p:txBody>
      </p:sp>
    </p:spTree>
    <p:custDataLst>
      <p:tags r:id="rId1"/>
    </p:custDataLst>
    <p:extLst>
      <p:ext uri="{BB962C8B-B14F-4D97-AF65-F5344CB8AC3E}">
        <p14:creationId xmlns:p14="http://schemas.microsoft.com/office/powerpoint/2010/main" val="2370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p:cNvSpPr/>
          <p:nvPr/>
        </p:nvSpPr>
        <p:spPr>
          <a:xfrm>
            <a:off x="1" y="0"/>
            <a:ext cx="870011" cy="6858000"/>
          </a:xfrm>
          <a:prstGeom prst="rect">
            <a:avLst/>
          </a:prstGeom>
          <a:solidFill>
            <a:schemeClr val="accent2">
              <a:lumMod val="50000"/>
              <a:alpha val="29803"/>
            </a:schemeClr>
          </a:solidFill>
        </p:spPr>
      </p:sp>
      <p:sp>
        <p:nvSpPr>
          <p:cNvPr id="2" name="AutoShape 2"/>
          <p:cNvSpPr/>
          <p:nvPr/>
        </p:nvSpPr>
        <p:spPr>
          <a:xfrm>
            <a:off x="26779" y="162370"/>
            <a:ext cx="8735481" cy="757252"/>
          </a:xfrm>
          <a:prstGeom prst="rect">
            <a:avLst/>
          </a:prstGeom>
          <a:solidFill>
            <a:schemeClr val="accent2">
              <a:lumMod val="75000"/>
              <a:alpha val="89803"/>
            </a:schemeClr>
          </a:solidFill>
        </p:spPr>
      </p:sp>
      <p:sp>
        <p:nvSpPr>
          <p:cNvPr id="4" name="TextBox 4"/>
          <p:cNvSpPr txBox="1"/>
          <p:nvPr/>
        </p:nvSpPr>
        <p:spPr>
          <a:xfrm>
            <a:off x="325918" y="259716"/>
            <a:ext cx="7033670" cy="430887"/>
          </a:xfrm>
          <a:prstGeom prst="rect">
            <a:avLst/>
          </a:prstGeom>
        </p:spPr>
        <p:txBody>
          <a:bodyPr wrap="square" lIns="0" tIns="0" rIns="0" bIns="0" rtlCol="0" anchor="t">
            <a:spAutoFit/>
          </a:bodyPr>
          <a:lstStyle/>
          <a:p>
            <a:r>
              <a:rPr lang="en-AU"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Responding in a Paediatric setting </a:t>
            </a: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10"/>
          <p:cNvGrpSpPr/>
          <p:nvPr/>
        </p:nvGrpSpPr>
        <p:grpSpPr>
          <a:xfrm>
            <a:off x="6149110" y="1244601"/>
            <a:ext cx="5866778" cy="1599687"/>
            <a:chOff x="3181497" y="-1623670"/>
            <a:chExt cx="11733555" cy="3199373"/>
          </a:xfrm>
        </p:grpSpPr>
        <p:sp>
          <p:nvSpPr>
            <p:cNvPr id="12" name="TextBox 12"/>
            <p:cNvSpPr txBox="1"/>
            <p:nvPr/>
          </p:nvSpPr>
          <p:spPr>
            <a:xfrm>
              <a:off x="3181497" y="934501"/>
              <a:ext cx="11542695" cy="641202"/>
            </a:xfrm>
            <a:prstGeom prst="rect">
              <a:avLst/>
            </a:prstGeom>
          </p:spPr>
          <p:txBody>
            <a:bodyPr wrap="square" lIns="0" tIns="0" rIns="0" bIns="0" rtlCol="0" anchor="t">
              <a:spAutoFit/>
            </a:bodyPr>
            <a:lstStyle/>
            <a:p>
              <a:pPr>
                <a:lnSpc>
                  <a:spcPts val="2500"/>
                </a:lnSpc>
              </a:pPr>
              <a:endParaRPr lang="en-AU" sz="2667" spc="17">
                <a:solidFill>
                  <a:srgbClr val="69ADC6"/>
                </a:solidFill>
                <a:latin typeface="Open Sans"/>
              </a:endParaRPr>
            </a:p>
          </p:txBody>
        </p:sp>
        <p:grpSp>
          <p:nvGrpSpPr>
            <p:cNvPr id="13" name="Group 13"/>
            <p:cNvGrpSpPr/>
            <p:nvPr/>
          </p:nvGrpSpPr>
          <p:grpSpPr>
            <a:xfrm>
              <a:off x="12930481" y="-1623670"/>
              <a:ext cx="1984571" cy="812800"/>
              <a:chOff x="223717427" y="-31508936"/>
              <a:chExt cx="34336160" cy="14062710"/>
            </a:xfrm>
          </p:grpSpPr>
          <p:sp>
            <p:nvSpPr>
              <p:cNvPr id="14" name="Freeform 14"/>
              <p:cNvSpPr/>
              <p:nvPr/>
            </p:nvSpPr>
            <p:spPr>
              <a:xfrm>
                <a:off x="223717427" y="-31508936"/>
                <a:ext cx="34336160" cy="1406271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alpha val="90000"/>
                </a:schemeClr>
              </a:solidFill>
            </p:spPr>
          </p:sp>
        </p:grpSp>
      </p:grpSp>
      <p:sp>
        <p:nvSpPr>
          <p:cNvPr id="5" name="Rectangle 4"/>
          <p:cNvSpPr/>
          <p:nvPr/>
        </p:nvSpPr>
        <p:spPr>
          <a:xfrm>
            <a:off x="3992676" y="659189"/>
            <a:ext cx="8023211" cy="646331"/>
          </a:xfrm>
          <a:prstGeom prst="rect">
            <a:avLst/>
          </a:prstGeom>
        </p:spPr>
        <p:txBody>
          <a:bodyPr wrap="square">
            <a:spAutoFit/>
          </a:bodyPr>
          <a:lstStyle/>
          <a:p>
            <a:endPar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p:cNvSpPr txBox="1"/>
          <p:nvPr/>
        </p:nvSpPr>
        <p:spPr>
          <a:xfrm>
            <a:off x="3461047" y="2106530"/>
            <a:ext cx="7939056" cy="1015663"/>
          </a:xfrm>
          <a:prstGeom prst="rect">
            <a:avLst/>
          </a:prstGeom>
          <a:noFill/>
        </p:spPr>
        <p:txBody>
          <a:bodyPr wrap="square" rtlCol="0">
            <a:spAutoFit/>
          </a:bodyPr>
          <a:lstStyle/>
          <a:p>
            <a:pPr marL="285750" indent="-285750">
              <a:buFont typeface="Arial" panose="020B0604020202020204" pitchFamily="34" charset="0"/>
              <a:buChar char="•"/>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“You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deserve to feel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safe”</a:t>
            </a:r>
          </a:p>
          <a:p>
            <a:pPr marL="285750" indent="-285750">
              <a:buFont typeface="Arial" panose="020B0604020202020204" pitchFamily="34" charset="0"/>
              <a:buChar char="•"/>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“You’re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not to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blame”</a:t>
            </a:r>
          </a:p>
          <a:p>
            <a:pPr marL="285750" indent="-285750">
              <a:buFont typeface="Arial" panose="020B0604020202020204" pitchFamily="34" charset="0"/>
              <a:buChar char="•"/>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“Would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you like any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help with this now?”</a:t>
            </a:r>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p:cNvSpPr txBox="1"/>
          <p:nvPr/>
        </p:nvSpPr>
        <p:spPr>
          <a:xfrm>
            <a:off x="870012" y="1244601"/>
            <a:ext cx="2437212" cy="1323439"/>
          </a:xfrm>
          <a:prstGeom prst="rect">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a:p>
            <a:pPr algn="ctr"/>
            <a:r>
              <a:rPr lang="en-AU" sz="2000" b="1" dirty="0" smtClean="0">
                <a:latin typeface="Open Sans" panose="020B0606030504020204" pitchFamily="34" charset="0"/>
                <a:ea typeface="Open Sans" panose="020B0606030504020204" pitchFamily="34" charset="0"/>
                <a:cs typeface="Open Sans" panose="020B0606030504020204" pitchFamily="34" charset="0"/>
              </a:rPr>
              <a:t>Respond respectfully</a:t>
            </a:r>
          </a:p>
          <a:p>
            <a:pPr algn="ctr"/>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31"/>
          <p:cNvSpPr/>
          <p:nvPr/>
        </p:nvSpPr>
        <p:spPr>
          <a:xfrm>
            <a:off x="3461047" y="1128944"/>
            <a:ext cx="7093009" cy="1015663"/>
          </a:xfrm>
          <a:prstGeom prst="rect">
            <a:avLst/>
          </a:prstGeom>
        </p:spPr>
        <p:txBody>
          <a:bodyPr wrap="square">
            <a:spAutoFit/>
          </a:bodyPr>
          <a:lstStyle/>
          <a:p>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 child may be testing to see if its safe to tell someone.  They will be watching your response if you notice a sign</a:t>
            </a: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7" name="TextBox 16"/>
          <p:cNvSpPr txBox="1"/>
          <p:nvPr/>
        </p:nvSpPr>
        <p:spPr>
          <a:xfrm>
            <a:off x="864178" y="3896035"/>
            <a:ext cx="2443046" cy="1015663"/>
          </a:xfrm>
          <a:prstGeom prst="rect">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a:p>
            <a:pPr algn="ctr"/>
            <a:r>
              <a:rPr lang="en-AU" sz="2000" b="1" dirty="0" smtClean="0">
                <a:latin typeface="Open Sans" panose="020B0606030504020204" pitchFamily="34" charset="0"/>
                <a:ea typeface="Open Sans" panose="020B0606030504020204" pitchFamily="34" charset="0"/>
                <a:cs typeface="Open Sans" panose="020B0606030504020204" pitchFamily="34" charset="0"/>
              </a:rPr>
              <a:t>Respond to risk</a:t>
            </a:r>
          </a:p>
          <a:p>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p:cNvSpPr/>
          <p:nvPr/>
        </p:nvSpPr>
        <p:spPr>
          <a:xfrm>
            <a:off x="3461047" y="4128089"/>
            <a:ext cx="6689569" cy="2616101"/>
          </a:xfrm>
          <a:prstGeom prst="rect">
            <a:avLst/>
          </a:prstGeom>
        </p:spPr>
        <p:txBody>
          <a:bodyPr wrap="square">
            <a:spAutoFit/>
          </a:bodyPr>
          <a:lstStyle/>
          <a:p>
            <a:pPr marL="285750" lvl="0" indent="-285750">
              <a:buFont typeface="Arial" panose="020B0604020202020204" pitchFamily="34" charset="0"/>
              <a:buChar char="•"/>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Ask Yourself: </a:t>
            </a:r>
          </a:p>
          <a:p>
            <a:pPr marL="285750" lvl="0" indent="-285750">
              <a:buFont typeface="Arial" panose="020B0604020202020204" pitchFamily="34" charset="0"/>
              <a:buChar char="•"/>
            </a:pPr>
            <a:r>
              <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Immediate </a:t>
            </a: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risk to patient or family members?</a:t>
            </a:r>
          </a:p>
          <a:p>
            <a:pPr marL="285750" lvl="0" indent="-285750">
              <a:buFont typeface="Arial" panose="020B0604020202020204" pitchFamily="34" charset="0"/>
              <a:buChar char="•"/>
            </a:pP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Disability? Under 6 years? Complex medical needs?</a:t>
            </a:r>
          </a:p>
          <a:p>
            <a:pPr marL="285750" lvl="0" indent="-285750">
              <a:buFont typeface="Arial" panose="020B0604020202020204" pitchFamily="34" charset="0"/>
              <a:buChar char="•"/>
            </a:pP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Escalation of violence?</a:t>
            </a:r>
          </a:p>
          <a:p>
            <a:pPr marL="285750" lvl="0" indent="-285750">
              <a:buFont typeface="Arial" panose="020B0604020202020204" pitchFamily="34" charset="0"/>
              <a:buChar char="•"/>
            </a:pP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Threats to children, pets or property?</a:t>
            </a:r>
          </a:p>
          <a:p>
            <a:pPr marL="285750" lvl="0" indent="-285750">
              <a:buFont typeface="Arial" panose="020B0604020202020204" pitchFamily="34" charset="0"/>
              <a:buChar char="•"/>
            </a:pP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Mother pregnant or new birth?</a:t>
            </a:r>
          </a:p>
          <a:p>
            <a:pPr marL="285750" lvl="0" indent="-285750">
              <a:buFont typeface="Arial" panose="020B0604020202020204" pitchFamily="34" charset="0"/>
              <a:buChar char="•"/>
            </a:pP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Recent separation?</a:t>
            </a:r>
          </a:p>
          <a:p>
            <a:pPr marL="285750" lvl="0" indent="-285750">
              <a:buFont typeface="Arial" panose="020B0604020202020204" pitchFamily="34" charset="0"/>
              <a:buChar char="•"/>
            </a:pP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What does the patient/family want now?</a:t>
            </a:r>
          </a:p>
          <a:p>
            <a:pPr marL="285750" lvl="0" indent="-285750">
              <a:buFont typeface="Arial" panose="020B0604020202020204" pitchFamily="34" charset="0"/>
              <a:buChar char="•"/>
            </a:pP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Is immediate action required?  </a:t>
            </a:r>
          </a:p>
        </p:txBody>
      </p:sp>
      <p:sp>
        <p:nvSpPr>
          <p:cNvPr id="19" name="Rectangle 18"/>
          <p:cNvSpPr/>
          <p:nvPr/>
        </p:nvSpPr>
        <p:spPr>
          <a:xfrm>
            <a:off x="3461047" y="3688756"/>
            <a:ext cx="6469143" cy="400110"/>
          </a:xfrm>
          <a:prstGeom prst="rect">
            <a:avLst/>
          </a:prstGeom>
        </p:spPr>
        <p:txBody>
          <a:bodyPr wrap="none">
            <a:spAutoFit/>
          </a:bodyPr>
          <a:lstStyle/>
          <a:p>
            <a:pPr marL="285750" lvl="0" indent="-285750">
              <a:buFont typeface="Arial" panose="020B0604020202020204" pitchFamily="34" charset="0"/>
              <a:buChar char="•"/>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Ask patient/parent: “Are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you safe to go home</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203874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p:cNvSpPr/>
          <p:nvPr/>
        </p:nvSpPr>
        <p:spPr>
          <a:xfrm>
            <a:off x="1" y="0"/>
            <a:ext cx="1455590" cy="6858000"/>
          </a:xfrm>
          <a:prstGeom prst="rect">
            <a:avLst/>
          </a:prstGeom>
          <a:solidFill>
            <a:schemeClr val="accent2">
              <a:lumMod val="50000"/>
              <a:alpha val="29803"/>
            </a:schemeClr>
          </a:solidFill>
        </p:spPr>
      </p:sp>
      <p:sp>
        <p:nvSpPr>
          <p:cNvPr id="2" name="AutoShape 2"/>
          <p:cNvSpPr/>
          <p:nvPr/>
        </p:nvSpPr>
        <p:spPr>
          <a:xfrm>
            <a:off x="26779" y="162370"/>
            <a:ext cx="8779870" cy="593124"/>
          </a:xfrm>
          <a:prstGeom prst="rect">
            <a:avLst/>
          </a:prstGeom>
          <a:solidFill>
            <a:schemeClr val="accent2">
              <a:lumMod val="75000"/>
              <a:alpha val="89803"/>
            </a:schemeClr>
          </a:solidFill>
        </p:spPr>
      </p:sp>
      <p:sp>
        <p:nvSpPr>
          <p:cNvPr id="4" name="TextBox 4"/>
          <p:cNvSpPr txBox="1"/>
          <p:nvPr/>
        </p:nvSpPr>
        <p:spPr>
          <a:xfrm>
            <a:off x="325918" y="259716"/>
            <a:ext cx="7033670" cy="430887"/>
          </a:xfrm>
          <a:prstGeom prst="rect">
            <a:avLst/>
          </a:prstGeom>
        </p:spPr>
        <p:txBody>
          <a:bodyPr wrap="square" lIns="0" tIns="0" rIns="0" bIns="0" rtlCol="0" anchor="t">
            <a:spAutoFit/>
          </a:bodyPr>
          <a:lstStyle/>
          <a:p>
            <a:r>
              <a:rPr lang="en-AU"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Responding in a Paediatric setting </a:t>
            </a: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10"/>
          <p:cNvGrpSpPr/>
          <p:nvPr/>
        </p:nvGrpSpPr>
        <p:grpSpPr>
          <a:xfrm>
            <a:off x="6149110" y="1244601"/>
            <a:ext cx="5866778" cy="1599687"/>
            <a:chOff x="3181497" y="-1623670"/>
            <a:chExt cx="11733555" cy="3199373"/>
          </a:xfrm>
        </p:grpSpPr>
        <p:sp>
          <p:nvSpPr>
            <p:cNvPr id="12" name="TextBox 12"/>
            <p:cNvSpPr txBox="1"/>
            <p:nvPr/>
          </p:nvSpPr>
          <p:spPr>
            <a:xfrm>
              <a:off x="3181497" y="934501"/>
              <a:ext cx="11542695" cy="641202"/>
            </a:xfrm>
            <a:prstGeom prst="rect">
              <a:avLst/>
            </a:prstGeom>
          </p:spPr>
          <p:txBody>
            <a:bodyPr wrap="square" lIns="0" tIns="0" rIns="0" bIns="0" rtlCol="0" anchor="t">
              <a:spAutoFit/>
            </a:bodyPr>
            <a:lstStyle/>
            <a:p>
              <a:pPr>
                <a:lnSpc>
                  <a:spcPts val="2500"/>
                </a:lnSpc>
              </a:pPr>
              <a:endParaRPr lang="en-AU" sz="2667" spc="17">
                <a:solidFill>
                  <a:srgbClr val="69ADC6"/>
                </a:solidFill>
                <a:latin typeface="Open Sans"/>
              </a:endParaRPr>
            </a:p>
          </p:txBody>
        </p:sp>
        <p:grpSp>
          <p:nvGrpSpPr>
            <p:cNvPr id="13" name="Group 13"/>
            <p:cNvGrpSpPr/>
            <p:nvPr/>
          </p:nvGrpSpPr>
          <p:grpSpPr>
            <a:xfrm>
              <a:off x="12930481" y="-1623670"/>
              <a:ext cx="1984571" cy="812800"/>
              <a:chOff x="223717427" y="-31508936"/>
              <a:chExt cx="34336160" cy="14062710"/>
            </a:xfrm>
          </p:grpSpPr>
          <p:sp>
            <p:nvSpPr>
              <p:cNvPr id="14" name="Freeform 14"/>
              <p:cNvSpPr/>
              <p:nvPr/>
            </p:nvSpPr>
            <p:spPr>
              <a:xfrm>
                <a:off x="223717427" y="-31508936"/>
                <a:ext cx="34336160" cy="1406271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alpha val="90000"/>
                </a:schemeClr>
              </a:solidFill>
            </p:spPr>
          </p:sp>
        </p:grpSp>
      </p:grpSp>
      <p:sp>
        <p:nvSpPr>
          <p:cNvPr id="5" name="Rectangle 4"/>
          <p:cNvSpPr/>
          <p:nvPr/>
        </p:nvSpPr>
        <p:spPr>
          <a:xfrm>
            <a:off x="3992676" y="659189"/>
            <a:ext cx="8023211" cy="646331"/>
          </a:xfrm>
          <a:prstGeom prst="rect">
            <a:avLst/>
          </a:prstGeom>
        </p:spPr>
        <p:txBody>
          <a:bodyPr wrap="square">
            <a:spAutoFit/>
          </a:bodyPr>
          <a:lstStyle/>
          <a:p>
            <a:endPar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1455627" y="4500767"/>
            <a:ext cx="2466894" cy="1015663"/>
          </a:xfrm>
          <a:prstGeom prst="rect">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a:p>
            <a:pPr algn="ctr"/>
            <a:r>
              <a:rPr lang="en-AU" sz="2000" b="1" dirty="0" smtClean="0">
                <a:latin typeface="Open Sans" panose="020B0606030504020204" pitchFamily="34" charset="0"/>
                <a:ea typeface="Open Sans" panose="020B0606030504020204" pitchFamily="34" charset="0"/>
                <a:cs typeface="Open Sans" panose="020B0606030504020204" pitchFamily="34" charset="0"/>
              </a:rPr>
              <a:t>Documentation</a:t>
            </a:r>
          </a:p>
          <a:p>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1455591" y="1508024"/>
            <a:ext cx="2466930" cy="1015663"/>
          </a:xfrm>
          <a:prstGeom prst="rect">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a:p>
            <a:pPr algn="ctr"/>
            <a:r>
              <a:rPr lang="en-AU" sz="2000" b="1" dirty="0" smtClean="0">
                <a:latin typeface="Open Sans" panose="020B0606030504020204" pitchFamily="34" charset="0"/>
                <a:ea typeface="Open Sans" panose="020B0606030504020204" pitchFamily="34" charset="0"/>
                <a:cs typeface="Open Sans" panose="020B0606030504020204" pitchFamily="34" charset="0"/>
              </a:rPr>
              <a:t>Referral</a:t>
            </a:r>
          </a:p>
          <a:p>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p:nvSpPr>
        <p:spPr>
          <a:xfrm>
            <a:off x="4116660" y="927318"/>
            <a:ext cx="7125406" cy="2215991"/>
          </a:xfrm>
          <a:prstGeom prst="rect">
            <a:avLst/>
          </a:prstGeom>
          <a:noFill/>
        </p:spPr>
        <p:txBody>
          <a:bodyPr wrap="square" rtlCol="0">
            <a:spAutoFit/>
          </a:bodyPr>
          <a:lstStyle/>
          <a:p>
            <a:pPr lvl="0"/>
            <a:endPar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Social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Work </a:t>
            </a:r>
          </a:p>
          <a:p>
            <a:pPr marL="285750" lvl="0" indent="-285750">
              <a:buFont typeface="Arial" panose="020B0604020202020204" pitchFamily="34" charset="0"/>
              <a:buChar char="•"/>
            </a:pP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1800RESPECT (24/7 national hotline) </a:t>
            </a:r>
          </a:p>
          <a:p>
            <a:pPr marL="285750" lvl="0" indent="-285750">
              <a:buFont typeface="Arial" panose="020B0604020202020204" pitchFamily="34" charset="0"/>
              <a:buChar char="•"/>
            </a:pP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Safe Steps (24/7 crisis line) 1800 015 188</a:t>
            </a:r>
          </a:p>
          <a:p>
            <a:pPr marL="285750" lvl="0" indent="-285750">
              <a:buFont typeface="Arial" panose="020B0604020202020204" pitchFamily="34" charset="0"/>
              <a:buChar char="•"/>
            </a:pP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Gatehouse 9345 6391 </a:t>
            </a:r>
          </a:p>
          <a:p>
            <a:pPr marL="285750" lvl="0" indent="-285750">
              <a:buFont typeface="Arial" panose="020B0604020202020204" pitchFamily="34" charset="0"/>
              <a:buChar char="•"/>
            </a:pP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DHHS Child Protection (priority line) 9843 5422</a:t>
            </a:r>
          </a:p>
          <a:p>
            <a:pPr marL="285750" lvl="0" indent="-285750">
              <a:buFont typeface="Arial" panose="020B0604020202020204" pitchFamily="34" charset="0"/>
              <a:buChar char="•"/>
            </a:pP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Employee Assistance Program</a:t>
            </a:r>
          </a:p>
        </p:txBody>
      </p:sp>
      <p:sp>
        <p:nvSpPr>
          <p:cNvPr id="6" name="Rectangle 5"/>
          <p:cNvSpPr/>
          <p:nvPr/>
        </p:nvSpPr>
        <p:spPr>
          <a:xfrm>
            <a:off x="4244921" y="4823932"/>
            <a:ext cx="6931769" cy="400110"/>
          </a:xfrm>
          <a:prstGeom prst="rect">
            <a:avLst/>
          </a:prstGeom>
        </p:spPr>
        <p:txBody>
          <a:bodyPr wrap="none">
            <a:spAutoFit/>
          </a:bodyPr>
          <a:lstStyle/>
          <a:p>
            <a:pPr marL="285750" lvl="0" indent="-285750">
              <a:buFont typeface="Arial" panose="020B0604020202020204" pitchFamily="34" charset="0"/>
              <a:buChar char="•"/>
            </a:pP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Have you documented in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patient’s medical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record</a:t>
            </a:r>
            <a:r>
              <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spTree>
    <p:custDataLst>
      <p:tags r:id="rId1"/>
    </p:custDataLst>
    <p:extLst>
      <p:ext uri="{BB962C8B-B14F-4D97-AF65-F5344CB8AC3E}">
        <p14:creationId xmlns:p14="http://schemas.microsoft.com/office/powerpoint/2010/main" val="20503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1106" y="500372"/>
            <a:ext cx="8415580" cy="5125514"/>
          </a:xfrm>
        </p:spPr>
        <p:txBody>
          <a:bodyPr>
            <a:noAutofit/>
          </a:bodyPr>
          <a:lstStyle/>
          <a:p>
            <a:pPr lvl="1">
              <a:buFont typeface="Arial" panose="020B0604020202020204" pitchFamily="34" charset="0"/>
              <a:buChar char="•"/>
            </a:pPr>
            <a:r>
              <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What risk factors have I identified? </a:t>
            </a:r>
            <a:endParaRPr lang="en-US" sz="24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04815" lvl="1" indent="0">
              <a:buNone/>
            </a:pPr>
            <a:endPar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buFont typeface="Arial" panose="020B0604020202020204" pitchFamily="34" charset="0"/>
              <a:buChar char="•"/>
            </a:pPr>
            <a:r>
              <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What level of risk does the person </a:t>
            </a:r>
            <a:r>
              <a:rPr lang="en-US" sz="24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experiencing</a:t>
            </a:r>
            <a:br>
              <a:rPr lang="en-US" sz="24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en-US" sz="24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violence </a:t>
            </a:r>
            <a:r>
              <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identify? </a:t>
            </a:r>
            <a:endParaRPr lang="en-US" sz="24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04815" lvl="1" indent="0">
              <a:buNone/>
            </a:pPr>
            <a:endPar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buFont typeface="Arial" panose="020B0604020202020204" pitchFamily="34" charset="0"/>
              <a:buChar char="•"/>
            </a:pPr>
            <a:r>
              <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What do they want to happen</a:t>
            </a:r>
            <a:r>
              <a:rPr lang="en-US" sz="24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p>
          <a:p>
            <a:pPr marL="304815" lvl="1" indent="0">
              <a:buNone/>
            </a:pPr>
            <a:endPar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buFont typeface="Arial" panose="020B0604020202020204" pitchFamily="34" charset="0"/>
              <a:buChar char="•"/>
            </a:pPr>
            <a:r>
              <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Is urgent action required</a:t>
            </a:r>
            <a:r>
              <a:rPr lang="en-US" sz="24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p>
          <a:p>
            <a:pPr marL="304815" lvl="1" indent="0">
              <a:buNone/>
            </a:pPr>
            <a:endPar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buFont typeface="Arial" panose="020B0604020202020204" pitchFamily="34" charset="0"/>
              <a:buChar char="•"/>
            </a:pPr>
            <a:r>
              <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If not urgent, is any other action required</a:t>
            </a:r>
            <a:r>
              <a:rPr lang="en-US" sz="24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p>
          <a:p>
            <a:pPr marL="304815" lvl="1" indent="0">
              <a:buNone/>
            </a:pPr>
            <a:endPar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buFont typeface="Arial" panose="020B0604020202020204" pitchFamily="34" charset="0"/>
              <a:buChar char="•"/>
            </a:pPr>
            <a:r>
              <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Are there any legal orders?  </a:t>
            </a:r>
            <a:endParaRPr lang="en-US" sz="24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buFont typeface="Arial" panose="020B0604020202020204" pitchFamily="34" charset="0"/>
              <a:buChar char="•"/>
            </a:pPr>
            <a:endPar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buFont typeface="Arial" panose="020B0604020202020204" pitchFamily="34" charset="0"/>
              <a:buChar char="•"/>
            </a:pPr>
            <a:r>
              <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Do I need to report to Child Protection</a:t>
            </a:r>
            <a:r>
              <a:rPr lang="en-US" sz="24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AutoShape 2"/>
          <p:cNvSpPr/>
          <p:nvPr/>
        </p:nvSpPr>
        <p:spPr>
          <a:xfrm>
            <a:off x="10779640" y="16728"/>
            <a:ext cx="1412357" cy="6824544"/>
          </a:xfrm>
          <a:prstGeom prst="rect">
            <a:avLst/>
          </a:prstGeom>
          <a:solidFill>
            <a:schemeClr val="accent2">
              <a:lumMod val="50000"/>
              <a:alpha val="29803"/>
            </a:schemeClr>
          </a:solidFill>
        </p:spPr>
      </p:sp>
      <p:grpSp>
        <p:nvGrpSpPr>
          <p:cNvPr id="7" name="Group 2"/>
          <p:cNvGrpSpPr/>
          <p:nvPr/>
        </p:nvGrpSpPr>
        <p:grpSpPr>
          <a:xfrm>
            <a:off x="8896026" y="945092"/>
            <a:ext cx="3295974" cy="5155543"/>
            <a:chOff x="1672159" y="-159219"/>
            <a:chExt cx="10122599" cy="9448749"/>
          </a:xfrm>
          <a:solidFill>
            <a:schemeClr val="bg1"/>
          </a:solidFill>
        </p:grpSpPr>
        <p:sp>
          <p:nvSpPr>
            <p:cNvPr id="8" name="AutoShape 3"/>
            <p:cNvSpPr/>
            <p:nvPr/>
          </p:nvSpPr>
          <p:spPr>
            <a:xfrm>
              <a:off x="1672159" y="-159219"/>
              <a:ext cx="10122599" cy="9448749"/>
            </a:xfrm>
            <a:prstGeom prst="rect">
              <a:avLst/>
            </a:prstGeom>
            <a:solidFill>
              <a:schemeClr val="accent2">
                <a:lumMod val="75000"/>
              </a:schemeClr>
            </a:solidFill>
          </p:spPr>
        </p:sp>
        <p:sp>
          <p:nvSpPr>
            <p:cNvPr id="9" name="TextBox 4"/>
            <p:cNvSpPr txBox="1"/>
            <p:nvPr/>
          </p:nvSpPr>
          <p:spPr>
            <a:xfrm>
              <a:off x="2288637" y="1816795"/>
              <a:ext cx="8889638" cy="871004"/>
            </a:xfrm>
            <a:prstGeom prst="rect">
              <a:avLst/>
            </a:prstGeom>
            <a:solidFill>
              <a:schemeClr val="accent2">
                <a:lumMod val="75000"/>
              </a:schemeClr>
            </a:solidFill>
          </p:spPr>
          <p:txBody>
            <a:bodyPr wrap="square" lIns="0" tIns="0" rIns="0" bIns="0" rtlCol="0" anchor="t">
              <a:spAutoFit/>
            </a:bodyPr>
            <a:lstStyle/>
            <a:p>
              <a:pPr algn="ctr" defTabSz="609630"/>
              <a:endParaRPr lang="en-US" sz="3600" b="1" spc="253" dirty="0">
                <a:solidFill>
                  <a:prstClr val="white"/>
                </a:solidFill>
                <a:latin typeface="Open Sans Bold"/>
              </a:endParaRPr>
            </a:p>
          </p:txBody>
        </p:sp>
      </p:grpSp>
      <p:sp>
        <p:nvSpPr>
          <p:cNvPr id="4" name="Rectangle 3"/>
          <p:cNvSpPr/>
          <p:nvPr/>
        </p:nvSpPr>
        <p:spPr>
          <a:xfrm>
            <a:off x="9303758" y="1421438"/>
            <a:ext cx="2656135" cy="954107"/>
          </a:xfrm>
          <a:prstGeom prst="rect">
            <a:avLst/>
          </a:prstGeom>
        </p:spPr>
        <p:txBody>
          <a:bodyPr wrap="square">
            <a:spAutoFit/>
          </a:bodyPr>
          <a:lstStyle/>
          <a:p>
            <a:pPr algn="ctr"/>
            <a:r>
              <a:rPr lang="en-AU"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Respond to Risk</a:t>
            </a:r>
            <a:endParaRPr lang="en-AU"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4"/>
          <a:stretch>
            <a:fillRect/>
          </a:stretch>
        </p:blipFill>
        <p:spPr>
          <a:xfrm>
            <a:off x="9303758" y="2942901"/>
            <a:ext cx="2628899" cy="3021001"/>
          </a:xfrm>
          <a:prstGeom prst="rect">
            <a:avLst/>
          </a:prstGeom>
        </p:spPr>
      </p:pic>
    </p:spTree>
    <p:custDataLst>
      <p:tags r:id="rId1"/>
    </p:custDataLst>
    <p:extLst>
      <p:ext uri="{BB962C8B-B14F-4D97-AF65-F5344CB8AC3E}">
        <p14:creationId xmlns:p14="http://schemas.microsoft.com/office/powerpoint/2010/main" val="3826635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p:nvPr/>
        </p:nvSpPr>
        <p:spPr>
          <a:xfrm>
            <a:off x="11206428" y="0"/>
            <a:ext cx="985571" cy="6858000"/>
          </a:xfrm>
          <a:prstGeom prst="rect">
            <a:avLst/>
          </a:prstGeom>
          <a:solidFill>
            <a:schemeClr val="accent2">
              <a:lumMod val="50000"/>
              <a:alpha val="29803"/>
            </a:schemeClr>
          </a:solidFill>
        </p:spPr>
      </p:sp>
      <p:sp>
        <p:nvSpPr>
          <p:cNvPr id="2" name="AutoShape 2"/>
          <p:cNvSpPr/>
          <p:nvPr/>
        </p:nvSpPr>
        <p:spPr>
          <a:xfrm>
            <a:off x="0" y="71192"/>
            <a:ext cx="12038176" cy="685425"/>
          </a:xfrm>
          <a:prstGeom prst="rect">
            <a:avLst/>
          </a:prstGeom>
          <a:solidFill>
            <a:schemeClr val="accent2">
              <a:lumMod val="75000"/>
            </a:schemeClr>
          </a:solidFill>
        </p:spPr>
      </p:sp>
      <p:sp>
        <p:nvSpPr>
          <p:cNvPr id="4" name="TextBox 4"/>
          <p:cNvSpPr txBox="1"/>
          <p:nvPr/>
        </p:nvSpPr>
        <p:spPr>
          <a:xfrm>
            <a:off x="350377" y="0"/>
            <a:ext cx="8554340" cy="1513235"/>
          </a:xfrm>
          <a:prstGeom prst="rect">
            <a:avLst/>
          </a:prstGeom>
        </p:spPr>
        <p:txBody>
          <a:bodyPr wrap="square" lIns="0" tIns="0" rIns="0" bIns="0" rtlCol="0" anchor="t">
            <a:spAutoFit/>
          </a:bodyPr>
          <a:lstStyle/>
          <a:p>
            <a:pPr>
              <a:lnSpc>
                <a:spcPts val="5894"/>
              </a:lnSpc>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Statewide Clinical Practice Guidelines</a:t>
            </a:r>
          </a:p>
          <a:p>
            <a:pPr>
              <a:lnSpc>
                <a:spcPts val="5894"/>
              </a:lnSpc>
            </a:pPr>
            <a:endParaRPr lang="en-US" sz="4000" spc="43" dirty="0">
              <a:solidFill>
                <a:schemeClr val="bg1"/>
              </a:solidFill>
              <a:latin typeface="Open Sans Bold" panose="020B0604020202020204" charset="0"/>
              <a:ea typeface="Open Sans Bold" panose="020B0604020202020204" charset="0"/>
              <a:cs typeface="Open Sans Bold" panose="020B0604020202020204" charset="0"/>
            </a:endParaRPr>
          </a:p>
        </p:txBody>
      </p:sp>
      <p:pic>
        <p:nvPicPr>
          <p:cNvPr id="5" name="Picture 4"/>
          <p:cNvPicPr>
            <a:picLocks noChangeAspect="1"/>
          </p:cNvPicPr>
          <p:nvPr/>
        </p:nvPicPr>
        <p:blipFill>
          <a:blip r:embed="rId4"/>
          <a:stretch>
            <a:fillRect/>
          </a:stretch>
        </p:blipFill>
        <p:spPr>
          <a:xfrm>
            <a:off x="153824" y="756617"/>
            <a:ext cx="10582586" cy="6101383"/>
          </a:xfrm>
          <a:prstGeom prst="rect">
            <a:avLst/>
          </a:prstGeom>
        </p:spPr>
      </p:pic>
    </p:spTree>
    <p:custDataLst>
      <p:tags r:id="rId1"/>
    </p:custDataLst>
    <p:extLst>
      <p:ext uri="{BB962C8B-B14F-4D97-AF65-F5344CB8AC3E}">
        <p14:creationId xmlns:p14="http://schemas.microsoft.com/office/powerpoint/2010/main" val="4157136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4CF3B50-1984-4FFB-8CBE-AA4EDBEC2050}"/>
              </a:ext>
            </a:extLst>
          </p:cNvPr>
          <p:cNvSpPr txBox="1"/>
          <p:nvPr/>
        </p:nvSpPr>
        <p:spPr>
          <a:xfrm>
            <a:off x="7786980" y="1099684"/>
            <a:ext cx="4753871" cy="584775"/>
          </a:xfrm>
          <a:prstGeom prst="rect">
            <a:avLst/>
          </a:prstGeom>
          <a:noFill/>
        </p:spPr>
        <p:txBody>
          <a:bodyPr wrap="square" rtlCol="0">
            <a:spAutoFit/>
          </a:bodyPr>
          <a:lstStyle/>
          <a:p>
            <a:pPr algn="ctr" defTabSz="457200"/>
            <a:r>
              <a:rPr lang="en-US" sz="3200" b="1" dirty="0">
                <a:solidFill>
                  <a:srgbClr val="272727"/>
                </a:solidFill>
                <a:latin typeface="Calibri" panose="020F0502020204030204" pitchFamily="34" charset="0"/>
                <a:cs typeface="Calibri" panose="020F0502020204030204" pitchFamily="34" charset="0"/>
              </a:rPr>
              <a:t>1800 737 732</a:t>
            </a:r>
          </a:p>
        </p:txBody>
      </p:sp>
      <p:pic>
        <p:nvPicPr>
          <p:cNvPr id="22" name="Picture 21">
            <a:extLst>
              <a:ext uri="{FF2B5EF4-FFF2-40B4-BE49-F238E27FC236}">
                <a16:creationId xmlns:a16="http://schemas.microsoft.com/office/drawing/2014/main" id="{42F9FBB0-18F8-4A30-BCC2-468CDE151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242" y="1122684"/>
            <a:ext cx="2814769" cy="847771"/>
          </a:xfrm>
          <a:prstGeom prst="rect">
            <a:avLst/>
          </a:prstGeom>
        </p:spPr>
      </p:pic>
      <p:sp>
        <p:nvSpPr>
          <p:cNvPr id="23" name="TextBox 22">
            <a:extLst>
              <a:ext uri="{FF2B5EF4-FFF2-40B4-BE49-F238E27FC236}">
                <a16:creationId xmlns:a16="http://schemas.microsoft.com/office/drawing/2014/main" id="{47940538-39F7-4647-822D-EF2F95456E2E}"/>
              </a:ext>
            </a:extLst>
          </p:cNvPr>
          <p:cNvSpPr txBox="1"/>
          <p:nvPr/>
        </p:nvSpPr>
        <p:spPr>
          <a:xfrm>
            <a:off x="2321424" y="6754053"/>
            <a:ext cx="8008519" cy="1015663"/>
          </a:xfrm>
          <a:prstGeom prst="rect">
            <a:avLst/>
          </a:prstGeom>
          <a:noFill/>
        </p:spPr>
        <p:txBody>
          <a:bodyPr wrap="square" rtlCol="0">
            <a:spAutoFit/>
          </a:bodyPr>
          <a:lstStyle/>
          <a:p>
            <a:pPr defTabSz="457200"/>
            <a:endParaRPr lang="en-AU" sz="4000" b="1" dirty="0">
              <a:solidFill>
                <a:prstClr val="black"/>
              </a:solidFill>
              <a:latin typeface="Calibri" panose="020F0502020204030204" pitchFamily="34" charset="0"/>
              <a:cs typeface="Calibri" panose="020F0502020204030204" pitchFamily="34" charset="0"/>
            </a:endParaRPr>
          </a:p>
          <a:p>
            <a:pPr defTabSz="457200"/>
            <a:r>
              <a:rPr lang="en-AU" sz="2000" dirty="0">
                <a:solidFill>
                  <a:prstClr val="black"/>
                </a:solidFill>
                <a:latin typeface="Calibri" panose="020F0502020204030204" pitchFamily="34" charset="0"/>
                <a:cs typeface="Calibri" panose="020F0502020204030204" pitchFamily="34" charset="0"/>
              </a:rPr>
              <a:t> </a:t>
            </a:r>
          </a:p>
        </p:txBody>
      </p:sp>
      <p:sp>
        <p:nvSpPr>
          <p:cNvPr id="24" name="TextBox 23">
            <a:extLst>
              <a:ext uri="{FF2B5EF4-FFF2-40B4-BE49-F238E27FC236}">
                <a16:creationId xmlns:a16="http://schemas.microsoft.com/office/drawing/2014/main" id="{2B5914F1-8E67-4616-96E3-8F92F2A30477}"/>
              </a:ext>
            </a:extLst>
          </p:cNvPr>
          <p:cNvSpPr txBox="1"/>
          <p:nvPr/>
        </p:nvSpPr>
        <p:spPr>
          <a:xfrm>
            <a:off x="2321423" y="6871936"/>
            <a:ext cx="4302174" cy="369332"/>
          </a:xfrm>
          <a:prstGeom prst="rect">
            <a:avLst/>
          </a:prstGeom>
          <a:noFill/>
        </p:spPr>
        <p:txBody>
          <a:bodyPr wrap="square" rtlCol="0">
            <a:spAutoFit/>
          </a:bodyPr>
          <a:lstStyle/>
          <a:p>
            <a:pPr defTabSz="457200"/>
            <a:endParaRPr lang="en-AU" dirty="0">
              <a:solidFill>
                <a:prstClr val="black"/>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B3A3FFB1-5F4B-494F-98AE-16974E652730}"/>
              </a:ext>
            </a:extLst>
          </p:cNvPr>
          <p:cNvSpPr txBox="1"/>
          <p:nvPr/>
        </p:nvSpPr>
        <p:spPr>
          <a:xfrm>
            <a:off x="3265956" y="5255423"/>
            <a:ext cx="2515738" cy="523220"/>
          </a:xfrm>
          <a:prstGeom prst="rect">
            <a:avLst/>
          </a:prstGeom>
          <a:noFill/>
        </p:spPr>
        <p:txBody>
          <a:bodyPr wrap="square" rtlCol="0">
            <a:spAutoFit/>
          </a:bodyPr>
          <a:lstStyle/>
          <a:p>
            <a:pPr defTabSz="457200"/>
            <a:r>
              <a:rPr lang="en-AU" sz="2800" dirty="0">
                <a:solidFill>
                  <a:prstClr val="black"/>
                </a:solidFill>
                <a:latin typeface="Calibri" panose="020F0502020204030204" pitchFamily="34" charset="0"/>
                <a:cs typeface="Calibri" panose="020F0502020204030204" pitchFamily="34" charset="0"/>
              </a:rPr>
              <a:t>LGBTIQ</a:t>
            </a:r>
            <a:endParaRPr lang="en-AU" dirty="0">
              <a:solidFill>
                <a:prstClr val="black"/>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63E4BDE-DB93-4D49-B416-22F0D19D8CE9}"/>
              </a:ext>
            </a:extLst>
          </p:cNvPr>
          <p:cNvSpPr txBox="1"/>
          <p:nvPr/>
        </p:nvSpPr>
        <p:spPr>
          <a:xfrm>
            <a:off x="3091234" y="1266830"/>
            <a:ext cx="4550660" cy="584775"/>
          </a:xfrm>
          <a:prstGeom prst="rect">
            <a:avLst/>
          </a:prstGeom>
          <a:noFill/>
        </p:spPr>
        <p:txBody>
          <a:bodyPr wrap="square" rtlCol="0">
            <a:spAutoFit/>
          </a:bodyPr>
          <a:lstStyle/>
          <a:p>
            <a:pPr defTabSz="457200"/>
            <a:r>
              <a:rPr lang="en-AU" sz="3200" b="1" dirty="0">
                <a:solidFill>
                  <a:prstClr val="black"/>
                </a:solidFill>
                <a:latin typeface="Calibri" panose="020F0502020204030204" pitchFamily="34" charset="0"/>
                <a:cs typeface="Calibri" panose="020F0502020204030204" pitchFamily="34" charset="0"/>
              </a:rPr>
              <a:t>1800 </a:t>
            </a:r>
            <a:r>
              <a:rPr lang="en-AU" sz="3200" b="1" dirty="0" smtClean="0">
                <a:solidFill>
                  <a:prstClr val="black"/>
                </a:solidFill>
                <a:latin typeface="Calibri" panose="020F0502020204030204" pitchFamily="34" charset="0"/>
                <a:cs typeface="Calibri" panose="020F0502020204030204" pitchFamily="34" charset="0"/>
              </a:rPr>
              <a:t>551 800</a:t>
            </a:r>
            <a:endParaRPr lang="en-AU" sz="3200" b="1" dirty="0">
              <a:solidFill>
                <a:prstClr val="black"/>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F7827A4E-7490-438D-B894-496BEECF0FF8}"/>
              </a:ext>
            </a:extLst>
          </p:cNvPr>
          <p:cNvPicPr>
            <a:picLocks noChangeAspect="1"/>
          </p:cNvPicPr>
          <p:nvPr/>
        </p:nvPicPr>
        <p:blipFill>
          <a:blip r:embed="rId5"/>
          <a:stretch>
            <a:fillRect/>
          </a:stretch>
        </p:blipFill>
        <p:spPr>
          <a:xfrm>
            <a:off x="5835135" y="3743386"/>
            <a:ext cx="2809876" cy="944169"/>
          </a:xfrm>
          <a:prstGeom prst="rect">
            <a:avLst/>
          </a:prstGeom>
        </p:spPr>
      </p:pic>
      <p:pic>
        <p:nvPicPr>
          <p:cNvPr id="28" name="Picture 27">
            <a:extLst>
              <a:ext uri="{FF2B5EF4-FFF2-40B4-BE49-F238E27FC236}">
                <a16:creationId xmlns:a16="http://schemas.microsoft.com/office/drawing/2014/main" id="{1F1DAC89-FFA4-426A-9D02-AC31F627A3F8}"/>
              </a:ext>
            </a:extLst>
          </p:cNvPr>
          <p:cNvPicPr>
            <a:picLocks noChangeAspect="1"/>
          </p:cNvPicPr>
          <p:nvPr/>
        </p:nvPicPr>
        <p:blipFill>
          <a:blip r:embed="rId6"/>
          <a:stretch>
            <a:fillRect/>
          </a:stretch>
        </p:blipFill>
        <p:spPr>
          <a:xfrm>
            <a:off x="5742321" y="5186568"/>
            <a:ext cx="3051918" cy="697902"/>
          </a:xfrm>
          <a:prstGeom prst="rect">
            <a:avLst/>
          </a:prstGeom>
        </p:spPr>
      </p:pic>
      <p:pic>
        <p:nvPicPr>
          <p:cNvPr id="29" name="Picture 2" descr="safe steps Family Violence Response Centre">
            <a:extLst>
              <a:ext uri="{FF2B5EF4-FFF2-40B4-BE49-F238E27FC236}">
                <a16:creationId xmlns:a16="http://schemas.microsoft.com/office/drawing/2014/main" id="{8C349B4B-507E-434F-A490-FCFCB706E50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2251643"/>
            <a:ext cx="2786434" cy="77396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67107BDA-D451-4FC6-9491-E22D992491BE}"/>
              </a:ext>
            </a:extLst>
          </p:cNvPr>
          <p:cNvSpPr txBox="1"/>
          <p:nvPr/>
        </p:nvSpPr>
        <p:spPr>
          <a:xfrm>
            <a:off x="3091234" y="2482207"/>
            <a:ext cx="4329753" cy="584775"/>
          </a:xfrm>
          <a:prstGeom prst="rect">
            <a:avLst/>
          </a:prstGeom>
          <a:noFill/>
        </p:spPr>
        <p:txBody>
          <a:bodyPr wrap="square" rtlCol="0">
            <a:spAutoFit/>
          </a:bodyPr>
          <a:lstStyle/>
          <a:p>
            <a:pPr defTabSz="457200"/>
            <a:r>
              <a:rPr lang="en-AU" sz="3200" b="1" dirty="0">
                <a:solidFill>
                  <a:prstClr val="black"/>
                </a:solidFill>
                <a:latin typeface="Calibri" panose="020F0502020204030204" pitchFamily="34" charset="0"/>
                <a:cs typeface="Calibri" panose="020F0502020204030204" pitchFamily="34" charset="0"/>
              </a:rPr>
              <a:t>1800 015 188</a:t>
            </a:r>
          </a:p>
        </p:txBody>
      </p:sp>
      <p:sp>
        <p:nvSpPr>
          <p:cNvPr id="31" name="TextBox 30">
            <a:extLst>
              <a:ext uri="{FF2B5EF4-FFF2-40B4-BE49-F238E27FC236}">
                <a16:creationId xmlns:a16="http://schemas.microsoft.com/office/drawing/2014/main" id="{E42307A8-11C3-4790-9EB6-548335D1059A}"/>
              </a:ext>
            </a:extLst>
          </p:cNvPr>
          <p:cNvSpPr txBox="1"/>
          <p:nvPr/>
        </p:nvSpPr>
        <p:spPr>
          <a:xfrm>
            <a:off x="3107055" y="3765232"/>
            <a:ext cx="3052725" cy="584775"/>
          </a:xfrm>
          <a:prstGeom prst="rect">
            <a:avLst/>
          </a:prstGeom>
          <a:noFill/>
        </p:spPr>
        <p:txBody>
          <a:bodyPr wrap="square" rtlCol="0">
            <a:spAutoFit/>
          </a:bodyPr>
          <a:lstStyle/>
          <a:p>
            <a:pPr defTabSz="457200"/>
            <a:r>
              <a:rPr lang="en-AU" sz="3200" b="1" dirty="0">
                <a:solidFill>
                  <a:prstClr val="black"/>
                </a:solidFill>
                <a:latin typeface="Calibri" panose="020F0502020204030204" pitchFamily="34" charset="0"/>
                <a:cs typeface="Calibri" panose="020F0502020204030204" pitchFamily="34" charset="0"/>
              </a:rPr>
              <a:t>1800 105 303</a:t>
            </a:r>
          </a:p>
        </p:txBody>
      </p:sp>
      <p:pic>
        <p:nvPicPr>
          <p:cNvPr id="32" name="Picture 31">
            <a:extLst>
              <a:ext uri="{FF2B5EF4-FFF2-40B4-BE49-F238E27FC236}">
                <a16:creationId xmlns:a16="http://schemas.microsoft.com/office/drawing/2014/main" id="{9416EABD-ED58-4689-ACE9-E51284AAC814}"/>
              </a:ext>
            </a:extLst>
          </p:cNvPr>
          <p:cNvPicPr>
            <a:picLocks noChangeAspect="1"/>
          </p:cNvPicPr>
          <p:nvPr/>
        </p:nvPicPr>
        <p:blipFill rotWithShape="1">
          <a:blip r:embed="rId8"/>
          <a:srcRect t="6143" b="4621"/>
          <a:stretch/>
        </p:blipFill>
        <p:spPr>
          <a:xfrm>
            <a:off x="260219" y="3492143"/>
            <a:ext cx="2875596" cy="1075263"/>
          </a:xfrm>
          <a:prstGeom prst="rect">
            <a:avLst/>
          </a:prstGeom>
        </p:spPr>
      </p:pic>
      <p:sp>
        <p:nvSpPr>
          <p:cNvPr id="33" name="Rectangle 32">
            <a:extLst>
              <a:ext uri="{FF2B5EF4-FFF2-40B4-BE49-F238E27FC236}">
                <a16:creationId xmlns:a16="http://schemas.microsoft.com/office/drawing/2014/main" id="{2FEE7114-3432-427C-BD68-3747D02C036A}"/>
              </a:ext>
            </a:extLst>
          </p:cNvPr>
          <p:cNvSpPr/>
          <p:nvPr/>
        </p:nvSpPr>
        <p:spPr>
          <a:xfrm>
            <a:off x="2039579" y="5764321"/>
            <a:ext cx="4584018" cy="584775"/>
          </a:xfrm>
          <a:prstGeom prst="rect">
            <a:avLst/>
          </a:prstGeom>
        </p:spPr>
        <p:txBody>
          <a:bodyPr wrap="square">
            <a:spAutoFit/>
          </a:bodyPr>
          <a:lstStyle/>
          <a:p>
            <a:pPr algn="ctr" defTabSz="457200"/>
            <a:r>
              <a:rPr lang="en-AU" sz="3200" b="1" dirty="0">
                <a:solidFill>
                  <a:prstClr val="black"/>
                </a:solidFill>
                <a:latin typeface="Calibri" panose="020F0502020204030204" pitchFamily="34" charset="0"/>
                <a:cs typeface="Calibri" panose="020F0502020204030204" pitchFamily="34" charset="0"/>
              </a:rPr>
              <a:t>1800 542 847</a:t>
            </a:r>
          </a:p>
        </p:txBody>
      </p:sp>
      <p:pic>
        <p:nvPicPr>
          <p:cNvPr id="35" name="Picture 34">
            <a:extLst>
              <a:ext uri="{FF2B5EF4-FFF2-40B4-BE49-F238E27FC236}">
                <a16:creationId xmlns:a16="http://schemas.microsoft.com/office/drawing/2014/main" id="{DA7EB8DA-FBC2-4266-B892-5CC4C8305034}"/>
              </a:ext>
            </a:extLst>
          </p:cNvPr>
          <p:cNvPicPr>
            <a:picLocks noChangeAspect="1"/>
          </p:cNvPicPr>
          <p:nvPr/>
        </p:nvPicPr>
        <p:blipFill>
          <a:blip r:embed="rId9"/>
          <a:stretch>
            <a:fillRect/>
          </a:stretch>
        </p:blipFill>
        <p:spPr>
          <a:xfrm>
            <a:off x="5781694" y="2370357"/>
            <a:ext cx="3012545" cy="935225"/>
          </a:xfrm>
          <a:prstGeom prst="rect">
            <a:avLst/>
          </a:prstGeom>
        </p:spPr>
      </p:pic>
      <p:sp>
        <p:nvSpPr>
          <p:cNvPr id="36" name="TextBox 35">
            <a:extLst>
              <a:ext uri="{FF2B5EF4-FFF2-40B4-BE49-F238E27FC236}">
                <a16:creationId xmlns:a16="http://schemas.microsoft.com/office/drawing/2014/main" id="{FA5CE79E-AAB8-481A-A225-AAC6869FC146}"/>
              </a:ext>
            </a:extLst>
          </p:cNvPr>
          <p:cNvSpPr txBox="1"/>
          <p:nvPr/>
        </p:nvSpPr>
        <p:spPr>
          <a:xfrm>
            <a:off x="8033878" y="2598252"/>
            <a:ext cx="4260074" cy="1015663"/>
          </a:xfrm>
          <a:prstGeom prst="rect">
            <a:avLst/>
          </a:prstGeom>
          <a:noFill/>
        </p:spPr>
        <p:txBody>
          <a:bodyPr wrap="square" rtlCol="0">
            <a:spAutoFit/>
          </a:bodyPr>
          <a:lstStyle/>
          <a:p>
            <a:pPr algn="ctr" defTabSz="457200"/>
            <a:r>
              <a:rPr lang="en-US" sz="3200" b="1" dirty="0">
                <a:solidFill>
                  <a:srgbClr val="272727"/>
                </a:solidFill>
                <a:latin typeface="Calibri" panose="020F0502020204030204" pitchFamily="34" charset="0"/>
                <a:cs typeface="Calibri" panose="020F0502020204030204" pitchFamily="34" charset="0"/>
              </a:rPr>
              <a:t>1800 806 292</a:t>
            </a:r>
            <a:endParaRPr lang="en-US" sz="3200" dirty="0">
              <a:solidFill>
                <a:prstClr val="black"/>
              </a:solidFill>
              <a:latin typeface="Calibri" panose="020F0502020204030204" pitchFamily="34" charset="0"/>
              <a:cs typeface="Calibri" panose="020F0502020204030204" pitchFamily="34" charset="0"/>
            </a:endParaRPr>
          </a:p>
          <a:p>
            <a:pPr algn="ctr" defTabSz="457200"/>
            <a:endParaRPr lang="en-US" sz="2800" b="1" dirty="0">
              <a:solidFill>
                <a:srgbClr val="272727"/>
              </a:solidFill>
              <a:latin typeface="Calibri" panose="020F0502020204030204" pitchFamily="34" charset="0"/>
              <a:cs typeface="Calibri" panose="020F0502020204030204" pitchFamily="34" charset="0"/>
            </a:endParaRPr>
          </a:p>
        </p:txBody>
      </p:sp>
      <p:sp>
        <p:nvSpPr>
          <p:cNvPr id="37" name="Rectangle 36"/>
          <p:cNvSpPr/>
          <p:nvPr/>
        </p:nvSpPr>
        <p:spPr>
          <a:xfrm>
            <a:off x="9049904" y="5290714"/>
            <a:ext cx="3142096" cy="746358"/>
          </a:xfrm>
          <a:prstGeom prst="rect">
            <a:avLst/>
          </a:prstGeom>
        </p:spPr>
        <p:txBody>
          <a:bodyPr wrap="square">
            <a:spAutoFit/>
          </a:bodyPr>
          <a:lstStyle/>
          <a:p>
            <a:pPr defTabSz="457200"/>
            <a:r>
              <a:rPr lang="en-AU" sz="3200" b="1" dirty="0">
                <a:solidFill>
                  <a:prstClr val="black"/>
                </a:solidFill>
                <a:latin typeface="Calibri" panose="020F0502020204030204" pitchFamily="34" charset="0"/>
                <a:cs typeface="Calibri" panose="020F0502020204030204" pitchFamily="34" charset="0"/>
              </a:rPr>
              <a:t>1300 766 491</a:t>
            </a:r>
          </a:p>
          <a:p>
            <a:pPr defTabSz="457200"/>
            <a:r>
              <a:rPr lang="en-AU" sz="1050" dirty="0">
                <a:solidFill>
                  <a:prstClr val="black"/>
                </a:solidFill>
                <a:latin typeface="Calibri" panose="020F0502020204030204" pitchFamily="34" charset="0"/>
                <a:cs typeface="Calibri" panose="020F0502020204030204" pitchFamily="34" charset="0"/>
              </a:rPr>
              <a:t> </a:t>
            </a:r>
          </a:p>
        </p:txBody>
      </p:sp>
      <p:sp>
        <p:nvSpPr>
          <p:cNvPr id="19" name="Title 1">
            <a:extLst>
              <a:ext uri="{FF2B5EF4-FFF2-40B4-BE49-F238E27FC236}">
                <a16:creationId xmlns:a16="http://schemas.microsoft.com/office/drawing/2014/main" id="{85D0C9E2-C9A9-4B82-BC82-6CD76E7FFC90}"/>
              </a:ext>
            </a:extLst>
          </p:cNvPr>
          <p:cNvSpPr>
            <a:spLocks noGrp="1"/>
          </p:cNvSpPr>
          <p:nvPr>
            <p:ph type="title"/>
          </p:nvPr>
        </p:nvSpPr>
        <p:spPr>
          <a:xfrm>
            <a:off x="0" y="-133004"/>
            <a:ext cx="12192000" cy="980902"/>
          </a:xfrm>
          <a:solidFill>
            <a:schemeClr val="accent2">
              <a:lumMod val="75000"/>
            </a:schemeClr>
          </a:solidFill>
        </p:spPr>
        <p:txBody>
          <a:bodyPr vert="horz" lIns="91440" tIns="108000" rIns="91440" bIns="216000" rtlCol="0" anchor="ctr" anchorCtr="0">
            <a:noAutofit/>
          </a:bodyPr>
          <a:lstStyle/>
          <a:p>
            <a:pPr marL="0" defTabSz="457200"/>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Specialist Family Violence Services </a:t>
            </a:r>
          </a:p>
        </p:txBody>
      </p:sp>
      <p:sp>
        <p:nvSpPr>
          <p:cNvPr id="6" name="Slide Number Placeholder 5">
            <a:extLst>
              <a:ext uri="{FF2B5EF4-FFF2-40B4-BE49-F238E27FC236}">
                <a16:creationId xmlns:a16="http://schemas.microsoft.com/office/drawing/2014/main" id="{77C90D7C-FA31-45B3-8BCF-DA3EAA0B98C1}"/>
              </a:ext>
            </a:extLst>
          </p:cNvPr>
          <p:cNvSpPr>
            <a:spLocks noGrp="1"/>
          </p:cNvSpPr>
          <p:nvPr>
            <p:ph type="sldNum" sz="quarter" idx="10"/>
          </p:nvPr>
        </p:nvSpPr>
        <p:spPr/>
        <p:txBody>
          <a:bodyPr/>
          <a:lstStyle/>
          <a:p>
            <a:fld id="{6E50814D-6000-4467-A1E5-BC65FA4CE36E}" type="slidenum">
              <a:rPr lang="en-US" smtClean="0"/>
              <a:t>2</a:t>
            </a:fld>
            <a:endParaRPr lang="en-US" dirty="0"/>
          </a:p>
        </p:txBody>
      </p:sp>
      <p:pic>
        <p:nvPicPr>
          <p:cNvPr id="2" name="Picture 1">
            <a:extLst>
              <a:ext uri="{FF2B5EF4-FFF2-40B4-BE49-F238E27FC236}">
                <a16:creationId xmlns:a16="http://schemas.microsoft.com/office/drawing/2014/main" id="{DF3A14AA-C905-480E-9445-DDF1EBFF56DB}"/>
              </a:ext>
            </a:extLst>
          </p:cNvPr>
          <p:cNvPicPr>
            <a:picLocks noChangeAspect="1"/>
          </p:cNvPicPr>
          <p:nvPr/>
        </p:nvPicPr>
        <p:blipFill>
          <a:blip r:embed="rId10"/>
          <a:stretch>
            <a:fillRect/>
          </a:stretch>
        </p:blipFill>
        <p:spPr>
          <a:xfrm>
            <a:off x="444851" y="5333230"/>
            <a:ext cx="2601649" cy="951678"/>
          </a:xfrm>
          <a:prstGeom prst="rect">
            <a:avLst/>
          </a:prstGeom>
        </p:spPr>
      </p:pic>
      <p:pic>
        <p:nvPicPr>
          <p:cNvPr id="1026" name="Picture 2" descr="Ho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177" y="977124"/>
            <a:ext cx="2771323" cy="97233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63E4BDE-DB93-4D49-B416-22F0D19D8CE9}"/>
              </a:ext>
            </a:extLst>
          </p:cNvPr>
          <p:cNvSpPr txBox="1"/>
          <p:nvPr/>
        </p:nvSpPr>
        <p:spPr>
          <a:xfrm>
            <a:off x="9006616" y="4046061"/>
            <a:ext cx="4550660" cy="584775"/>
          </a:xfrm>
          <a:prstGeom prst="rect">
            <a:avLst/>
          </a:prstGeom>
          <a:noFill/>
        </p:spPr>
        <p:txBody>
          <a:bodyPr wrap="square" rtlCol="0">
            <a:spAutoFit/>
          </a:bodyPr>
          <a:lstStyle/>
          <a:p>
            <a:pPr defTabSz="457200"/>
            <a:r>
              <a:rPr lang="en-AU" sz="3200" b="1" dirty="0">
                <a:solidFill>
                  <a:prstClr val="black"/>
                </a:solidFill>
                <a:latin typeface="Calibri" panose="020F0502020204030204" pitchFamily="34" charset="0"/>
                <a:cs typeface="Calibri" panose="020F0502020204030204" pitchFamily="34" charset="0"/>
              </a:rPr>
              <a:t>1800 755 988</a:t>
            </a:r>
          </a:p>
        </p:txBody>
      </p:sp>
    </p:spTree>
    <p:custDataLst>
      <p:tags r:id="rId1"/>
    </p:custDataLst>
    <p:extLst>
      <p:ext uri="{BB962C8B-B14F-4D97-AF65-F5344CB8AC3E}">
        <p14:creationId xmlns:p14="http://schemas.microsoft.com/office/powerpoint/2010/main" val="807554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p:cNvSpPr/>
          <p:nvPr/>
        </p:nvSpPr>
        <p:spPr>
          <a:xfrm>
            <a:off x="1" y="0"/>
            <a:ext cx="1455590" cy="6858000"/>
          </a:xfrm>
          <a:prstGeom prst="rect">
            <a:avLst/>
          </a:prstGeom>
          <a:solidFill>
            <a:schemeClr val="accent2">
              <a:lumMod val="50000"/>
              <a:alpha val="29803"/>
            </a:schemeClr>
          </a:solidFill>
        </p:spPr>
      </p:sp>
      <p:sp>
        <p:nvSpPr>
          <p:cNvPr id="2" name="AutoShape 2"/>
          <p:cNvSpPr/>
          <p:nvPr/>
        </p:nvSpPr>
        <p:spPr>
          <a:xfrm>
            <a:off x="0" y="570831"/>
            <a:ext cx="3623417" cy="2343285"/>
          </a:xfrm>
          <a:prstGeom prst="rect">
            <a:avLst/>
          </a:prstGeom>
          <a:solidFill>
            <a:schemeClr val="accent2">
              <a:lumMod val="75000"/>
            </a:schemeClr>
          </a:solidFill>
        </p:spPr>
      </p:sp>
      <p:sp>
        <p:nvSpPr>
          <p:cNvPr id="4" name="TextBox 4"/>
          <p:cNvSpPr txBox="1"/>
          <p:nvPr/>
        </p:nvSpPr>
        <p:spPr>
          <a:xfrm>
            <a:off x="279260" y="1580483"/>
            <a:ext cx="4779818" cy="699872"/>
          </a:xfrm>
          <a:prstGeom prst="rect">
            <a:avLst/>
          </a:prstGeom>
        </p:spPr>
        <p:txBody>
          <a:bodyPr wrap="square" lIns="0" tIns="0" rIns="0" bIns="0" rtlCol="0" anchor="t">
            <a:spAutoFit/>
          </a:bodyPr>
          <a:lstStyle/>
          <a:p>
            <a:pPr>
              <a:lnSpc>
                <a:spcPts val="5894"/>
              </a:lnSpc>
            </a:pPr>
            <a:r>
              <a:rPr lang="en-AU" sz="4000" spc="43" dirty="0" smtClean="0">
                <a:solidFill>
                  <a:schemeClr val="bg1"/>
                </a:solidFill>
                <a:latin typeface="Open Sans Bold" panose="020B0604020202020204" charset="0"/>
                <a:ea typeface="Open Sans Bold" panose="020B0604020202020204" charset="0"/>
                <a:cs typeface="Open Sans Bold" panose="020B0604020202020204" charset="0"/>
              </a:rPr>
              <a:t>Case Study 1</a:t>
            </a:r>
            <a:endParaRPr lang="en-US" sz="4000" spc="43" dirty="0">
              <a:solidFill>
                <a:schemeClr val="bg1"/>
              </a:solidFill>
              <a:latin typeface="Open Sans Bold" panose="020B0604020202020204" charset="0"/>
              <a:ea typeface="Open Sans Bold" panose="020B0604020202020204" charset="0"/>
              <a:cs typeface="Open Sans Bold" panose="020B0604020202020204" charset="0"/>
            </a:endParaRPr>
          </a:p>
        </p:txBody>
      </p:sp>
      <p:grpSp>
        <p:nvGrpSpPr>
          <p:cNvPr id="10" name="Group 10"/>
          <p:cNvGrpSpPr/>
          <p:nvPr/>
        </p:nvGrpSpPr>
        <p:grpSpPr>
          <a:xfrm>
            <a:off x="6149110" y="1244601"/>
            <a:ext cx="5866778" cy="1599687"/>
            <a:chOff x="3181497" y="-1623670"/>
            <a:chExt cx="11733555" cy="3199373"/>
          </a:xfrm>
        </p:grpSpPr>
        <p:sp>
          <p:nvSpPr>
            <p:cNvPr id="12" name="TextBox 12"/>
            <p:cNvSpPr txBox="1"/>
            <p:nvPr/>
          </p:nvSpPr>
          <p:spPr>
            <a:xfrm>
              <a:off x="3181497" y="934501"/>
              <a:ext cx="11542695" cy="641202"/>
            </a:xfrm>
            <a:prstGeom prst="rect">
              <a:avLst/>
            </a:prstGeom>
          </p:spPr>
          <p:txBody>
            <a:bodyPr wrap="square" lIns="0" tIns="0" rIns="0" bIns="0" rtlCol="0" anchor="t">
              <a:spAutoFit/>
            </a:bodyPr>
            <a:lstStyle/>
            <a:p>
              <a:pPr>
                <a:lnSpc>
                  <a:spcPts val="2500"/>
                </a:lnSpc>
              </a:pPr>
              <a:endParaRPr lang="en-AU" sz="2667" spc="17">
                <a:solidFill>
                  <a:srgbClr val="69ADC6"/>
                </a:solidFill>
                <a:latin typeface="Open Sans"/>
              </a:endParaRPr>
            </a:p>
          </p:txBody>
        </p:sp>
        <p:grpSp>
          <p:nvGrpSpPr>
            <p:cNvPr id="13" name="Group 13"/>
            <p:cNvGrpSpPr/>
            <p:nvPr/>
          </p:nvGrpSpPr>
          <p:grpSpPr>
            <a:xfrm>
              <a:off x="12930481" y="-1623670"/>
              <a:ext cx="1984571" cy="812800"/>
              <a:chOff x="223717427" y="-31508936"/>
              <a:chExt cx="34336160" cy="14062710"/>
            </a:xfrm>
          </p:grpSpPr>
          <p:sp>
            <p:nvSpPr>
              <p:cNvPr id="14" name="Freeform 14"/>
              <p:cNvSpPr/>
              <p:nvPr/>
            </p:nvSpPr>
            <p:spPr>
              <a:xfrm>
                <a:off x="223717427" y="-31508936"/>
                <a:ext cx="34336160" cy="1406271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alpha val="90000"/>
                </a:schemeClr>
              </a:solidFill>
            </p:spPr>
          </p:sp>
        </p:grpSp>
      </p:grpSp>
      <p:sp>
        <p:nvSpPr>
          <p:cNvPr id="3" name="Rectangle 2"/>
          <p:cNvSpPr/>
          <p:nvPr/>
        </p:nvSpPr>
        <p:spPr>
          <a:xfrm>
            <a:off x="3902677" y="197346"/>
            <a:ext cx="8017782" cy="6463308"/>
          </a:xfrm>
          <a:prstGeom prst="rect">
            <a:avLst/>
          </a:prstGeom>
        </p:spPr>
        <p:txBody>
          <a:bodyPr wrap="square">
            <a:spAutoFit/>
          </a:bodyPr>
          <a:lstStyle/>
          <a:p>
            <a:pPr lvl="1" algn="ctr"/>
            <a:r>
              <a:rPr lang="en-AU" b="1" u="sng"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Infant NICU </a:t>
            </a:r>
            <a:r>
              <a:rPr lang="en-AU" b="1" u="sng"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Transfer</a:t>
            </a:r>
            <a:endParaRPr lang="en-AU"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AU" u="sng"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r>
            <a:br>
              <a:rPr lang="en-AU" u="sng"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AU"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An infant of a rural family is born c/section @ 34/40 with </a:t>
            </a:r>
            <a:r>
              <a:rPr lang="en-AU"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Pierre Robin Syndrome </a:t>
            </a:r>
            <a:r>
              <a:rPr lang="en-AU"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planned transfer at birth for surgery.  Long admission, 1</a:t>
            </a:r>
            <a:r>
              <a:rPr lang="en-AU" baseline="300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st</a:t>
            </a:r>
            <a:r>
              <a:rPr lang="en-AU"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child for family.  Punjabi background having lived in Australia for 10 years.  Mother: clerical. Father: GP</a:t>
            </a:r>
          </a:p>
          <a:p>
            <a:pPr lvl="0"/>
            <a:endParaRPr lang="en-AU"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r>
              <a:rPr lang="en-AU"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No psychosocial issues known </a:t>
            </a:r>
          </a:p>
          <a:p>
            <a:pPr lvl="0"/>
            <a:r>
              <a:rPr lang="en-AU"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Infection acquired from surgery.</a:t>
            </a:r>
          </a:p>
          <a:p>
            <a:pPr lvl="0"/>
            <a:endParaRPr lang="en-AU"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r>
              <a:rPr lang="en-AU"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Father reports that the pregnancy was managed poorly, mother’s mental health was declining and says he doesn’t want staff talking to mum with updates as she “needs to rest”.</a:t>
            </a:r>
          </a:p>
          <a:p>
            <a:pPr lvl="0"/>
            <a:r>
              <a:rPr lang="en-AU"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The paternal grandparent drives mum to RCH after a day delivery from regional area to Melbourne.  Parents stay on ward and paternal grandmother stays in Melbourne.</a:t>
            </a:r>
          </a:p>
          <a:p>
            <a:pPr lvl="0"/>
            <a:r>
              <a:rPr lang="en-AU"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marL="285750" indent="-285750">
              <a:lnSpc>
                <a:spcPct val="150000"/>
              </a:lnSpc>
              <a:buFont typeface="Arial" panose="020B0604020202020204" pitchFamily="34" charset="0"/>
              <a:buChar char="•"/>
            </a:pP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What are the ‘red flags’ in this scenario that would concern you?</a:t>
            </a:r>
          </a:p>
          <a:p>
            <a:pPr marL="285750" indent="-285750">
              <a:lnSpc>
                <a:spcPct val="150000"/>
              </a:lnSpc>
              <a:buFont typeface="Arial" panose="020B0604020202020204" pitchFamily="34" charset="0"/>
              <a:buChar char="•"/>
            </a:pP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Who would you discuss concerns with? </a:t>
            </a:r>
          </a:p>
          <a:p>
            <a:pPr marL="285750" indent="-285750">
              <a:lnSpc>
                <a:spcPct val="150000"/>
              </a:lnSpc>
              <a:buFont typeface="Arial" panose="020B0604020202020204" pitchFamily="34" charset="0"/>
              <a:buChar char="•"/>
            </a:pPr>
            <a:r>
              <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Would a Code Grey (distress or emergency code) be appropriate for this situation, if not when would you consider a code grey?</a:t>
            </a: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26935" r="69504"/>
          <a:stretch/>
        </p:blipFill>
        <p:spPr>
          <a:xfrm>
            <a:off x="1608012" y="3290007"/>
            <a:ext cx="2015405" cy="2897148"/>
          </a:xfrm>
          <a:prstGeom prst="rect">
            <a:avLst/>
          </a:prstGeom>
        </p:spPr>
      </p:pic>
    </p:spTree>
    <p:custDataLst>
      <p:tags r:id="rId1"/>
    </p:custDataLst>
    <p:extLst>
      <p:ext uri="{BB962C8B-B14F-4D97-AF65-F5344CB8AC3E}">
        <p14:creationId xmlns:p14="http://schemas.microsoft.com/office/powerpoint/2010/main" val="156764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p:nvPr/>
        </p:nvSpPr>
        <p:spPr>
          <a:xfrm>
            <a:off x="10736410" y="0"/>
            <a:ext cx="1455590" cy="6858000"/>
          </a:xfrm>
          <a:prstGeom prst="rect">
            <a:avLst/>
          </a:prstGeom>
          <a:solidFill>
            <a:schemeClr val="accent2">
              <a:lumMod val="50000"/>
              <a:alpha val="29803"/>
            </a:schemeClr>
          </a:solidFill>
        </p:spPr>
      </p:sp>
      <p:sp>
        <p:nvSpPr>
          <p:cNvPr id="2" name="AutoShape 2"/>
          <p:cNvSpPr/>
          <p:nvPr/>
        </p:nvSpPr>
        <p:spPr>
          <a:xfrm>
            <a:off x="8340695" y="267117"/>
            <a:ext cx="3851305" cy="2719176"/>
          </a:xfrm>
          <a:prstGeom prst="rect">
            <a:avLst/>
          </a:prstGeom>
          <a:solidFill>
            <a:schemeClr val="accent2">
              <a:lumMod val="75000"/>
            </a:schemeClr>
          </a:solidFill>
        </p:spPr>
      </p:sp>
      <p:sp>
        <p:nvSpPr>
          <p:cNvPr id="4" name="TextBox 4"/>
          <p:cNvSpPr txBox="1"/>
          <p:nvPr/>
        </p:nvSpPr>
        <p:spPr>
          <a:xfrm>
            <a:off x="8633692" y="1248396"/>
            <a:ext cx="4779818" cy="756617"/>
          </a:xfrm>
          <a:prstGeom prst="rect">
            <a:avLst/>
          </a:prstGeom>
        </p:spPr>
        <p:txBody>
          <a:bodyPr wrap="square" lIns="0" tIns="0" rIns="0" bIns="0" rtlCol="0" anchor="t">
            <a:spAutoFit/>
          </a:bodyPr>
          <a:lstStyle/>
          <a:p>
            <a:pPr>
              <a:lnSpc>
                <a:spcPts val="5894"/>
              </a:lnSpc>
            </a:pPr>
            <a:r>
              <a:rPr lang="en-AU" sz="4000" spc="43" dirty="0" smtClean="0">
                <a:solidFill>
                  <a:schemeClr val="bg1"/>
                </a:solidFill>
                <a:latin typeface="Open Sans Bold" panose="020B0604020202020204" charset="0"/>
                <a:ea typeface="Open Sans Bold" panose="020B0604020202020204" charset="0"/>
                <a:cs typeface="Open Sans Bold" panose="020B0604020202020204" charset="0"/>
              </a:rPr>
              <a:t>Case Study 2</a:t>
            </a:r>
            <a:endParaRPr lang="en-US" sz="4000" spc="43" dirty="0">
              <a:solidFill>
                <a:schemeClr val="bg1"/>
              </a:solidFill>
              <a:latin typeface="Open Sans Bold" panose="020B0604020202020204" charset="0"/>
              <a:ea typeface="Open Sans Bold" panose="020B0604020202020204" charset="0"/>
              <a:cs typeface="Open Sans Bold" panose="020B0604020202020204" charset="0"/>
            </a:endParaRPr>
          </a:p>
        </p:txBody>
      </p:sp>
      <p:sp>
        <p:nvSpPr>
          <p:cNvPr id="3" name="Rectangle 2"/>
          <p:cNvSpPr/>
          <p:nvPr/>
        </p:nvSpPr>
        <p:spPr>
          <a:xfrm>
            <a:off x="244043" y="204318"/>
            <a:ext cx="8096652" cy="5909310"/>
          </a:xfrm>
          <a:prstGeom prst="rect">
            <a:avLst/>
          </a:prstGeom>
        </p:spPr>
        <p:txBody>
          <a:bodyPr wrap="square">
            <a:spAutoFit/>
          </a:bodyPr>
          <a:lstStyle/>
          <a:p>
            <a:r>
              <a:rPr lang="en-AU" b="1" u="sng"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8 y/o to Gen Med via GP referral</a:t>
            </a:r>
            <a:endParaRPr lang="en-AU"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AU"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An 8 year old boy presents as quite unwell needing to see specialist urgently.  He has been brought in by his mother and his 4 year old sibling. Presenting with eczema, bed wetting and school refusal.  </a:t>
            </a:r>
          </a:p>
          <a:p>
            <a:endParaRPr lang="en-AU"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AU"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Dad is verbally aggressive towards mum/child hurrying up as they are late to the appointment and calling mother “useless”, and the child, “useless just like your mother”.  </a:t>
            </a:r>
          </a:p>
          <a:p>
            <a:endParaRPr lang="en-AU"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AU"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Father then becomes aggressive with admin staff on arrival in outpatient clinic.  Admin staff report  feeling unsafe to admin coordinator, who intervenes and talks to Dad but does not push distress button. </a:t>
            </a:r>
          </a:p>
          <a:p>
            <a:r>
              <a:rPr lang="en-AU"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Dad leaves </a:t>
            </a:r>
            <a:r>
              <a:rPr lang="en-AU"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with the 4 year old sibling and tells mother and child to find their own way home.  Mum and child stay in clinics.  Security then advise admin clerks they had an incident in the car park where father was pushing mother into the car and yelling at her.    </a:t>
            </a:r>
          </a:p>
          <a:p>
            <a:endParaRPr lang="en-AU"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r>
              <a:rPr lang="en-AU"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What are the ‘red flags’ in this scenario that would concern you?</a:t>
            </a:r>
          </a:p>
          <a:p>
            <a:pPr marL="285750" indent="-285750"/>
            <a:r>
              <a:rPr lang="en-AU"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Who would you discuss concerns with? </a:t>
            </a:r>
          </a:p>
          <a:p>
            <a:pPr marL="285750" indent="-285750"/>
            <a:r>
              <a:rPr lang="en-AU"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Would a Code Grey (distress or emergency code) be appropriate for this situation, if not when would you consider a code grey?</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0731" t="-1" r="17853" b="-11758"/>
          <a:stretch/>
        </p:blipFill>
        <p:spPr>
          <a:xfrm>
            <a:off x="8471774" y="3737991"/>
            <a:ext cx="2264636" cy="2953366"/>
          </a:xfrm>
          <a:prstGeom prst="rect">
            <a:avLst/>
          </a:prstGeom>
        </p:spPr>
      </p:pic>
    </p:spTree>
    <p:custDataLst>
      <p:tags r:id="rId1"/>
    </p:custDataLst>
    <p:extLst>
      <p:ext uri="{BB962C8B-B14F-4D97-AF65-F5344CB8AC3E}">
        <p14:creationId xmlns:p14="http://schemas.microsoft.com/office/powerpoint/2010/main" val="1730597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p:nvPr/>
        </p:nvSpPr>
        <p:spPr>
          <a:xfrm>
            <a:off x="1" y="0"/>
            <a:ext cx="1455590" cy="6858000"/>
          </a:xfrm>
          <a:prstGeom prst="rect">
            <a:avLst/>
          </a:prstGeom>
          <a:solidFill>
            <a:schemeClr val="accent2">
              <a:lumMod val="50000"/>
              <a:alpha val="29803"/>
            </a:schemeClr>
          </a:solidFill>
        </p:spPr>
      </p:sp>
      <p:sp>
        <p:nvSpPr>
          <p:cNvPr id="2" name="AutoShape 2"/>
          <p:cNvSpPr/>
          <p:nvPr/>
        </p:nvSpPr>
        <p:spPr>
          <a:xfrm>
            <a:off x="0" y="866531"/>
            <a:ext cx="4195985" cy="2719176"/>
          </a:xfrm>
          <a:prstGeom prst="rect">
            <a:avLst/>
          </a:prstGeom>
          <a:solidFill>
            <a:schemeClr val="accent2">
              <a:lumMod val="75000"/>
            </a:schemeClr>
          </a:solidFill>
        </p:spPr>
      </p:sp>
      <p:sp>
        <p:nvSpPr>
          <p:cNvPr id="4" name="TextBox 4"/>
          <p:cNvSpPr txBox="1"/>
          <p:nvPr/>
        </p:nvSpPr>
        <p:spPr>
          <a:xfrm>
            <a:off x="229376" y="1927370"/>
            <a:ext cx="4779818" cy="756617"/>
          </a:xfrm>
          <a:prstGeom prst="rect">
            <a:avLst/>
          </a:prstGeom>
        </p:spPr>
        <p:txBody>
          <a:bodyPr wrap="square" lIns="0" tIns="0" rIns="0" bIns="0" rtlCol="0" anchor="t">
            <a:spAutoFit/>
          </a:bodyPr>
          <a:lstStyle/>
          <a:p>
            <a:pPr>
              <a:lnSpc>
                <a:spcPts val="5894"/>
              </a:lnSpc>
            </a:pPr>
            <a:r>
              <a:rPr lang="en-AU" sz="4000" spc="43" dirty="0" smtClean="0">
                <a:solidFill>
                  <a:schemeClr val="bg1"/>
                </a:solidFill>
                <a:latin typeface="Open Sans Bold" panose="020B0604020202020204" charset="0"/>
                <a:ea typeface="Open Sans Bold" panose="020B0604020202020204" charset="0"/>
                <a:cs typeface="Open Sans Bold" panose="020B0604020202020204" charset="0"/>
              </a:rPr>
              <a:t>Case Study 3</a:t>
            </a:r>
            <a:endParaRPr lang="en-US" sz="4000" spc="43" dirty="0">
              <a:solidFill>
                <a:schemeClr val="bg1"/>
              </a:solidFill>
              <a:latin typeface="Open Sans Bold" panose="020B0604020202020204" charset="0"/>
              <a:ea typeface="Open Sans Bold" panose="020B0604020202020204" charset="0"/>
              <a:cs typeface="Open Sans Bold" panose="020B0604020202020204" charset="0"/>
            </a:endParaRPr>
          </a:p>
        </p:txBody>
      </p:sp>
      <p:grpSp>
        <p:nvGrpSpPr>
          <p:cNvPr id="10" name="Group 10"/>
          <p:cNvGrpSpPr/>
          <p:nvPr/>
        </p:nvGrpSpPr>
        <p:grpSpPr>
          <a:xfrm>
            <a:off x="6149110" y="1244601"/>
            <a:ext cx="5866778" cy="1599687"/>
            <a:chOff x="3181497" y="-1623670"/>
            <a:chExt cx="11733555" cy="3199373"/>
          </a:xfrm>
        </p:grpSpPr>
        <p:sp>
          <p:nvSpPr>
            <p:cNvPr id="12" name="TextBox 12"/>
            <p:cNvSpPr txBox="1"/>
            <p:nvPr/>
          </p:nvSpPr>
          <p:spPr>
            <a:xfrm>
              <a:off x="3181497" y="934501"/>
              <a:ext cx="11542695" cy="641202"/>
            </a:xfrm>
            <a:prstGeom prst="rect">
              <a:avLst/>
            </a:prstGeom>
          </p:spPr>
          <p:txBody>
            <a:bodyPr wrap="square" lIns="0" tIns="0" rIns="0" bIns="0" rtlCol="0" anchor="t">
              <a:spAutoFit/>
            </a:bodyPr>
            <a:lstStyle/>
            <a:p>
              <a:pPr>
                <a:lnSpc>
                  <a:spcPts val="2500"/>
                </a:lnSpc>
              </a:pPr>
              <a:endParaRPr lang="en-AU" sz="2667" spc="17">
                <a:solidFill>
                  <a:srgbClr val="69ADC6"/>
                </a:solidFill>
                <a:latin typeface="Open Sans"/>
              </a:endParaRPr>
            </a:p>
          </p:txBody>
        </p:sp>
        <p:grpSp>
          <p:nvGrpSpPr>
            <p:cNvPr id="13" name="Group 13"/>
            <p:cNvGrpSpPr/>
            <p:nvPr/>
          </p:nvGrpSpPr>
          <p:grpSpPr>
            <a:xfrm>
              <a:off x="12930481" y="-1623670"/>
              <a:ext cx="1984571" cy="812800"/>
              <a:chOff x="223717427" y="-31508936"/>
              <a:chExt cx="34336160" cy="14062710"/>
            </a:xfrm>
          </p:grpSpPr>
          <p:sp>
            <p:nvSpPr>
              <p:cNvPr id="14" name="Freeform 14"/>
              <p:cNvSpPr/>
              <p:nvPr/>
            </p:nvSpPr>
            <p:spPr>
              <a:xfrm>
                <a:off x="223717427" y="-31508936"/>
                <a:ext cx="34336160" cy="1406271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alpha val="90000"/>
                </a:schemeClr>
              </a:solidFill>
            </p:spPr>
          </p:sp>
        </p:grpSp>
      </p:grpSp>
      <p:sp>
        <p:nvSpPr>
          <p:cNvPr id="3" name="Rectangle 2"/>
          <p:cNvSpPr/>
          <p:nvPr/>
        </p:nvSpPr>
        <p:spPr>
          <a:xfrm>
            <a:off x="4545001" y="204318"/>
            <a:ext cx="7375457" cy="6463308"/>
          </a:xfrm>
          <a:prstGeom prst="rect">
            <a:avLst/>
          </a:prstGeom>
        </p:spPr>
        <p:txBody>
          <a:bodyPr wrap="square">
            <a:spAutoFit/>
          </a:bodyPr>
          <a:lstStyle/>
          <a:p>
            <a:r>
              <a:rPr lang="en-AU" b="1" u="sng"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16 year old Adolescent in Emergency Department - violent towards parent and sibling</a:t>
            </a:r>
            <a:endParaRPr lang="en-AU"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AU" u="sng"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r>
            <a:br>
              <a:rPr lang="en-AU" u="sng"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en-AU"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 16 year old young woman is brought into Paediatric Emergency Department by police.  She has frequently presented to the Emergency Department.  A parent attends the ED when informed of her daughter’s arrival with police who confirm she has been a missing person for four days.  Mum discloses she is a single mother who wants to relinquish care of the young woman. The young person is violent towards mum and her younger sibling who often have to hide in bedrooms during the adolescent’s behaviour escalations.   </a:t>
            </a:r>
          </a:p>
          <a:p>
            <a:r>
              <a:rPr lang="en-AU"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There are co-occurring medical and behavioural issues including autism and ASD. </a:t>
            </a:r>
          </a:p>
          <a:p>
            <a:r>
              <a:rPr lang="en-AU"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young person is poly-substance using and self-harming and is non-engaged as she is constantly on her mobile with her boyfriend who is demanding to speak to a nurse to confirm her whereabouts. </a:t>
            </a:r>
          </a:p>
          <a:p>
            <a:endParaRPr lang="en-AU"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AU"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What </a:t>
            </a:r>
            <a:r>
              <a:rPr lang="en-AU"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are the ‘red flags’ in this scenario that would concern you?</a:t>
            </a:r>
          </a:p>
          <a:p>
            <a:pPr lvl="0"/>
            <a:r>
              <a:rPr lang="en-AU"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Who would you discuss concerns with? </a:t>
            </a:r>
          </a:p>
          <a:p>
            <a:pPr lvl="0"/>
            <a:r>
              <a:rPr lang="en-AU"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Would a Code Grey be appropriate for this situation, if not when would you consider a code grey?</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82267"/>
          <a:stretch/>
        </p:blipFill>
        <p:spPr>
          <a:xfrm>
            <a:off x="2121049" y="3900531"/>
            <a:ext cx="1075078" cy="2671185"/>
          </a:xfrm>
          <a:prstGeom prst="rect">
            <a:avLst/>
          </a:prstGeom>
        </p:spPr>
      </p:pic>
    </p:spTree>
    <p:custDataLst>
      <p:tags r:id="rId1"/>
    </p:custDataLst>
    <p:extLst>
      <p:ext uri="{BB962C8B-B14F-4D97-AF65-F5344CB8AC3E}">
        <p14:creationId xmlns:p14="http://schemas.microsoft.com/office/powerpoint/2010/main" val="17096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4">
            <a:alphaModFix amt="30000"/>
          </a:blip>
          <a:srcRect b="45639"/>
          <a:stretch>
            <a:fillRect/>
          </a:stretch>
        </p:blipFill>
        <p:spPr>
          <a:xfrm>
            <a:off x="0" y="0"/>
            <a:ext cx="12192000" cy="6858000"/>
          </a:xfrm>
          <a:prstGeom prst="rect">
            <a:avLst/>
          </a:prstGeom>
        </p:spPr>
      </p:pic>
      <p:graphicFrame>
        <p:nvGraphicFramePr>
          <p:cNvPr id="2" name="Table 1"/>
          <p:cNvGraphicFramePr>
            <a:graphicFrameLocks noGrp="1"/>
          </p:cNvGraphicFramePr>
          <p:nvPr>
            <p:extLst/>
          </p:nvPr>
        </p:nvGraphicFramePr>
        <p:xfrm>
          <a:off x="0" y="540423"/>
          <a:ext cx="12192000" cy="621520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754535">
                <a:tc>
                  <a:txBody>
                    <a:bodyPr/>
                    <a:lstStyle/>
                    <a:p>
                      <a:endParaRPr lang="en-AU" dirty="0" smtClean="0"/>
                    </a:p>
                    <a:p>
                      <a:pPr algn="ctr">
                        <a:lnSpc>
                          <a:spcPct val="100000"/>
                        </a:lnSpc>
                      </a:pPr>
                      <a:r>
                        <a:rPr lang="en-AU" sz="1800" b="1" spc="286"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Children, Youth and Families Act </a:t>
                      </a:r>
                    </a:p>
                    <a:p>
                      <a:pPr algn="ctr">
                        <a:lnSpc>
                          <a:spcPct val="100000"/>
                        </a:lnSpc>
                      </a:pPr>
                      <a:r>
                        <a:rPr lang="en-AU" sz="1800" b="1" spc="286"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(VIC) 2005 </a:t>
                      </a:r>
                    </a:p>
                    <a:p>
                      <a:pPr algn="ctr">
                        <a:lnSpc>
                          <a:spcPct val="100000"/>
                        </a:lnSpc>
                      </a:pPr>
                      <a:r>
                        <a:rPr lang="en-AU" sz="1800" spc="17"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Some groups of professionals, including doctors and nurses are mandated to report to Child Protection when they form a reasonable belief that a child has suffered, or is likely to suffer significant harm from physical or sexual abuse.</a:t>
                      </a:r>
                    </a:p>
                    <a:p>
                      <a:pPr algn="ctr">
                        <a:lnSpc>
                          <a:spcPct val="100000"/>
                        </a:lnSpc>
                      </a:pPr>
                      <a:endParaRPr lang="en-AU" sz="1800" spc="17"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pPr>
                      <a:r>
                        <a:rPr lang="en-AU" sz="1800" spc="17"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All health professionals have a duty of care and legal obligation to report to child protection any significant concerns for the child's safety, including emotional abuse and neglect.</a:t>
                      </a:r>
                      <a:endParaRPr lang="en-AU" sz="1800" dirty="0" smtClean="0">
                        <a:latin typeface="Open Sans" panose="020B0606030504020204" pitchFamily="34" charset="0"/>
                        <a:ea typeface="Open Sans" panose="020B0606030504020204" pitchFamily="34" charset="0"/>
                        <a:cs typeface="Open Sans" panose="020B0606030504020204" pitchFamily="34" charset="0"/>
                      </a:endParaRPr>
                    </a:p>
                    <a:p>
                      <a:endParaRPr lang="en-AU" dirty="0" smtClean="0"/>
                    </a:p>
                  </a:txBody>
                  <a:tcPr>
                    <a:solidFill>
                      <a:schemeClr val="accent2">
                        <a:lumMod val="75000"/>
                      </a:schemeClr>
                    </a:solidFill>
                  </a:tcPr>
                </a:tc>
                <a:tc>
                  <a:txBody>
                    <a:bodyPr/>
                    <a:lstStyle/>
                    <a:p>
                      <a:pPr algn="ctr"/>
                      <a:endParaRPr lang="en-AU" sz="1800" b="1" dirty="0" smtClean="0">
                        <a:solidFill>
                          <a:schemeClr val="bg1"/>
                        </a:solidFill>
                        <a:latin typeface="Open Sans" panose="020B0604020202020204"/>
                      </a:endParaRPr>
                    </a:p>
                    <a:p>
                      <a:pPr algn="ctr">
                        <a:lnSpc>
                          <a:spcPct val="100000"/>
                        </a:lnSpc>
                      </a:pPr>
                      <a:r>
                        <a:rPr lang="en-AU" sz="2000" b="1" dirty="0" smtClean="0">
                          <a:solidFill>
                            <a:schemeClr val="bg1"/>
                          </a:solidFill>
                          <a:latin typeface="Open Sans" panose="020B0604020202020204"/>
                        </a:rPr>
                        <a:t>The Child Information Sharing Scheme </a:t>
                      </a:r>
                    </a:p>
                    <a:p>
                      <a:pPr algn="ctr">
                        <a:lnSpc>
                          <a:spcPct val="100000"/>
                        </a:lnSpc>
                      </a:pPr>
                      <a:r>
                        <a:rPr lang="en-AU" sz="2000" b="1" dirty="0" smtClean="0">
                          <a:solidFill>
                            <a:schemeClr val="bg1"/>
                          </a:solidFill>
                          <a:latin typeface="Open Sans" panose="020B0604020202020204"/>
                        </a:rPr>
                        <a:t>(Hospitals prescribed from Early 2021)</a:t>
                      </a:r>
                    </a:p>
                    <a:p>
                      <a:pPr>
                        <a:lnSpc>
                          <a:spcPct val="100000"/>
                        </a:lnSpc>
                      </a:pPr>
                      <a:endParaRPr lang="en-AU" sz="1800" dirty="0" smtClean="0">
                        <a:solidFill>
                          <a:schemeClr val="bg1"/>
                        </a:solidFill>
                        <a:latin typeface="Open Sans" panose="020B0604020202020204"/>
                      </a:endParaRPr>
                    </a:p>
                    <a:p>
                      <a:pPr marL="0" marR="0" lvl="0" indent="0" algn="ctr" defTabSz="609630" rtl="0" eaLnBrk="1" fontAlgn="auto" latinLnBrk="0" hangingPunct="1">
                        <a:lnSpc>
                          <a:spcPct val="100000"/>
                        </a:lnSpc>
                        <a:spcBef>
                          <a:spcPts val="0"/>
                        </a:spcBef>
                        <a:spcAft>
                          <a:spcPts val="0"/>
                        </a:spcAft>
                        <a:buClrTx/>
                        <a:buSzTx/>
                        <a:buFontTx/>
                        <a:buNone/>
                        <a:tabLst/>
                        <a:defRPr/>
                      </a:pPr>
                      <a:r>
                        <a:rPr lang="en-AU" sz="1800" dirty="0" smtClean="0">
                          <a:solidFill>
                            <a:schemeClr val="bg1"/>
                          </a:solidFill>
                          <a:latin typeface="Open Sans" panose="020B0604020202020204"/>
                        </a:rPr>
                        <a:t>The Scheme has expanded legal permissions for professionals and authorised organisations to share and request information from other professionals</a:t>
                      </a:r>
                      <a:r>
                        <a:rPr lang="en-AU" sz="1800" baseline="0" dirty="0" smtClean="0">
                          <a:solidFill>
                            <a:schemeClr val="bg1"/>
                          </a:solidFill>
                          <a:latin typeface="Open Sans" panose="020B0604020202020204"/>
                        </a:rPr>
                        <a:t> </a:t>
                      </a:r>
                      <a:r>
                        <a:rPr lang="en-AU" sz="1800" dirty="0" smtClean="0">
                          <a:solidFill>
                            <a:schemeClr val="bg1"/>
                          </a:solidFill>
                          <a:latin typeface="Open Sans" panose="020B0604020202020204"/>
                        </a:rPr>
                        <a:t>to support child wellbeing or safety.</a:t>
                      </a:r>
                    </a:p>
                    <a:p>
                      <a:pPr algn="ctr">
                        <a:lnSpc>
                          <a:spcPct val="100000"/>
                        </a:lnSpc>
                      </a:pPr>
                      <a:r>
                        <a:rPr lang="en-AU" sz="1800" dirty="0" smtClean="0">
                          <a:solidFill>
                            <a:schemeClr val="bg1"/>
                          </a:solidFill>
                          <a:latin typeface="Open Sans" panose="020B0604020202020204"/>
                        </a:rPr>
                        <a:t> </a:t>
                      </a:r>
                    </a:p>
                    <a:p>
                      <a:pPr algn="ctr">
                        <a:lnSpc>
                          <a:spcPct val="100000"/>
                        </a:lnSpc>
                      </a:pPr>
                      <a:r>
                        <a:rPr lang="en-AU" sz="1800" dirty="0" smtClean="0">
                          <a:solidFill>
                            <a:schemeClr val="bg1"/>
                          </a:solidFill>
                          <a:latin typeface="Open Sans" panose="020B0604020202020204"/>
                        </a:rPr>
                        <a:t>Gives precedence to the wellbeing and safety of a child or group of children over the right to privacy.</a:t>
                      </a:r>
                    </a:p>
                    <a:p>
                      <a:endParaRPr lang="en-AU" dirty="0"/>
                    </a:p>
                  </a:txBody>
                  <a:tcPr>
                    <a:solidFill>
                      <a:schemeClr val="accent2">
                        <a:lumMod val="50000"/>
                      </a:schemeClr>
                    </a:solidFill>
                  </a:tcPr>
                </a:tc>
                <a:extLst>
                  <a:ext uri="{0D108BD9-81ED-4DB2-BD59-A6C34878D82A}">
                    <a16:rowId xmlns:a16="http://schemas.microsoft.com/office/drawing/2014/main" val="10000"/>
                  </a:ext>
                </a:extLst>
              </a:tr>
              <a:tr h="2460670">
                <a:tc>
                  <a:txBody>
                    <a:bodyPr/>
                    <a:lstStyle/>
                    <a:p>
                      <a:endParaRPr lang="en-AU" dirty="0" smtClean="0"/>
                    </a:p>
                    <a:p>
                      <a:pPr algn="ctr" defTabSz="609630">
                        <a:lnSpc>
                          <a:spcPct val="100000"/>
                        </a:lnSpc>
                      </a:pPr>
                      <a:r>
                        <a:rPr lang="en-AU" sz="2000" b="1" spc="286"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Child Wellbeing and Safety Act 2005 </a:t>
                      </a:r>
                      <a:endParaRPr lang="en-US" sz="2000" b="1" spc="286"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defTabSz="609630">
                        <a:lnSpc>
                          <a:spcPct val="100000"/>
                        </a:lnSpc>
                      </a:pPr>
                      <a:endParaRPr lang="en-AU" sz="1800" b="1" spc="17"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defTabSz="609630">
                        <a:lnSpc>
                          <a:spcPct val="100000"/>
                        </a:lnSpc>
                      </a:pPr>
                      <a:r>
                        <a:rPr lang="en-AU" sz="1800" b="1" spc="17"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The Victorian Child Safe Standards requires all organisations providing services to children to ensure that protecting others from abuse is embedded in the everyday thinking and practice of leaders, staff and volunteers.</a:t>
                      </a:r>
                      <a:endParaRPr lang="en-AU" dirty="0" smtClean="0"/>
                    </a:p>
                  </a:txBody>
                  <a:tcPr>
                    <a:solidFill>
                      <a:schemeClr val="accent2">
                        <a:lumMod val="50000"/>
                      </a:schemeClr>
                    </a:solidFill>
                  </a:tcPr>
                </a:tc>
                <a:tc>
                  <a:txBody>
                    <a:bodyPr/>
                    <a:lstStyle/>
                    <a:p>
                      <a:pPr algn="ctr" defTabSz="609630">
                        <a:lnSpc>
                          <a:spcPct val="100000"/>
                        </a:lnSpc>
                      </a:pPr>
                      <a:endParaRPr lang="en-AU" sz="2000" b="1" spc="286" dirty="0" smtClean="0">
                        <a:solidFill>
                          <a:schemeClr val="bg1"/>
                        </a:solidFill>
                        <a:latin typeface="Open Sans"/>
                      </a:endParaRPr>
                    </a:p>
                    <a:p>
                      <a:pPr algn="ctr" defTabSz="609630">
                        <a:lnSpc>
                          <a:spcPct val="100000"/>
                        </a:lnSpc>
                      </a:pPr>
                      <a:r>
                        <a:rPr lang="en-AU" sz="2000" b="1" spc="286" dirty="0" smtClean="0">
                          <a:solidFill>
                            <a:schemeClr val="bg1"/>
                          </a:solidFill>
                          <a:latin typeface="Open Sans"/>
                        </a:rPr>
                        <a:t>Crimes Act 1958  (Sect 327) </a:t>
                      </a:r>
                    </a:p>
                    <a:p>
                      <a:pPr algn="ctr" defTabSz="609630">
                        <a:lnSpc>
                          <a:spcPct val="100000"/>
                        </a:lnSpc>
                      </a:pPr>
                      <a:endParaRPr lang="en-AU" sz="1800" b="1" spc="17" dirty="0" smtClean="0">
                        <a:solidFill>
                          <a:schemeClr val="bg1"/>
                        </a:solidFill>
                        <a:latin typeface="Open Sans"/>
                      </a:endParaRPr>
                    </a:p>
                    <a:p>
                      <a:pPr algn="ctr" defTabSz="609630">
                        <a:lnSpc>
                          <a:spcPct val="100000"/>
                        </a:lnSpc>
                      </a:pPr>
                      <a:r>
                        <a:rPr lang="en-AU" sz="1800" b="1" spc="17" dirty="0" smtClean="0">
                          <a:solidFill>
                            <a:schemeClr val="bg1"/>
                          </a:solidFill>
                          <a:latin typeface="Open Sans"/>
                        </a:rPr>
                        <a:t>All adults in Victoria are required by law to report suspected child sexual abuse. </a:t>
                      </a:r>
                    </a:p>
                    <a:p>
                      <a:pPr algn="ctr" defTabSz="609630">
                        <a:lnSpc>
                          <a:spcPct val="100000"/>
                        </a:lnSpc>
                      </a:pPr>
                      <a:r>
                        <a:rPr lang="en-AU" sz="1800" b="1" spc="17" dirty="0" smtClean="0">
                          <a:solidFill>
                            <a:schemeClr val="bg1"/>
                          </a:solidFill>
                          <a:latin typeface="Open Sans"/>
                        </a:rPr>
                        <a:t>Failure to disclose is a criminal offence.</a:t>
                      </a:r>
                    </a:p>
                    <a:p>
                      <a:endParaRPr lang="en-AU" dirty="0"/>
                    </a:p>
                  </a:txBody>
                  <a:tcPr>
                    <a:solidFill>
                      <a:schemeClr val="accent2">
                        <a:lumMod val="75000"/>
                      </a:schemeClr>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189429" y="-225299"/>
            <a:ext cx="4586897" cy="765722"/>
          </a:xfrm>
          <a:prstGeom prst="rect">
            <a:avLst/>
          </a:prstGeom>
        </p:spPr>
        <p:txBody>
          <a:bodyPr wrap="none">
            <a:spAutoFit/>
          </a:bodyPr>
          <a:lstStyle/>
          <a:p>
            <a:pPr defTabSz="609630">
              <a:lnSpc>
                <a:spcPts val="5894"/>
              </a:lnSpc>
            </a:pPr>
            <a:r>
              <a:rPr lang="en-US" sz="3200" b="1" spc="43" dirty="0">
                <a:solidFill>
                  <a:schemeClr val="accent2">
                    <a:lumMod val="75000"/>
                  </a:schemeClr>
                </a:solidFill>
                <a:latin typeface="Open Sans"/>
              </a:rPr>
              <a:t>Mandatory reporting</a:t>
            </a:r>
          </a:p>
        </p:txBody>
      </p:sp>
    </p:spTree>
    <p:custDataLst>
      <p:tags r:id="rId1"/>
    </p:custDataLst>
    <p:extLst>
      <p:ext uri="{BB962C8B-B14F-4D97-AF65-F5344CB8AC3E}">
        <p14:creationId xmlns:p14="http://schemas.microsoft.com/office/powerpoint/2010/main" val="1681809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462919" y="2536696"/>
            <a:ext cx="3652765" cy="1822778"/>
            <a:chOff x="0" y="-9525"/>
            <a:chExt cx="7305530" cy="3645556"/>
          </a:xfrm>
        </p:grpSpPr>
        <p:sp>
          <p:nvSpPr>
            <p:cNvPr id="4" name="TextBox 4"/>
            <p:cNvSpPr txBox="1"/>
            <p:nvPr/>
          </p:nvSpPr>
          <p:spPr>
            <a:xfrm>
              <a:off x="0" y="-9525"/>
              <a:ext cx="7305526" cy="1538882"/>
            </a:xfrm>
            <a:prstGeom prst="rect">
              <a:avLst/>
            </a:prstGeom>
          </p:spPr>
          <p:txBody>
            <a:bodyPr lIns="0" tIns="0" rIns="0" bIns="0" rtlCol="0" anchor="t">
              <a:spAutoFit/>
            </a:bodyPr>
            <a:lstStyle/>
            <a:p>
              <a:pPr algn="ctr" defTabSz="609660">
                <a:lnSpc>
                  <a:spcPts val="6000"/>
                </a:lnSpc>
              </a:pPr>
              <a:r>
                <a:rPr lang="en-US" sz="5000" spc="150">
                  <a:solidFill>
                    <a:srgbClr val="FFFFF6"/>
                  </a:solidFill>
                  <a:latin typeface="Open Sans Bold"/>
                </a:rPr>
                <a:t>7 out of 10</a:t>
              </a:r>
            </a:p>
          </p:txBody>
        </p:sp>
        <p:sp>
          <p:nvSpPr>
            <p:cNvPr id="5" name="TextBox 5"/>
            <p:cNvSpPr txBox="1"/>
            <p:nvPr/>
          </p:nvSpPr>
          <p:spPr>
            <a:xfrm>
              <a:off x="0" y="2045853"/>
              <a:ext cx="7305530" cy="1590178"/>
            </a:xfrm>
            <a:prstGeom prst="rect">
              <a:avLst/>
            </a:prstGeom>
          </p:spPr>
          <p:txBody>
            <a:bodyPr lIns="0" tIns="0" rIns="0" bIns="0" rtlCol="0" anchor="t">
              <a:spAutoFit/>
            </a:bodyPr>
            <a:lstStyle/>
            <a:p>
              <a:pPr algn="ctr" defTabSz="609660">
                <a:lnSpc>
                  <a:spcPts val="3080"/>
                </a:lnSpc>
              </a:pPr>
              <a:r>
                <a:rPr lang="en-US" sz="2200" spc="286">
                  <a:solidFill>
                    <a:srgbClr val="FFFFF6"/>
                  </a:solidFill>
                  <a:latin typeface="Open Sans"/>
                </a:rPr>
                <a:t>SUFFER FROM MENTAL ILLNESS</a:t>
              </a:r>
            </a:p>
          </p:txBody>
        </p:sp>
      </p:grpSp>
      <p:grpSp>
        <p:nvGrpSpPr>
          <p:cNvPr id="7" name="Group 7"/>
          <p:cNvGrpSpPr/>
          <p:nvPr/>
        </p:nvGrpSpPr>
        <p:grpSpPr>
          <a:xfrm>
            <a:off x="6990861" y="1812497"/>
            <a:ext cx="3738221" cy="1493640"/>
            <a:chOff x="-170916" y="-1457923"/>
            <a:chExt cx="7476442" cy="2987280"/>
          </a:xfrm>
        </p:grpSpPr>
        <p:sp>
          <p:nvSpPr>
            <p:cNvPr id="8" name="TextBox 8"/>
            <p:cNvSpPr txBox="1"/>
            <p:nvPr/>
          </p:nvSpPr>
          <p:spPr>
            <a:xfrm>
              <a:off x="0" y="-9525"/>
              <a:ext cx="7305526" cy="1538882"/>
            </a:xfrm>
            <a:prstGeom prst="rect">
              <a:avLst/>
            </a:prstGeom>
          </p:spPr>
          <p:txBody>
            <a:bodyPr lIns="0" tIns="0" rIns="0" bIns="0" rtlCol="0" anchor="t">
              <a:spAutoFit/>
            </a:bodyPr>
            <a:lstStyle/>
            <a:p>
              <a:pPr algn="ctr" defTabSz="609660">
                <a:lnSpc>
                  <a:spcPts val="6000"/>
                </a:lnSpc>
              </a:pPr>
              <a:r>
                <a:rPr lang="en-US" sz="5000" spc="150">
                  <a:solidFill>
                    <a:srgbClr val="FFFFF6"/>
                  </a:solidFill>
                  <a:latin typeface="Open Sans Bold"/>
                </a:rPr>
                <a:t>2 out of 10</a:t>
              </a:r>
            </a:p>
          </p:txBody>
        </p:sp>
        <p:sp>
          <p:nvSpPr>
            <p:cNvPr id="9" name="TextBox 9"/>
            <p:cNvSpPr txBox="1"/>
            <p:nvPr/>
          </p:nvSpPr>
          <p:spPr>
            <a:xfrm>
              <a:off x="-170916" y="-1457923"/>
              <a:ext cx="7305530" cy="1354216"/>
            </a:xfrm>
            <a:prstGeom prst="rect">
              <a:avLst/>
            </a:prstGeom>
          </p:spPr>
          <p:txBody>
            <a:bodyPr lIns="0" tIns="0" rIns="0" bIns="0" rtlCol="0" anchor="t">
              <a:spAutoFit/>
            </a:bodyPr>
            <a:lstStyle/>
            <a:p>
              <a:pPr marL="285750" lvl="0" indent="-285750">
                <a:buFont typeface="Arial" panose="020B0604020202020204" pitchFamily="34" charset="0"/>
                <a:buChar char="•"/>
              </a:pPr>
              <a:r>
                <a:rPr lang="en-US" sz="2200" spc="286" dirty="0">
                  <a:solidFill>
                    <a:srgbClr val="FFFFF6"/>
                  </a:solidFill>
                  <a:latin typeface="Open Sans"/>
                </a:rPr>
                <a:t>GET </a:t>
              </a:r>
              <a:r>
                <a:rPr lang="en-US" sz="2200" spc="286" dirty="0" smtClean="0">
                  <a:solidFill>
                    <a:srgbClr val="FFFFF6"/>
                  </a:solidFill>
                  <a:latin typeface="Open Sans"/>
                </a:rPr>
                <a:t>PROPER </a:t>
              </a:r>
              <a:r>
                <a:rPr lang="en-US" sz="2200" spc="286" dirty="0">
                  <a:solidFill>
                    <a:srgbClr val="FFFFF6"/>
                  </a:solidFill>
                  <a:latin typeface="Open Sans"/>
                </a:rPr>
                <a:t>TREATMENT</a:t>
              </a:r>
            </a:p>
          </p:txBody>
        </p:sp>
      </p:grpSp>
      <p:graphicFrame>
        <p:nvGraphicFramePr>
          <p:cNvPr id="10" name="Content Placeholder 3"/>
          <p:cNvGraphicFramePr>
            <a:graphicFrameLocks/>
          </p:cNvGraphicFramePr>
          <p:nvPr>
            <p:extLst>
              <p:ext uri="{D42A27DB-BD31-4B8C-83A1-F6EECF244321}">
                <p14:modId xmlns:p14="http://schemas.microsoft.com/office/powerpoint/2010/main" val="397885920"/>
              </p:ext>
            </p:extLst>
          </p:nvPr>
        </p:nvGraphicFramePr>
        <p:xfrm>
          <a:off x="468844" y="1087358"/>
          <a:ext cx="10760330" cy="5663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oup 3"/>
          <p:cNvGrpSpPr/>
          <p:nvPr/>
        </p:nvGrpSpPr>
        <p:grpSpPr>
          <a:xfrm>
            <a:off x="1" y="65975"/>
            <a:ext cx="12191999" cy="889000"/>
            <a:chOff x="-1" y="400197"/>
            <a:chExt cx="8795521" cy="5392654"/>
          </a:xfrm>
          <a:solidFill>
            <a:schemeClr val="accent2">
              <a:lumMod val="75000"/>
            </a:schemeClr>
          </a:solidFill>
        </p:grpSpPr>
        <p:sp>
          <p:nvSpPr>
            <p:cNvPr id="14" name="AutoShape 4"/>
            <p:cNvSpPr/>
            <p:nvPr/>
          </p:nvSpPr>
          <p:spPr>
            <a:xfrm>
              <a:off x="-1" y="400197"/>
              <a:ext cx="8795521" cy="5392654"/>
            </a:xfrm>
            <a:prstGeom prst="rect">
              <a:avLst/>
            </a:prstGeom>
            <a:grpFill/>
          </p:spPr>
        </p:sp>
        <p:sp>
          <p:nvSpPr>
            <p:cNvPr id="15" name="TextBox 5"/>
            <p:cNvSpPr txBox="1"/>
            <p:nvPr/>
          </p:nvSpPr>
          <p:spPr>
            <a:xfrm>
              <a:off x="629085" y="1203229"/>
              <a:ext cx="7537350" cy="4589622"/>
            </a:xfrm>
            <a:prstGeom prst="rect">
              <a:avLst/>
            </a:prstGeom>
            <a:grpFill/>
          </p:spPr>
          <p:txBody>
            <a:bodyPr lIns="0" tIns="0" rIns="0" bIns="0" rtlCol="0" anchor="t">
              <a:spAutoFit/>
            </a:bodyPr>
            <a:lstStyle/>
            <a:p>
              <a:pPr algn="r" defTabSz="609660">
                <a:lnSpc>
                  <a:spcPts val="5894"/>
                </a:lnSpc>
              </a:pPr>
              <a:r>
                <a:rPr lang="en-US" sz="4334" spc="43" dirty="0">
                  <a:solidFill>
                    <a:schemeClr val="bg1"/>
                  </a:solidFill>
                  <a:latin typeface="Open Sans"/>
                </a:rPr>
                <a:t>Referral</a:t>
              </a:r>
              <a:r>
                <a:rPr lang="en-US" sz="4334" spc="43" dirty="0">
                  <a:solidFill>
                    <a:srgbClr val="FFFFF6"/>
                  </a:solidFill>
                  <a:latin typeface="Open Sans"/>
                </a:rPr>
                <a:t> </a:t>
              </a:r>
            </a:p>
          </p:txBody>
        </p:sp>
      </p:grpSp>
    </p:spTree>
    <p:custDataLst>
      <p:tags r:id="rId1"/>
    </p:custDataLst>
    <p:extLst>
      <p:ext uri="{BB962C8B-B14F-4D97-AF65-F5344CB8AC3E}">
        <p14:creationId xmlns:p14="http://schemas.microsoft.com/office/powerpoint/2010/main" val="294030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779643" y="-77276"/>
            <a:ext cx="1547586" cy="7012551"/>
          </a:xfrm>
          <a:prstGeom prst="rect">
            <a:avLst/>
          </a:prstGeom>
          <a:solidFill>
            <a:schemeClr val="accent2">
              <a:lumMod val="50000"/>
              <a:alpha val="29803"/>
            </a:schemeClr>
          </a:solidFill>
        </p:spPr>
      </p:sp>
      <p:grpSp>
        <p:nvGrpSpPr>
          <p:cNvPr id="3" name="Group 3"/>
          <p:cNvGrpSpPr/>
          <p:nvPr/>
        </p:nvGrpSpPr>
        <p:grpSpPr>
          <a:xfrm>
            <a:off x="7721600" y="2080837"/>
            <a:ext cx="4605629" cy="3129792"/>
            <a:chOff x="0" y="0"/>
            <a:chExt cx="10040506" cy="6110297"/>
          </a:xfrm>
          <a:solidFill>
            <a:schemeClr val="accent2">
              <a:lumMod val="75000"/>
            </a:schemeClr>
          </a:solidFill>
        </p:grpSpPr>
        <p:sp>
          <p:nvSpPr>
            <p:cNvPr id="4" name="AutoShape 4"/>
            <p:cNvSpPr/>
            <p:nvPr/>
          </p:nvSpPr>
          <p:spPr>
            <a:xfrm>
              <a:off x="0" y="0"/>
              <a:ext cx="10040506" cy="6110297"/>
            </a:xfrm>
            <a:prstGeom prst="rect">
              <a:avLst/>
            </a:prstGeom>
            <a:grpFill/>
          </p:spPr>
        </p:sp>
        <p:sp>
          <p:nvSpPr>
            <p:cNvPr id="5" name="TextBox 5"/>
            <p:cNvSpPr txBox="1"/>
            <p:nvPr/>
          </p:nvSpPr>
          <p:spPr>
            <a:xfrm>
              <a:off x="35612" y="1550463"/>
              <a:ext cx="10004894" cy="2604282"/>
            </a:xfrm>
            <a:prstGeom prst="rect">
              <a:avLst/>
            </a:prstGeom>
            <a:grpFill/>
          </p:spPr>
          <p:txBody>
            <a:bodyPr wrap="square" lIns="0" tIns="0" rIns="0" bIns="0" rtlCol="0" anchor="t">
              <a:spAutoFit/>
            </a:bodyPr>
            <a:lstStyle/>
            <a:p>
              <a:pPr algn="ctr"/>
              <a:r>
                <a:rPr lang="en-US" sz="4334" spc="43" dirty="0">
                  <a:solidFill>
                    <a:schemeClr val="bg1"/>
                  </a:solidFill>
                  <a:latin typeface="Open Sans Bold" panose="020B0604020202020204" charset="0"/>
                  <a:ea typeface="Open Sans Bold" panose="020B0604020202020204" charset="0"/>
                  <a:cs typeface="Open Sans Bold" panose="020B0604020202020204" charset="0"/>
                </a:rPr>
                <a:t>Staff resources:</a:t>
              </a:r>
            </a:p>
            <a:p>
              <a:pPr algn="ctr"/>
              <a:r>
                <a:rPr lang="en-US" sz="4334" spc="43" dirty="0">
                  <a:solidFill>
                    <a:schemeClr val="bg1"/>
                  </a:solidFill>
                  <a:latin typeface="Open Sans Bold" panose="020B0604020202020204" charset="0"/>
                  <a:ea typeface="Open Sans Bold" panose="020B0604020202020204" charset="0"/>
                  <a:cs typeface="Open Sans Bold" panose="020B0604020202020204" charset="0"/>
                </a:rPr>
                <a:t>Support for you</a:t>
              </a:r>
            </a:p>
          </p:txBody>
        </p:sp>
      </p:grpSp>
      <p:sp>
        <p:nvSpPr>
          <p:cNvPr id="9" name="TextBox 9"/>
          <p:cNvSpPr txBox="1"/>
          <p:nvPr/>
        </p:nvSpPr>
        <p:spPr>
          <a:xfrm>
            <a:off x="254000" y="127001"/>
            <a:ext cx="7366000" cy="6412012"/>
          </a:xfrm>
          <a:prstGeom prst="rect">
            <a:avLst/>
          </a:prstGeom>
        </p:spPr>
        <p:txBody>
          <a:bodyPr wrap="square" lIns="0" tIns="0" rIns="0" bIns="0" rtlCol="0" anchor="t">
            <a:spAutoFit/>
          </a:bodyPr>
          <a:lstStyle/>
          <a:p>
            <a:pPr>
              <a:lnSpc>
                <a:spcPts val="2500"/>
              </a:lnSpc>
            </a:pPr>
            <a:endParaRPr lang="en-AU" sz="2133" b="1" spc="17" dirty="0">
              <a:solidFill>
                <a:srgbClr val="4BACC6">
                  <a:lumMod val="50000"/>
                </a:srgbClr>
              </a:solidFill>
              <a:latin typeface="Open Sans"/>
            </a:endParaRPr>
          </a:p>
          <a:p>
            <a:pPr>
              <a:lnSpc>
                <a:spcPts val="2500"/>
              </a:lnSpc>
            </a:pPr>
            <a:r>
              <a:rPr lang="en-AU" sz="2133" b="1" spc="17" dirty="0">
                <a:solidFill>
                  <a:schemeClr val="accent2">
                    <a:lumMod val="50000"/>
                  </a:schemeClr>
                </a:solidFill>
                <a:latin typeface="Open Sans"/>
              </a:rPr>
              <a:t>Professional</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Manager or supervisor</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Family violence workplace contact via the Workplace Support Program</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Clinical champions</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Employee Assistance Program</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Centre Against Sexual Assault - 24/7 counselling for professionals</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1800 RESPECT - 24/7 counselling for professionals</a:t>
            </a:r>
          </a:p>
          <a:p>
            <a:pPr>
              <a:lnSpc>
                <a:spcPts val="2500"/>
              </a:lnSpc>
            </a:pPr>
            <a:endParaRPr lang="en-AU" sz="1667" spc="17" dirty="0">
              <a:solidFill>
                <a:srgbClr val="4BACC6">
                  <a:lumMod val="50000"/>
                </a:srgbClr>
              </a:solidFill>
              <a:latin typeface="Open Sans"/>
            </a:endParaRPr>
          </a:p>
          <a:p>
            <a:pPr>
              <a:lnSpc>
                <a:spcPts val="2500"/>
              </a:lnSpc>
            </a:pPr>
            <a:r>
              <a:rPr lang="en-AU" sz="2133" b="1" spc="17" dirty="0">
                <a:solidFill>
                  <a:schemeClr val="accent2">
                    <a:lumMod val="50000"/>
                  </a:schemeClr>
                </a:solidFill>
                <a:latin typeface="Open Sans"/>
              </a:rPr>
              <a:t>Self-care</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Any activity that we do deliberately in order to take care of our mental, emotional and physical health and can include;</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Talking with someone you trust </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Taking regular breaks and annual leave</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Healthy eating and exercise</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Debriefing (formal and informal)</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Work-life balance and keeping work and your personal life separate</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Prioritise activities you find enjoyable outside of work</a:t>
            </a:r>
          </a:p>
        </p:txBody>
      </p:sp>
    </p:spTree>
    <p:custDataLst>
      <p:tags r:id="rId1"/>
    </p:custDataLst>
    <p:extLst>
      <p:ext uri="{BB962C8B-B14F-4D97-AF65-F5344CB8AC3E}">
        <p14:creationId xmlns:p14="http://schemas.microsoft.com/office/powerpoint/2010/main" val="3114003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44" y="0"/>
            <a:ext cx="5181599" cy="6858000"/>
          </a:xfrm>
          <a:prstGeom prst="rect">
            <a:avLst/>
          </a:prstGeom>
        </p:spPr>
      </p:pic>
      <p:grpSp>
        <p:nvGrpSpPr>
          <p:cNvPr id="3" name="Group 3"/>
          <p:cNvGrpSpPr/>
          <p:nvPr/>
        </p:nvGrpSpPr>
        <p:grpSpPr>
          <a:xfrm>
            <a:off x="151738" y="3035815"/>
            <a:ext cx="5181599" cy="1137714"/>
            <a:chOff x="335382" y="-1727908"/>
            <a:chExt cx="11452715" cy="5017022"/>
          </a:xfrm>
          <a:solidFill>
            <a:schemeClr val="accent2">
              <a:lumMod val="75000"/>
            </a:schemeClr>
          </a:solidFill>
        </p:grpSpPr>
        <p:sp>
          <p:nvSpPr>
            <p:cNvPr id="4" name="AutoShape 4"/>
            <p:cNvSpPr/>
            <p:nvPr/>
          </p:nvSpPr>
          <p:spPr>
            <a:xfrm>
              <a:off x="335382" y="-1727908"/>
              <a:ext cx="11452715" cy="5017022"/>
            </a:xfrm>
            <a:prstGeom prst="rect">
              <a:avLst/>
            </a:prstGeom>
            <a:grpFill/>
          </p:spPr>
        </p:sp>
        <p:sp>
          <p:nvSpPr>
            <p:cNvPr id="5" name="TextBox 5"/>
            <p:cNvSpPr txBox="1"/>
            <p:nvPr/>
          </p:nvSpPr>
          <p:spPr>
            <a:xfrm>
              <a:off x="1550659" y="-1407029"/>
              <a:ext cx="9971777" cy="3619651"/>
            </a:xfrm>
            <a:prstGeom prst="rect">
              <a:avLst/>
            </a:prstGeom>
            <a:grpFill/>
          </p:spPr>
          <p:txBody>
            <a:bodyPr lIns="0" tIns="0" rIns="0" bIns="0" rtlCol="0" anchor="t">
              <a:spAutoFit/>
            </a:bodyPr>
            <a:lstStyle/>
            <a:p>
              <a:pPr>
                <a:lnSpc>
                  <a:spcPts val="6000"/>
                </a:lnSpc>
              </a:pPr>
              <a:r>
                <a:rPr lang="en-AU" sz="4000" spc="150" dirty="0">
                  <a:solidFill>
                    <a:schemeClr val="bg1"/>
                  </a:solidFill>
                  <a:latin typeface="Open Sans Bold"/>
                </a:rPr>
                <a:t>Key messages</a:t>
              </a:r>
            </a:p>
          </p:txBody>
        </p:sp>
      </p:grpSp>
      <p:grpSp>
        <p:nvGrpSpPr>
          <p:cNvPr id="6" name="Group 6"/>
          <p:cNvGrpSpPr/>
          <p:nvPr/>
        </p:nvGrpSpPr>
        <p:grpSpPr>
          <a:xfrm>
            <a:off x="5453531" y="279400"/>
            <a:ext cx="6442906" cy="2102906"/>
            <a:chOff x="-417731" y="-2808865"/>
            <a:chExt cx="9989588" cy="4205814"/>
          </a:xfrm>
        </p:grpSpPr>
        <p:sp>
          <p:nvSpPr>
            <p:cNvPr id="7" name="TextBox 7"/>
            <p:cNvSpPr txBox="1"/>
            <p:nvPr/>
          </p:nvSpPr>
          <p:spPr>
            <a:xfrm>
              <a:off x="38638" y="-2808865"/>
              <a:ext cx="9391913" cy="769442"/>
            </a:xfrm>
            <a:prstGeom prst="rect">
              <a:avLst/>
            </a:prstGeom>
          </p:spPr>
          <p:txBody>
            <a:bodyPr lIns="0" tIns="0" rIns="0" bIns="0" rtlCol="0" anchor="t">
              <a:spAutoFit/>
            </a:bodyPr>
            <a:lstStyle/>
            <a:p>
              <a:pPr algn="r">
                <a:lnSpc>
                  <a:spcPts val="3040"/>
                </a:lnSpc>
              </a:pPr>
              <a:endParaRPr lang="en-US" sz="2533" spc="253">
                <a:solidFill>
                  <a:srgbClr val="69ADC6"/>
                </a:solidFill>
                <a:latin typeface="Open Sans Bold"/>
              </a:endParaRPr>
            </a:p>
          </p:txBody>
        </p:sp>
        <p:sp>
          <p:nvSpPr>
            <p:cNvPr id="8" name="TextBox 8"/>
            <p:cNvSpPr txBox="1"/>
            <p:nvPr/>
          </p:nvSpPr>
          <p:spPr>
            <a:xfrm>
              <a:off x="-417731" y="-2604149"/>
              <a:ext cx="9989588" cy="4001098"/>
            </a:xfrm>
            <a:prstGeom prst="rect">
              <a:avLst/>
            </a:prstGeom>
          </p:spPr>
          <p:txBody>
            <a:bodyPr wrap="square" lIns="0" tIns="0" rIns="0" bIns="0" rtlCol="0" anchor="t">
              <a:spAutoFit/>
            </a:bodyPr>
            <a:lstStyle/>
            <a:p>
              <a:pPr marL="304815" indent="-304815">
                <a:lnSpc>
                  <a:spcPct val="150000"/>
                </a:lnSpc>
                <a:buFont typeface="Arial" panose="020B0604020202020204" pitchFamily="34" charset="0"/>
                <a:buChar char="•"/>
              </a:pPr>
              <a:endParaRPr lang="en-AU" sz="2000" spc="20" dirty="0">
                <a:solidFill>
                  <a:srgbClr val="4BACC6">
                    <a:lumMod val="50000"/>
                  </a:srgbClr>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p:txBody>
        </p:sp>
      </p:grpSp>
      <p:sp>
        <p:nvSpPr>
          <p:cNvPr id="2" name="Rectangle 1"/>
          <p:cNvSpPr/>
          <p:nvPr/>
        </p:nvSpPr>
        <p:spPr>
          <a:xfrm>
            <a:off x="5333337" y="-42729"/>
            <a:ext cx="6699142" cy="6812121"/>
          </a:xfrm>
          <a:prstGeom prst="rect">
            <a:avLst/>
          </a:prstGeom>
        </p:spPr>
        <p:txBody>
          <a:bodyPr wrap="square">
            <a:spAutoFit/>
          </a:bodyPr>
          <a:lstStyle/>
          <a:p>
            <a:pPr marL="360000" lvl="1" indent="-360000">
              <a:lnSpc>
                <a:spcPct val="125000"/>
              </a:lnSpc>
              <a:spcBef>
                <a:spcPts val="500"/>
              </a:spcBef>
              <a:buFont typeface="Arial" charset="0"/>
              <a:buChar char="•"/>
            </a:pPr>
            <a:r>
              <a:rPr lang="en-AU" sz="2400" b="1" kern="16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Childhood experience of family violence has a profound life long impact on health and wellbeing</a:t>
            </a:r>
          </a:p>
          <a:p>
            <a:pPr marL="360000" lvl="1" indent="-360000">
              <a:lnSpc>
                <a:spcPct val="125000"/>
              </a:lnSpc>
              <a:spcBef>
                <a:spcPts val="500"/>
              </a:spcBef>
              <a:buFont typeface="Arial" charset="0"/>
              <a:buChar char="•"/>
            </a:pPr>
            <a:r>
              <a:rPr lang="en-AU" sz="2400" b="1" kern="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best interests of the child is paramount</a:t>
            </a:r>
          </a:p>
          <a:p>
            <a:pPr marL="360000" lvl="1" indent="-360000">
              <a:lnSpc>
                <a:spcPct val="125000"/>
              </a:lnSpc>
              <a:spcBef>
                <a:spcPts val="500"/>
              </a:spcBef>
              <a:buFont typeface="Arial" charset="0"/>
              <a:buChar char="•"/>
            </a:pPr>
            <a:r>
              <a:rPr lang="en-AU" sz="2400" b="1" kern="16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Clinicians are not expected to be family violence experts – they are expected to notice the signs and inquire sensitively</a:t>
            </a:r>
          </a:p>
          <a:p>
            <a:pPr marL="360000" lvl="1" indent="-360000">
              <a:lnSpc>
                <a:spcPct val="125000"/>
              </a:lnSpc>
              <a:spcBef>
                <a:spcPts val="500"/>
              </a:spcBef>
              <a:buFont typeface="Arial" charset="0"/>
              <a:buChar char="•"/>
            </a:pPr>
            <a:r>
              <a:rPr lang="en-AU" sz="2400" b="1" kern="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Mandatory reporting requirements apply for the presenting child or young person  and for any children at home</a:t>
            </a:r>
          </a:p>
          <a:p>
            <a:pPr marL="360000" lvl="1" indent="-360000">
              <a:lnSpc>
                <a:spcPct val="125000"/>
              </a:lnSpc>
              <a:spcBef>
                <a:spcPts val="500"/>
              </a:spcBef>
              <a:buFont typeface="Arial" charset="0"/>
              <a:buChar char="•"/>
            </a:pPr>
            <a:r>
              <a:rPr lang="en-AU" sz="2400" b="1" kern="16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Consult the experts and refer to state wide Clinical Practice Guideline for Child Abuse and Neglect.</a:t>
            </a:r>
          </a:p>
        </p:txBody>
      </p:sp>
    </p:spTree>
    <p:custDataLst>
      <p:tags r:id="rId1"/>
    </p:custDataLst>
    <p:extLst>
      <p:ext uri="{BB962C8B-B14F-4D97-AF65-F5344CB8AC3E}">
        <p14:creationId xmlns:p14="http://schemas.microsoft.com/office/powerpoint/2010/main" val="3229619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 y="0"/>
            <a:ext cx="12192001" cy="6858001"/>
            <a:chOff x="-2" y="-1"/>
            <a:chExt cx="22955000" cy="13716002"/>
          </a:xfrm>
        </p:grpSpPr>
        <p:pic>
          <p:nvPicPr>
            <p:cNvPr id="4" name="Picture 4"/>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2" y="-1"/>
              <a:ext cx="11573147" cy="13716001"/>
            </a:xfrm>
            <a:prstGeom prst="rect">
              <a:avLst/>
            </a:prstGeom>
          </p:spPr>
        </p:pic>
        <p:pic>
          <p:nvPicPr>
            <p:cNvPr id="6" name="Picture 6"/>
            <p:cNvPicPr>
              <a:picLocks noChangeAspect="1"/>
            </p:cNvPicPr>
            <p:nvPr/>
          </p:nvPicPr>
          <p:blipFill>
            <a:blip r:embed="rId5">
              <a:alphaModFix amt="90000"/>
              <a:grayscl/>
            </a:blip>
            <a:srcRect t="19789" b="19789"/>
            <a:stretch>
              <a:fillRect/>
            </a:stretch>
          </p:blipFill>
          <p:spPr>
            <a:xfrm>
              <a:off x="11573145" y="0"/>
              <a:ext cx="11381853" cy="13716001"/>
            </a:xfrm>
            <a:prstGeom prst="rect">
              <a:avLst/>
            </a:prstGeom>
          </p:spPr>
        </p:pic>
      </p:grpSp>
      <p:sp>
        <p:nvSpPr>
          <p:cNvPr id="2" name="AutoShape 2"/>
          <p:cNvSpPr/>
          <p:nvPr/>
        </p:nvSpPr>
        <p:spPr>
          <a:xfrm>
            <a:off x="3059394" y="0"/>
            <a:ext cx="5426580" cy="6858000"/>
          </a:xfrm>
          <a:prstGeom prst="rect">
            <a:avLst/>
          </a:prstGeom>
          <a:solidFill>
            <a:schemeClr val="accent2">
              <a:lumMod val="75000"/>
            </a:schemeClr>
          </a:solidFill>
        </p:spPr>
      </p:sp>
      <p:grpSp>
        <p:nvGrpSpPr>
          <p:cNvPr id="7" name="Group 7"/>
          <p:cNvGrpSpPr/>
          <p:nvPr/>
        </p:nvGrpSpPr>
        <p:grpSpPr>
          <a:xfrm>
            <a:off x="3221764" y="393107"/>
            <a:ext cx="5024928" cy="8487277"/>
            <a:chOff x="-8551405" y="-3348837"/>
            <a:chExt cx="7867172" cy="16867616"/>
          </a:xfrm>
        </p:grpSpPr>
        <p:sp>
          <p:nvSpPr>
            <p:cNvPr id="8" name="TextBox 8"/>
            <p:cNvSpPr txBox="1"/>
            <p:nvPr/>
          </p:nvSpPr>
          <p:spPr>
            <a:xfrm>
              <a:off x="-7494745" y="-3348837"/>
              <a:ext cx="5528242" cy="769442"/>
            </a:xfrm>
            <a:prstGeom prst="rect">
              <a:avLst/>
            </a:prstGeom>
          </p:spPr>
          <p:txBody>
            <a:bodyPr lIns="0" tIns="0" rIns="0" bIns="0" rtlCol="0" anchor="t">
              <a:spAutoFit/>
            </a:bodyPr>
            <a:lstStyle/>
            <a:p>
              <a:pPr algn="ctr" defTabSz="609630">
                <a:lnSpc>
                  <a:spcPts val="3040"/>
                </a:lnSpc>
              </a:pPr>
              <a:r>
                <a:rPr lang="en-US" sz="2533" spc="253" dirty="0">
                  <a:solidFill>
                    <a:schemeClr val="bg1"/>
                  </a:solidFill>
                  <a:latin typeface="Open Sans Bold" panose="020B0604020202020204" charset="0"/>
                  <a:ea typeface="Open Sans Bold" panose="020B0604020202020204" charset="0"/>
                  <a:cs typeface="Open Sans Bold" panose="020B0604020202020204" charset="0"/>
                </a:rPr>
                <a:t>Reflections</a:t>
              </a:r>
            </a:p>
          </p:txBody>
        </p:sp>
        <p:sp>
          <p:nvSpPr>
            <p:cNvPr id="9" name="TextBox 9"/>
            <p:cNvSpPr txBox="1"/>
            <p:nvPr/>
          </p:nvSpPr>
          <p:spPr>
            <a:xfrm>
              <a:off x="-8551405" y="-2690614"/>
              <a:ext cx="7867172" cy="16209393"/>
            </a:xfrm>
            <a:prstGeom prst="rect">
              <a:avLst/>
            </a:prstGeom>
          </p:spPr>
          <p:txBody>
            <a:bodyPr wrap="square" lIns="0" tIns="0" rIns="0" bIns="0" rtlCol="0" anchor="t">
              <a:spAutoFit/>
            </a:bodyPr>
            <a:lstStyle/>
            <a:p>
              <a:pPr algn="ctr" defTabSz="609630">
                <a:lnSpc>
                  <a:spcPts val="3000"/>
                </a:lnSpc>
              </a:pPr>
              <a:endParaRPr lang="en-AU" sz="1867" spc="20" dirty="0">
                <a:solidFill>
                  <a:schemeClr val="bg1"/>
                </a:solidFill>
                <a:latin typeface="Open Sans"/>
              </a:endParaRPr>
            </a:p>
            <a:p>
              <a:pPr algn="ctr"/>
              <a:r>
                <a:rPr lang="en-AU" sz="33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‘If you get that gut feeling that something isn’t right about a person or a situation, trust it!’</a:t>
              </a:r>
            </a:p>
            <a:p>
              <a:endParaRPr lang="en-AU" dirty="0"/>
            </a:p>
            <a:p>
              <a:r>
                <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rPr>
                <a:t>Think about a person or a situation you may have come across in your past clinical practice.</a:t>
              </a:r>
            </a:p>
            <a:p>
              <a:pPr lvl="1"/>
              <a:endParaRPr lang="en-AU"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r>
                <a:rPr lang="en-AU"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Were </a:t>
              </a:r>
              <a:r>
                <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rPr>
                <a:t>there any signs of family violence that you may not have recognised back then?</a:t>
              </a:r>
            </a:p>
            <a:p>
              <a:pPr lvl="1"/>
              <a:endParaRPr lang="en-AU"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r>
                <a:rPr lang="en-AU"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As </a:t>
              </a:r>
              <a:r>
                <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rPr>
                <a:t>a consequence of the session today, what would you do different if you came across the same situation next week?</a:t>
              </a:r>
            </a:p>
            <a:p>
              <a:pPr algn="ctr" defTabSz="609630">
                <a:lnSpc>
                  <a:spcPts val="3000"/>
                </a:lnSpc>
              </a:pPr>
              <a:r>
                <a:rPr lang="en-AU" sz="1867" spc="20" dirty="0">
                  <a:solidFill>
                    <a:schemeClr val="bg1"/>
                  </a:solidFill>
                  <a:latin typeface="Open Sans"/>
                </a:rPr>
                <a:t/>
              </a:r>
              <a:br>
                <a:rPr lang="en-AU" sz="1867" spc="20" dirty="0">
                  <a:solidFill>
                    <a:schemeClr val="bg1"/>
                  </a:solidFill>
                  <a:latin typeface="Open Sans"/>
                </a:rPr>
              </a:br>
              <a:endParaRPr lang="en-AU" sz="1867" spc="20" dirty="0">
                <a:solidFill>
                  <a:schemeClr val="bg1"/>
                </a:solidFill>
                <a:latin typeface="Open Sans"/>
              </a:endParaRPr>
            </a:p>
            <a:p>
              <a:pPr algn="ctr" defTabSz="609630">
                <a:lnSpc>
                  <a:spcPts val="3000"/>
                </a:lnSpc>
              </a:pPr>
              <a:endParaRPr lang="en-AU" sz="1867" spc="20" dirty="0">
                <a:solidFill>
                  <a:schemeClr val="bg1"/>
                </a:solidFill>
                <a:latin typeface="Open Sans"/>
              </a:endParaRPr>
            </a:p>
            <a:p>
              <a:pPr algn="ctr" defTabSz="609630">
                <a:lnSpc>
                  <a:spcPts val="3000"/>
                </a:lnSpc>
              </a:pPr>
              <a:r>
                <a:rPr lang="en-AU" sz="1867" spc="20" dirty="0">
                  <a:solidFill>
                    <a:schemeClr val="bg1"/>
                  </a:solidFill>
                  <a:latin typeface="Open Sans"/>
                </a:rPr>
                <a:t>Write down what you learned or were reminded about your own </a:t>
              </a:r>
              <a:r>
                <a:rPr lang="en-AU" sz="1867" spc="20" dirty="0" smtClean="0">
                  <a:solidFill>
                    <a:schemeClr val="bg1"/>
                  </a:solidFill>
                  <a:latin typeface="Open Sans"/>
                </a:rPr>
                <a:t>practice </a:t>
              </a:r>
              <a:r>
                <a:rPr lang="en-AU" sz="1867" spc="20" dirty="0">
                  <a:solidFill>
                    <a:schemeClr val="bg1"/>
                  </a:solidFill>
                  <a:latin typeface="Open Sans"/>
                </a:rPr>
                <a:t>that could make a difference to someone with experience of family violence.</a:t>
              </a:r>
            </a:p>
          </p:txBody>
        </p:sp>
      </p:grpSp>
    </p:spTree>
    <p:custDataLst>
      <p:tags r:id="rId1"/>
    </p:custDataLst>
    <p:extLst>
      <p:ext uri="{BB962C8B-B14F-4D97-AF65-F5344CB8AC3E}">
        <p14:creationId xmlns:p14="http://schemas.microsoft.com/office/powerpoint/2010/main" val="1456173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77276"/>
            <a:ext cx="971550" cy="7012551"/>
          </a:xfrm>
          <a:prstGeom prst="rect">
            <a:avLst/>
          </a:prstGeom>
          <a:solidFill>
            <a:schemeClr val="accent2">
              <a:lumMod val="50000"/>
              <a:alpha val="29803"/>
            </a:schemeClr>
          </a:solidFill>
        </p:spPr>
      </p:sp>
      <p:grpSp>
        <p:nvGrpSpPr>
          <p:cNvPr id="3" name="Group 3"/>
          <p:cNvGrpSpPr/>
          <p:nvPr/>
        </p:nvGrpSpPr>
        <p:grpSpPr>
          <a:xfrm>
            <a:off x="203200" y="177800"/>
            <a:ext cx="6756400" cy="1002053"/>
            <a:chOff x="-375316" y="-381275"/>
            <a:chExt cx="10263717" cy="4448205"/>
          </a:xfrm>
          <a:solidFill>
            <a:schemeClr val="accent2">
              <a:lumMod val="75000"/>
            </a:schemeClr>
          </a:solidFill>
        </p:grpSpPr>
        <p:sp>
          <p:nvSpPr>
            <p:cNvPr id="4" name="AutoShape 4"/>
            <p:cNvSpPr/>
            <p:nvPr/>
          </p:nvSpPr>
          <p:spPr>
            <a:xfrm>
              <a:off x="-375316" y="-381275"/>
              <a:ext cx="10263717" cy="4448205"/>
            </a:xfrm>
            <a:prstGeom prst="rect">
              <a:avLst/>
            </a:prstGeom>
            <a:grpFill/>
          </p:spPr>
        </p:sp>
        <p:sp>
          <p:nvSpPr>
            <p:cNvPr id="5" name="TextBox 5"/>
            <p:cNvSpPr txBox="1"/>
            <p:nvPr/>
          </p:nvSpPr>
          <p:spPr>
            <a:xfrm>
              <a:off x="312798" y="-231988"/>
              <a:ext cx="9575603" cy="3114476"/>
            </a:xfrm>
            <a:prstGeom prst="rect">
              <a:avLst/>
            </a:prstGeom>
            <a:grpFill/>
          </p:spPr>
          <p:txBody>
            <a:bodyPr wrap="square" lIns="0" tIns="0" rIns="0" bIns="0" rtlCol="0" anchor="t">
              <a:spAutoFit/>
            </a:bodyPr>
            <a:lstStyle/>
            <a:p>
              <a:pPr defTabSz="609630">
                <a:lnSpc>
                  <a:spcPts val="6000"/>
                </a:lnSpc>
              </a:pPr>
              <a:r>
                <a:rPr lang="en-US" sz="4000" spc="150" dirty="0">
                  <a:solidFill>
                    <a:schemeClr val="bg1"/>
                  </a:solidFill>
                  <a:latin typeface="Open Sans Bold"/>
                </a:rPr>
                <a:t>References</a:t>
              </a:r>
            </a:p>
          </p:txBody>
        </p:sp>
      </p:grpSp>
      <p:sp>
        <p:nvSpPr>
          <p:cNvPr id="6" name="Rectangle 5"/>
          <p:cNvSpPr/>
          <p:nvPr/>
        </p:nvSpPr>
        <p:spPr>
          <a:xfrm>
            <a:off x="971551" y="1270634"/>
            <a:ext cx="11101387" cy="5262979"/>
          </a:xfrm>
          <a:prstGeom prst="rect">
            <a:avLst/>
          </a:prstGeom>
        </p:spPr>
        <p:txBody>
          <a:bodyPr wrap="square">
            <a:spAutoFit/>
          </a:bodyPr>
          <a:lstStyle/>
          <a:p>
            <a:pPr marL="171450" indent="-171450">
              <a:buFont typeface="Arial" panose="020B0604020202020204" pitchFamily="34" charset="0"/>
              <a:buChar char="•"/>
            </a:pPr>
            <a:r>
              <a:rPr lang="en-AU" sz="1200" b="1" dirty="0">
                <a:latin typeface="Open Sans" panose="020B0606030504020204" pitchFamily="34" charset="0"/>
                <a:ea typeface="Open Sans" panose="020B0606030504020204" pitchFamily="34" charset="0"/>
                <a:cs typeface="Open Sans" panose="020B0606030504020204" pitchFamily="34" charset="0"/>
              </a:rPr>
              <a:t>Australian Institute of Health and Welfare 2018. Family, domestic and sexual violence in Australia 2018. Cat. no. FDV 2. Canberra: AIHW.</a:t>
            </a:r>
          </a:p>
          <a:p>
            <a:pPr marL="171450" indent="-171450">
              <a:buFont typeface="Arial" panose="020B0604020202020204" pitchFamily="34" charset="0"/>
              <a:buChar char="•"/>
            </a:pPr>
            <a:r>
              <a:rPr lang="en-AU" sz="1200" b="1" dirty="0">
                <a:latin typeface="Open Sans" panose="020B0606030504020204" pitchFamily="34" charset="0"/>
                <a:ea typeface="Open Sans" panose="020B0606030504020204" pitchFamily="34" charset="0"/>
                <a:cs typeface="Open Sans" panose="020B0606030504020204" pitchFamily="34" charset="0"/>
              </a:rPr>
              <a:t>Healey, L., Humphreys, C., </a:t>
            </a:r>
            <a:r>
              <a:rPr lang="en-AU" sz="1200" b="1" dirty="0" err="1">
                <a:latin typeface="Open Sans" panose="020B0606030504020204" pitchFamily="34" charset="0"/>
                <a:ea typeface="Open Sans" panose="020B0606030504020204" pitchFamily="34" charset="0"/>
                <a:cs typeface="Open Sans" panose="020B0606030504020204" pitchFamily="34" charset="0"/>
              </a:rPr>
              <a:t>Tsantefski</a:t>
            </a:r>
            <a:r>
              <a:rPr lang="en-AU" sz="1200" b="1" dirty="0">
                <a:latin typeface="Open Sans" panose="020B0606030504020204" pitchFamily="34" charset="0"/>
                <a:ea typeface="Open Sans" panose="020B0606030504020204" pitchFamily="34" charset="0"/>
                <a:cs typeface="Open Sans" panose="020B0606030504020204" pitchFamily="34" charset="0"/>
              </a:rPr>
              <a:t>, M., </a:t>
            </a:r>
            <a:r>
              <a:rPr lang="en-AU" sz="1200" b="1" dirty="0" err="1">
                <a:latin typeface="Open Sans" panose="020B0606030504020204" pitchFamily="34" charset="0"/>
                <a:ea typeface="Open Sans" panose="020B0606030504020204" pitchFamily="34" charset="0"/>
                <a:cs typeface="Open Sans" panose="020B0606030504020204" pitchFamily="34" charset="0"/>
              </a:rPr>
              <a:t>Heward</a:t>
            </a:r>
            <a:r>
              <a:rPr lang="en-AU" sz="1200" b="1" dirty="0">
                <a:latin typeface="Open Sans" panose="020B0606030504020204" pitchFamily="34" charset="0"/>
                <a:ea typeface="Open Sans" panose="020B0606030504020204" pitchFamily="34" charset="0"/>
                <a:cs typeface="Open Sans" panose="020B0606030504020204" pitchFamily="34" charset="0"/>
              </a:rPr>
              <a:t>-Belle, S., Chung, D., &amp; Mandel, D. (2018). Invisible Practices: Working with fathers who use violence. Practice guide. Sydney, NSW: ANROWS.</a:t>
            </a:r>
          </a:p>
          <a:p>
            <a:pPr marL="171450" indent="-171450">
              <a:buFont typeface="Arial" panose="020B0604020202020204" pitchFamily="34" charset="0"/>
              <a:buChar char="•"/>
            </a:pPr>
            <a:r>
              <a:rPr lang="en-US" sz="1200" b="1" dirty="0">
                <a:latin typeface="Open Sans" panose="020B0606030504020204" pitchFamily="34" charset="0"/>
                <a:ea typeface="Open Sans" panose="020B0606030504020204" pitchFamily="34" charset="0"/>
                <a:cs typeface="Open Sans" panose="020B0606030504020204" pitchFamily="34" charset="0"/>
              </a:rPr>
              <a:t>Family Violence Protection Act 2008 (Vic), Sourced from </a:t>
            </a:r>
            <a:r>
              <a:rPr lang="en-US" sz="1200" b="1" dirty="0" smtClean="0">
                <a:latin typeface="Open Sans" panose="020B0606030504020204" pitchFamily="34" charset="0"/>
                <a:ea typeface="Open Sans" panose="020B0606030504020204" pitchFamily="34" charset="0"/>
                <a:cs typeface="Open Sans" panose="020B0606030504020204" pitchFamily="34" charset="0"/>
              </a:rPr>
              <a:t>http</a:t>
            </a:r>
            <a:r>
              <a:rPr lang="en-US" sz="1200" b="1" dirty="0">
                <a:latin typeface="Open Sans" panose="020B0606030504020204" pitchFamily="34" charset="0"/>
                <a:ea typeface="Open Sans" panose="020B0606030504020204" pitchFamily="34" charset="0"/>
                <a:cs typeface="Open Sans" panose="020B0606030504020204" pitchFamily="34" charset="0"/>
              </a:rPr>
              <a:t>://www.austlii.edu.au/au/legis/vic/consol_act/fvpa2008283/ </a:t>
            </a:r>
            <a:endParaRPr lang="en-US" sz="1200" b="1" dirty="0" smtClean="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defRPr/>
            </a:pPr>
            <a:r>
              <a:rPr lang="en-AU" sz="1200" b="1" dirty="0" smtClean="0"/>
              <a:t>Brown </a:t>
            </a:r>
            <a:r>
              <a:rPr lang="en-AU" sz="1200" b="1" dirty="0"/>
              <a:t>T, Lyneham S, Bryant W, </a:t>
            </a:r>
            <a:r>
              <a:rPr lang="en-AU" sz="1200" b="1" dirty="0" err="1"/>
              <a:t>Bricknell</a:t>
            </a:r>
            <a:r>
              <a:rPr lang="en-AU" sz="1200" b="1" dirty="0"/>
              <a:t> S, </a:t>
            </a:r>
            <a:r>
              <a:rPr lang="en-AU" sz="1200" b="1" dirty="0" err="1"/>
              <a:t>Tomison</a:t>
            </a:r>
            <a:r>
              <a:rPr lang="en-AU" sz="1200" b="1" dirty="0"/>
              <a:t> A, Tyson D &amp; Fernandez Arias P 2019. Filicide in Australia 2000–2012. A national study. Report to the Criminology Research Advisory Council. CRG 52/14–15. Canberra: Australian Institute of </a:t>
            </a:r>
            <a:r>
              <a:rPr lang="en-AU" sz="1200" b="1" dirty="0" smtClean="0"/>
              <a:t>Criminology</a:t>
            </a:r>
            <a:endParaRPr lang="en-A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b="1" dirty="0" err="1">
                <a:latin typeface="Open Sans" panose="020B0606030504020204" pitchFamily="34" charset="0"/>
                <a:ea typeface="Open Sans" panose="020B0606030504020204" pitchFamily="34" charset="0"/>
                <a:cs typeface="Open Sans" panose="020B0606030504020204" pitchFamily="34" charset="0"/>
              </a:rPr>
              <a:t>Felitti</a:t>
            </a:r>
            <a:r>
              <a:rPr lang="en-US" sz="1200" b="1" dirty="0">
                <a:latin typeface="Open Sans" panose="020B0606030504020204" pitchFamily="34" charset="0"/>
                <a:ea typeface="Open Sans" panose="020B0606030504020204" pitchFamily="34" charset="0"/>
                <a:cs typeface="Open Sans" panose="020B0606030504020204" pitchFamily="34" charset="0"/>
              </a:rPr>
              <a:t>, V. J., </a:t>
            </a:r>
            <a:r>
              <a:rPr lang="en-US" sz="1200" b="1" dirty="0" err="1">
                <a:latin typeface="Open Sans" panose="020B0606030504020204" pitchFamily="34" charset="0"/>
                <a:ea typeface="Open Sans" panose="020B0606030504020204" pitchFamily="34" charset="0"/>
                <a:cs typeface="Open Sans" panose="020B0606030504020204" pitchFamily="34" charset="0"/>
              </a:rPr>
              <a:t>Anda</a:t>
            </a:r>
            <a:r>
              <a:rPr lang="en-US" sz="1200" b="1" dirty="0">
                <a:latin typeface="Open Sans" panose="020B0606030504020204" pitchFamily="34" charset="0"/>
                <a:ea typeface="Open Sans" panose="020B0606030504020204" pitchFamily="34" charset="0"/>
                <a:cs typeface="Open Sans" panose="020B0606030504020204" pitchFamily="34" charset="0"/>
              </a:rPr>
              <a:t>, R. F., </a:t>
            </a:r>
            <a:r>
              <a:rPr lang="en-US" sz="1200" b="1" dirty="0" err="1">
                <a:latin typeface="Open Sans" panose="020B0606030504020204" pitchFamily="34" charset="0"/>
                <a:ea typeface="Open Sans" panose="020B0606030504020204" pitchFamily="34" charset="0"/>
                <a:cs typeface="Open Sans" panose="020B0606030504020204" pitchFamily="34" charset="0"/>
              </a:rPr>
              <a:t>Nordenberg</a:t>
            </a:r>
            <a:r>
              <a:rPr lang="en-US" sz="1200" b="1" dirty="0">
                <a:latin typeface="Open Sans" panose="020B0606030504020204" pitchFamily="34" charset="0"/>
                <a:ea typeface="Open Sans" panose="020B0606030504020204" pitchFamily="34" charset="0"/>
                <a:cs typeface="Open Sans" panose="020B0606030504020204" pitchFamily="34" charset="0"/>
              </a:rPr>
              <a:t>, D., Williamson, D. F., Spitz, A. M., Edwards, V., .Koss, M, P., &amp; Marks, J. S. (1998). Relationship of childhood abuse and household dysfunction to many of the leading causes of death in adults: The Adverse Childhood Experiences (ACE) study. American Journal of Preventive Medicine, 14(4), 245-258 </a:t>
            </a:r>
            <a:endParaRPr lang="en-A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b="1" dirty="0" err="1">
                <a:latin typeface="Open Sans" panose="020B0606030504020204" pitchFamily="34" charset="0"/>
                <a:ea typeface="Open Sans" panose="020B0606030504020204" pitchFamily="34" charset="0"/>
                <a:cs typeface="Open Sans" panose="020B0606030504020204" pitchFamily="34" charset="0"/>
              </a:rPr>
              <a:t>Finkelhor</a:t>
            </a:r>
            <a:r>
              <a:rPr lang="en-US" sz="1200" b="1" dirty="0">
                <a:latin typeface="Open Sans" panose="020B0606030504020204" pitchFamily="34" charset="0"/>
                <a:ea typeface="Open Sans" panose="020B0606030504020204" pitchFamily="34" charset="0"/>
                <a:cs typeface="Open Sans" panose="020B0606030504020204" pitchFamily="34" charset="0"/>
              </a:rPr>
              <a:t>, D., </a:t>
            </a:r>
            <a:r>
              <a:rPr lang="en-US" sz="1200" b="1" dirty="0" err="1">
                <a:latin typeface="Open Sans" panose="020B0606030504020204" pitchFamily="34" charset="0"/>
                <a:ea typeface="Open Sans" panose="020B0606030504020204" pitchFamily="34" charset="0"/>
                <a:cs typeface="Open Sans" panose="020B0606030504020204" pitchFamily="34" charset="0"/>
              </a:rPr>
              <a:t>Ormrod</a:t>
            </a:r>
            <a:r>
              <a:rPr lang="en-US" sz="1200" b="1" dirty="0">
                <a:latin typeface="Open Sans" panose="020B0606030504020204" pitchFamily="34" charset="0"/>
                <a:ea typeface="Open Sans" panose="020B0606030504020204" pitchFamily="34" charset="0"/>
                <a:cs typeface="Open Sans" panose="020B0606030504020204" pitchFamily="34" charset="0"/>
              </a:rPr>
              <a:t>, R. K., &amp; Turner, H. A. (2007). Poly-</a:t>
            </a:r>
            <a:r>
              <a:rPr lang="en-US" sz="1200" b="1" dirty="0" err="1">
                <a:latin typeface="Open Sans" panose="020B0606030504020204" pitchFamily="34" charset="0"/>
                <a:ea typeface="Open Sans" panose="020B0606030504020204" pitchFamily="34" charset="0"/>
                <a:cs typeface="Open Sans" panose="020B0606030504020204" pitchFamily="34" charset="0"/>
              </a:rPr>
              <a:t>victimisation</a:t>
            </a:r>
            <a:r>
              <a:rPr lang="en-US" sz="1200" b="1" dirty="0">
                <a:latin typeface="Open Sans" panose="020B0606030504020204" pitchFamily="34" charset="0"/>
                <a:ea typeface="Open Sans" panose="020B0606030504020204" pitchFamily="34" charset="0"/>
                <a:cs typeface="Open Sans" panose="020B0606030504020204" pitchFamily="34" charset="0"/>
              </a:rPr>
              <a:t>: A neglected component in child </a:t>
            </a:r>
            <a:r>
              <a:rPr lang="en-US" sz="1200" b="1" dirty="0" err="1">
                <a:latin typeface="Open Sans" panose="020B0606030504020204" pitchFamily="34" charset="0"/>
                <a:ea typeface="Open Sans" panose="020B0606030504020204" pitchFamily="34" charset="0"/>
                <a:cs typeface="Open Sans" panose="020B0606030504020204" pitchFamily="34" charset="0"/>
              </a:rPr>
              <a:t>victimisation</a:t>
            </a:r>
            <a:r>
              <a:rPr lang="en-US" sz="1200" b="1" dirty="0">
                <a:latin typeface="Open Sans" panose="020B0606030504020204" pitchFamily="34" charset="0"/>
                <a:ea typeface="Open Sans" panose="020B0606030504020204" pitchFamily="34" charset="0"/>
                <a:cs typeface="Open Sans" panose="020B0606030504020204" pitchFamily="34" charset="0"/>
              </a:rPr>
              <a:t>. </a:t>
            </a:r>
            <a:r>
              <a:rPr lang="en-US" sz="1200" b="1" i="1" dirty="0">
                <a:latin typeface="Open Sans" panose="020B0606030504020204" pitchFamily="34" charset="0"/>
                <a:ea typeface="Open Sans" panose="020B0606030504020204" pitchFamily="34" charset="0"/>
                <a:cs typeface="Open Sans" panose="020B0606030504020204" pitchFamily="34" charset="0"/>
              </a:rPr>
              <a:t>Child Abuse &amp; Neglect</a:t>
            </a:r>
            <a:r>
              <a:rPr lang="en-US" sz="1200" b="1" dirty="0">
                <a:latin typeface="Open Sans" panose="020B0606030504020204" pitchFamily="34" charset="0"/>
                <a:ea typeface="Open Sans" panose="020B0606030504020204" pitchFamily="34" charset="0"/>
                <a:cs typeface="Open Sans" panose="020B0606030504020204" pitchFamily="34" charset="0"/>
              </a:rPr>
              <a:t>, </a:t>
            </a:r>
            <a:r>
              <a:rPr lang="en-US" sz="1200" b="1" i="1" dirty="0">
                <a:latin typeface="Open Sans" panose="020B0606030504020204" pitchFamily="34" charset="0"/>
                <a:ea typeface="Open Sans" panose="020B0606030504020204" pitchFamily="34" charset="0"/>
                <a:cs typeface="Open Sans" panose="020B0606030504020204" pitchFamily="34" charset="0"/>
              </a:rPr>
              <a:t>31</a:t>
            </a:r>
            <a:r>
              <a:rPr lang="en-US" sz="1200" b="1" dirty="0">
                <a:latin typeface="Open Sans" panose="020B0606030504020204" pitchFamily="34" charset="0"/>
                <a:ea typeface="Open Sans" panose="020B0606030504020204" pitchFamily="34" charset="0"/>
                <a:cs typeface="Open Sans" panose="020B0606030504020204" pitchFamily="34" charset="0"/>
              </a:rPr>
              <a:t>(1), 7–26. </a:t>
            </a:r>
            <a:endParaRPr lang="en-A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b="1" dirty="0" err="1">
                <a:latin typeface="Open Sans" panose="020B0606030504020204" pitchFamily="34" charset="0"/>
                <a:ea typeface="Open Sans" panose="020B0606030504020204" pitchFamily="34" charset="0"/>
                <a:cs typeface="Open Sans" panose="020B0606030504020204" pitchFamily="34" charset="0"/>
              </a:rPr>
              <a:t>Kitzmann</a:t>
            </a:r>
            <a:r>
              <a:rPr lang="en-US" sz="1200" b="1" dirty="0">
                <a:latin typeface="Open Sans" panose="020B0606030504020204" pitchFamily="34" charset="0"/>
                <a:ea typeface="Open Sans" panose="020B0606030504020204" pitchFamily="34" charset="0"/>
                <a:cs typeface="Open Sans" panose="020B0606030504020204" pitchFamily="34" charset="0"/>
              </a:rPr>
              <a:t>, Gaylord, Holt &amp; Kenny, 2013 cited in Campo, M. (2015). Children's exposure to domestic and family violence: Key issues and responses (CFCA Paper No. 36). Melbourne: Child Family Community Australia information exchange, Australian Institute of Family S Studies. </a:t>
            </a:r>
            <a:endParaRPr lang="en-A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b="1" dirty="0" err="1">
                <a:latin typeface="Open Sans" panose="020B0606030504020204" pitchFamily="34" charset="0"/>
                <a:ea typeface="Open Sans" panose="020B0606030504020204" pitchFamily="34" charset="0"/>
                <a:cs typeface="Open Sans" panose="020B0606030504020204" pitchFamily="34" charset="0"/>
              </a:rPr>
              <a:t>Kitzmann</a:t>
            </a:r>
            <a:r>
              <a:rPr lang="en-US" sz="1200" b="1" dirty="0">
                <a:latin typeface="Open Sans" panose="020B0606030504020204" pitchFamily="34" charset="0"/>
                <a:ea typeface="Open Sans" panose="020B0606030504020204" pitchFamily="34" charset="0"/>
                <a:cs typeface="Open Sans" panose="020B0606030504020204" pitchFamily="34" charset="0"/>
              </a:rPr>
              <a:t>, K. M. N, Gaylord, K., Holt, A. R, &amp; Kenny, A. D. (2003). Child witnesses to domestic violence: A meta-analytic review. Journal of Consulting and Clinical Psychology, 71(2), 339–352. </a:t>
            </a:r>
            <a:endParaRPr lang="en-A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b="1" dirty="0">
                <a:latin typeface="Open Sans" panose="020B0606030504020204" pitchFamily="34" charset="0"/>
                <a:ea typeface="Open Sans" panose="020B0606030504020204" pitchFamily="34" charset="0"/>
                <a:cs typeface="Open Sans" panose="020B0606030504020204" pitchFamily="34" charset="0"/>
              </a:rPr>
              <a:t>Our Watch. &amp; Australia’s national Research </a:t>
            </a:r>
            <a:r>
              <a:rPr lang="en-US" sz="1200" b="1" dirty="0" err="1">
                <a:latin typeface="Open Sans" panose="020B0606030504020204" pitchFamily="34" charset="0"/>
                <a:ea typeface="Open Sans" panose="020B0606030504020204" pitchFamily="34" charset="0"/>
                <a:cs typeface="Open Sans" panose="020B0606030504020204" pitchFamily="34" charset="0"/>
              </a:rPr>
              <a:t>Organisations</a:t>
            </a:r>
            <a:r>
              <a:rPr lang="en-US" sz="1200" b="1" dirty="0">
                <a:latin typeface="Open Sans" panose="020B0606030504020204" pitchFamily="34" charset="0"/>
                <a:ea typeface="Open Sans" panose="020B0606030504020204" pitchFamily="34" charset="0"/>
                <a:cs typeface="Open Sans" panose="020B0606030504020204" pitchFamily="34" charset="0"/>
              </a:rPr>
              <a:t> for Women’s Safety. (2014). Violence against Women: Key Statistics. Retrieved from https://</a:t>
            </a:r>
            <a:r>
              <a:rPr lang="en-US" sz="1200" b="1" dirty="0" smtClean="0">
                <a:latin typeface="Open Sans" panose="020B0606030504020204" pitchFamily="34" charset="0"/>
                <a:ea typeface="Open Sans" panose="020B0606030504020204" pitchFamily="34" charset="0"/>
                <a:cs typeface="Open Sans" panose="020B0606030504020204" pitchFamily="34" charset="0"/>
              </a:rPr>
              <a:t>d2c0ikyv46o3b1.cloudfront.net/anrows.org.au/s3fs-public/Key%20statistics%20-%</a:t>
            </a:r>
            <a:r>
              <a:rPr lang="en-US" sz="1200" b="1" dirty="0">
                <a:latin typeface="Open Sans" panose="020B0606030504020204" pitchFamily="34" charset="0"/>
                <a:ea typeface="Open Sans" panose="020B0606030504020204" pitchFamily="34" charset="0"/>
                <a:cs typeface="Open Sans" panose="020B0606030504020204" pitchFamily="34" charset="0"/>
              </a:rPr>
              <a:t>20all.pdf </a:t>
            </a:r>
            <a:endParaRPr lang="en-A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b="1" dirty="0">
                <a:latin typeface="Open Sans" panose="020B0606030504020204" pitchFamily="34" charset="0"/>
                <a:ea typeface="Open Sans" panose="020B0606030504020204" pitchFamily="34" charset="0"/>
                <a:cs typeface="Open Sans" panose="020B0606030504020204" pitchFamily="34" charset="0"/>
              </a:rPr>
              <a:t>Royal Commission into Family Violence (RCFV), 2016, “Royal Commission into Family Violence: Summary and recommendations” Paper No 132, p. 2014-2016. </a:t>
            </a:r>
            <a:endParaRPr lang="en-A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b="1" dirty="0">
                <a:latin typeface="Open Sans" panose="020B0606030504020204" pitchFamily="34" charset="0"/>
                <a:ea typeface="Open Sans" panose="020B0606030504020204" pitchFamily="34" charset="0"/>
                <a:cs typeface="Open Sans" panose="020B0606030504020204" pitchFamily="34" charset="0"/>
              </a:rPr>
              <a:t>The National Child Traumatic Stress Network. (2017). Ages and Developmental Stages: Symptoms of Exposure. Retrieved from http://www.nctsn.org/content/ages- and-developmental-stages-symptoms-exposure </a:t>
            </a:r>
            <a:endParaRPr lang="en-A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b="1" dirty="0">
                <a:latin typeface="Open Sans" panose="020B0606030504020204" pitchFamily="34" charset="0"/>
                <a:ea typeface="Open Sans" panose="020B0606030504020204" pitchFamily="34" charset="0"/>
                <a:cs typeface="Open Sans" panose="020B0606030504020204" pitchFamily="34" charset="0"/>
              </a:rPr>
              <a:t>Victorian Government of Health and Human Services. (2013). Assessing children and young people experiencing family violence: A practice guide for family violence practitioners. Retrieved from http://www.dhs.vic.gov.au/__data/assets/pdf_file/0006/761379/Assessing_children_an d_young_people_family_violence_0413.pdf </a:t>
            </a:r>
            <a:endParaRPr lang="en-A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b="1" dirty="0">
                <a:latin typeface="Open Sans" panose="020B0606030504020204" pitchFamily="34" charset="0"/>
                <a:ea typeface="Open Sans" panose="020B0606030504020204" pitchFamily="34" charset="0"/>
                <a:cs typeface="Open Sans" panose="020B0606030504020204" pitchFamily="34" charset="0"/>
              </a:rPr>
              <a:t>Victorian Government of Health and Human Services Victoria. (2017). Child Safe Standards, retrieved from: http://www.dhs.vic.gov.au/about-the- department/documents-and-resources/policies,-guidelines-and-legislation/child-safe- standards-resources </a:t>
            </a:r>
            <a:endParaRPr lang="en-A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b="1" dirty="0">
                <a:latin typeface="Open Sans" panose="020B0606030504020204" pitchFamily="34" charset="0"/>
                <a:ea typeface="Open Sans" panose="020B0606030504020204" pitchFamily="34" charset="0"/>
                <a:cs typeface="Open Sans" panose="020B0606030504020204" pitchFamily="34" charset="0"/>
              </a:rPr>
              <a:t>World Health </a:t>
            </a:r>
            <a:r>
              <a:rPr lang="en-US" sz="1200" b="1" dirty="0" err="1">
                <a:latin typeface="Open Sans" panose="020B0606030504020204" pitchFamily="34" charset="0"/>
                <a:ea typeface="Open Sans" panose="020B0606030504020204" pitchFamily="34" charset="0"/>
                <a:cs typeface="Open Sans" panose="020B0606030504020204" pitchFamily="34" charset="0"/>
              </a:rPr>
              <a:t>Organisation</a:t>
            </a:r>
            <a:r>
              <a:rPr lang="en-US" sz="1200" b="1" dirty="0">
                <a:latin typeface="Open Sans" panose="020B0606030504020204" pitchFamily="34" charset="0"/>
                <a:ea typeface="Open Sans" panose="020B0606030504020204" pitchFamily="34" charset="0"/>
                <a:cs typeface="Open Sans" panose="020B0606030504020204" pitchFamily="34" charset="0"/>
              </a:rPr>
              <a:t> (WHO), Global Health Observatory Data Violence Against Women, 2010. Sourced from http://www.who.int/gho/women_and_health/violence/en/ </a:t>
            </a:r>
            <a:endParaRPr lang="en-AU" sz="1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6016" y="288719"/>
            <a:ext cx="5718472" cy="981916"/>
          </a:xfrm>
          <a:prstGeom prst="rect">
            <a:avLst/>
          </a:prstGeom>
        </p:spPr>
      </p:pic>
    </p:spTree>
    <p:custDataLst>
      <p:tags r:id="rId1"/>
    </p:custDataLst>
    <p:extLst>
      <p:ext uri="{BB962C8B-B14F-4D97-AF65-F5344CB8AC3E}">
        <p14:creationId xmlns:p14="http://schemas.microsoft.com/office/powerpoint/2010/main" val="3839084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9ADC6"/>
        </a:solidFill>
        <a:effectLst/>
      </p:bgPr>
    </p:bg>
    <p:spTree>
      <p:nvGrpSpPr>
        <p:cNvPr id="1" name=""/>
        <p:cNvGrpSpPr/>
        <p:nvPr/>
      </p:nvGrpSpPr>
      <p:grpSpPr>
        <a:xfrm>
          <a:off x="0" y="0"/>
          <a:ext cx="0" cy="0"/>
          <a:chOff x="0" y="0"/>
          <a:chExt cx="0" cy="0"/>
        </a:xfrm>
      </p:grpSpPr>
      <p:sp>
        <p:nvSpPr>
          <p:cNvPr id="8" name="AutoShape 3"/>
          <p:cNvSpPr/>
          <p:nvPr/>
        </p:nvSpPr>
        <p:spPr>
          <a:xfrm>
            <a:off x="1" y="0"/>
            <a:ext cx="3640507" cy="6857999"/>
          </a:xfrm>
          <a:prstGeom prst="rect">
            <a:avLst/>
          </a:prstGeom>
          <a:solidFill>
            <a:schemeClr val="accent2">
              <a:lumMod val="75000"/>
            </a:schemeClr>
          </a:solidFill>
        </p:spPr>
      </p:sp>
      <p:grpSp>
        <p:nvGrpSpPr>
          <p:cNvPr id="3" name="Group 3"/>
          <p:cNvGrpSpPr/>
          <p:nvPr/>
        </p:nvGrpSpPr>
        <p:grpSpPr>
          <a:xfrm>
            <a:off x="85458" y="-55755"/>
            <a:ext cx="12203394" cy="6913754"/>
            <a:chOff x="-5430684" y="-45871"/>
            <a:chExt cx="17225640" cy="13827508"/>
          </a:xfrm>
          <a:solidFill>
            <a:schemeClr val="bg1"/>
          </a:solidFill>
        </p:grpSpPr>
        <p:sp>
          <p:nvSpPr>
            <p:cNvPr id="4" name="AutoShape 4"/>
            <p:cNvSpPr/>
            <p:nvPr/>
          </p:nvSpPr>
          <p:spPr>
            <a:xfrm>
              <a:off x="-412571" y="-45871"/>
              <a:ext cx="12207527" cy="13827508"/>
            </a:xfrm>
            <a:prstGeom prst="rect">
              <a:avLst/>
            </a:prstGeom>
            <a:grpFill/>
          </p:spPr>
        </p:sp>
        <p:sp>
          <p:nvSpPr>
            <p:cNvPr id="5" name="TextBox 5"/>
            <p:cNvSpPr txBox="1"/>
            <p:nvPr/>
          </p:nvSpPr>
          <p:spPr>
            <a:xfrm>
              <a:off x="-5430684" y="1188359"/>
              <a:ext cx="5018113" cy="1538882"/>
            </a:xfrm>
            <a:prstGeom prst="rect">
              <a:avLst/>
            </a:prstGeom>
            <a:solidFill>
              <a:schemeClr val="accent2">
                <a:lumMod val="75000"/>
              </a:schemeClr>
            </a:solidFill>
          </p:spPr>
          <p:txBody>
            <a:bodyPr wrap="square" lIns="0" tIns="0" rIns="0" bIns="0" rtlCol="0" anchor="t">
              <a:spAutoFit/>
            </a:bodyPr>
            <a:lstStyle/>
            <a:p>
              <a:pPr algn="ctr" defTabSz="609630">
                <a:lnSpc>
                  <a:spcPts val="3040"/>
                </a:lnSpc>
              </a:pPr>
              <a:r>
                <a:rPr lang="en-US" sz="3200" b="1" spc="253" dirty="0">
                  <a:solidFill>
                    <a:schemeClr val="bg1"/>
                  </a:solidFill>
                  <a:latin typeface="Open Sans Bold" panose="020B0604020202020204" charset="0"/>
                  <a:ea typeface="Open Sans Bold" panose="020B0604020202020204" charset="0"/>
                  <a:cs typeface="Open Sans Bold" panose="020B0604020202020204" charset="0"/>
                </a:rPr>
                <a:t>LEARNING OBJECTIVES</a:t>
              </a:r>
            </a:p>
          </p:txBody>
        </p:sp>
        <p:sp>
          <p:nvSpPr>
            <p:cNvPr id="6" name="TextBox 6"/>
            <p:cNvSpPr txBox="1"/>
            <p:nvPr/>
          </p:nvSpPr>
          <p:spPr>
            <a:xfrm>
              <a:off x="-267818" y="287829"/>
              <a:ext cx="11688828" cy="2215992"/>
            </a:xfrm>
            <a:prstGeom prst="rect">
              <a:avLst/>
            </a:prstGeom>
            <a:grpFill/>
          </p:spPr>
          <p:txBody>
            <a:bodyPr wrap="square" lIns="0" tIns="0" rIns="0" bIns="0" rtlCol="0" anchor="t">
              <a:spAutoFit/>
            </a:bodyPr>
            <a:lstStyle/>
            <a:p>
              <a:pPr fontAlgn="base"/>
              <a:endParaRPr lang="en-AU" sz="2000" dirty="0">
                <a:solidFill>
                  <a:schemeClr val="accent5">
                    <a:lumMod val="75000"/>
                  </a:schemeClr>
                </a:solidFill>
                <a:latin typeface="Open Sans" panose="020B0604020202020204" charset="0"/>
                <a:ea typeface="Open Sans" panose="020B0604020202020204" charset="0"/>
                <a:cs typeface="Open Sans" panose="020B0604020202020204" charset="0"/>
              </a:endParaRPr>
            </a:p>
            <a:p>
              <a:pPr fontAlgn="base"/>
              <a:endParaRPr lang="en-AU" sz="1600" dirty="0">
                <a:solidFill>
                  <a:schemeClr val="accent5">
                    <a:lumMod val="75000"/>
                  </a:schemeClr>
                </a:solidFill>
                <a:latin typeface="Open Sans" panose="020B0604020202020204"/>
              </a:endParaRPr>
            </a:p>
            <a:p>
              <a:endParaRPr lang="en-AU" dirty="0"/>
            </a:p>
            <a:p>
              <a:pPr marL="285750" indent="-285750" fontAlgn="base">
                <a:buFont typeface="Arial" panose="020B0604020202020204" pitchFamily="34" charset="0"/>
                <a:buChar char="•"/>
              </a:pPr>
              <a:endParaRPr lang="en-AU" dirty="0">
                <a:solidFill>
                  <a:schemeClr val="accent5">
                    <a:lumMod val="75000"/>
                  </a:schemeClr>
                </a:solidFill>
                <a:latin typeface="Open Sans" panose="020B0604020202020204"/>
              </a:endParaRPr>
            </a:p>
          </p:txBody>
        </p:sp>
      </p:grpSp>
      <p:sp>
        <p:nvSpPr>
          <p:cNvPr id="9" name="AutoShape 4"/>
          <p:cNvSpPr/>
          <p:nvPr/>
        </p:nvSpPr>
        <p:spPr>
          <a:xfrm>
            <a:off x="410298" y="2010351"/>
            <a:ext cx="2826349" cy="3006031"/>
          </a:xfrm>
          <a:prstGeom prst="rect">
            <a:avLst/>
          </a:prstGeom>
          <a:solidFill>
            <a:schemeClr val="bg1">
              <a:alpha val="90000"/>
            </a:schemeClr>
          </a:solidFill>
        </p:spPr>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409" y="2128627"/>
            <a:ext cx="2074799" cy="2689702"/>
          </a:xfrm>
          <a:prstGeom prst="rect">
            <a:avLst/>
          </a:prstGeom>
        </p:spPr>
      </p:pic>
      <p:sp>
        <p:nvSpPr>
          <p:cNvPr id="2" name="Rectangle 1"/>
          <p:cNvSpPr/>
          <p:nvPr/>
        </p:nvSpPr>
        <p:spPr>
          <a:xfrm>
            <a:off x="3954612" y="946080"/>
            <a:ext cx="7857764" cy="5262979"/>
          </a:xfrm>
          <a:prstGeom prst="rect">
            <a:avLst/>
          </a:prstGeom>
        </p:spPr>
        <p:txBody>
          <a:bodyPr wrap="square">
            <a:spAutoFit/>
          </a:bodyPr>
          <a:lstStyle/>
          <a:p>
            <a:pPr lvl="1"/>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Impact of family violence on children and young people</a:t>
            </a:r>
          </a:p>
          <a:p>
            <a:pPr lvl="1"/>
            <a:endParaRPr lang="en-AU" sz="2800" b="1" dirty="0" smtClean="0">
              <a:latin typeface="Open Sans" panose="020B0606030504020204" pitchFamily="34" charset="0"/>
              <a:ea typeface="Open Sans" panose="020B0606030504020204" pitchFamily="34" charset="0"/>
              <a:cs typeface="Open Sans" panose="020B0606030504020204" pitchFamily="34" charset="0"/>
            </a:endParaRPr>
          </a:p>
          <a:p>
            <a:pPr lvl="1"/>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Recognising </a:t>
            </a: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and responding to children and young people affected by family violence</a:t>
            </a:r>
          </a:p>
          <a:p>
            <a:pPr lvl="1"/>
            <a:endParaRPr lang="en-AU" sz="2800" b="1" dirty="0" smtClean="0">
              <a:latin typeface="Open Sans" panose="020B0606030504020204" pitchFamily="34" charset="0"/>
              <a:ea typeface="Open Sans" panose="020B0606030504020204" pitchFamily="34" charset="0"/>
              <a:cs typeface="Open Sans" panose="020B0606030504020204" pitchFamily="34" charset="0"/>
            </a:endParaRPr>
          </a:p>
          <a:p>
            <a:pPr lvl="1"/>
            <a:r>
              <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Special </a:t>
            </a:r>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considerations </a:t>
            </a:r>
            <a:r>
              <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when responding to children/young people</a:t>
            </a:r>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sz="2800" b="1" dirty="0" smtClean="0">
              <a:latin typeface="Open Sans" panose="020B0606030504020204" pitchFamily="34" charset="0"/>
              <a:ea typeface="Open Sans" panose="020B0606030504020204" pitchFamily="34" charset="0"/>
              <a:cs typeface="Open Sans" panose="020B0606030504020204" pitchFamily="34" charset="0"/>
            </a:endParaRPr>
          </a:p>
          <a:p>
            <a:pPr lvl="1"/>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Legal responsibilities</a:t>
            </a:r>
          </a:p>
          <a:p>
            <a:pPr lvl="1"/>
            <a:endParaRPr lang="en-AU" sz="2800" dirty="0">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12651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 y="2174746"/>
            <a:ext cx="4871101" cy="2778255"/>
            <a:chOff x="0" y="0"/>
            <a:chExt cx="11452716" cy="5017022"/>
          </a:xfrm>
          <a:solidFill>
            <a:schemeClr val="accent2">
              <a:lumMod val="75000"/>
            </a:schemeClr>
          </a:solidFill>
        </p:grpSpPr>
        <p:sp>
          <p:nvSpPr>
            <p:cNvPr id="4" name="AutoShape 4"/>
            <p:cNvSpPr/>
            <p:nvPr/>
          </p:nvSpPr>
          <p:spPr>
            <a:xfrm>
              <a:off x="0" y="0"/>
              <a:ext cx="11452716" cy="5017022"/>
            </a:xfrm>
            <a:prstGeom prst="rect">
              <a:avLst/>
            </a:prstGeom>
            <a:grpFill/>
          </p:spPr>
        </p:sp>
        <p:sp>
          <p:nvSpPr>
            <p:cNvPr id="5" name="TextBox 5"/>
            <p:cNvSpPr txBox="1"/>
            <p:nvPr/>
          </p:nvSpPr>
          <p:spPr>
            <a:xfrm>
              <a:off x="926931" y="521981"/>
              <a:ext cx="9971778" cy="3001256"/>
            </a:xfrm>
            <a:prstGeom prst="rect">
              <a:avLst/>
            </a:prstGeom>
            <a:grpFill/>
          </p:spPr>
          <p:txBody>
            <a:bodyPr lIns="0" tIns="0" rIns="0" bIns="0" rtlCol="0" anchor="t">
              <a:spAutoFit/>
            </a:bodyPr>
            <a:lstStyle/>
            <a:p>
              <a:pPr algn="ctr"/>
              <a:endParaRPr lang="en-AU" sz="3600" spc="150">
                <a:solidFill>
                  <a:srgbClr val="FFFFF6"/>
                </a:solidFill>
                <a:latin typeface="Open Sans Bold" panose="020B0604020202020204" charset="0"/>
                <a:ea typeface="Open Sans Bold" panose="020B0604020202020204" charset="0"/>
                <a:cs typeface="Open Sans Bold" panose="020B0604020202020204" charset="0"/>
              </a:endParaRPr>
            </a:p>
            <a:p>
              <a:pPr algn="ctr"/>
              <a:r>
                <a:rPr lang="en-AU" sz="3600" spc="150">
                  <a:solidFill>
                    <a:srgbClr val="FFFFF6"/>
                  </a:solidFill>
                  <a:latin typeface="Open Sans Bold" panose="020B0604020202020204" charset="0"/>
                  <a:ea typeface="Open Sans Bold" panose="020B0604020202020204" charset="0"/>
                  <a:cs typeface="Open Sans Bold" panose="020B0604020202020204" charset="0"/>
                </a:rPr>
                <a:t>Definition of family violence</a:t>
              </a:r>
            </a:p>
          </p:txBody>
        </p:sp>
      </p:grpSp>
      <p:sp>
        <p:nvSpPr>
          <p:cNvPr id="8" name="TextBox 8"/>
          <p:cNvSpPr txBox="1"/>
          <p:nvPr/>
        </p:nvSpPr>
        <p:spPr>
          <a:xfrm>
            <a:off x="5110385" y="168125"/>
            <a:ext cx="6898591" cy="8079135"/>
          </a:xfrm>
          <a:prstGeom prst="rect">
            <a:avLst/>
          </a:prstGeom>
        </p:spPr>
        <p:txBody>
          <a:bodyPr wrap="square" lIns="0" tIns="0" rIns="0" bIns="0" rtlCol="0" anchor="t">
            <a:spAutoFit/>
          </a:bodyPr>
          <a:lstStyle/>
          <a:p>
            <a:pPr>
              <a:lnSpc>
                <a:spcPts val="3000"/>
              </a:lnSpc>
            </a:pPr>
            <a:r>
              <a:rPr lang="en-AU" sz="2400" b="1" dirty="0">
                <a:solidFill>
                  <a:schemeClr val="accent2">
                    <a:lumMod val="75000"/>
                  </a:schemeClr>
                </a:solidFill>
                <a:latin typeface="Open Sans" panose="020B0604020202020204"/>
              </a:rPr>
              <a:t>The </a:t>
            </a:r>
            <a:r>
              <a:rPr lang="en-AU" sz="2400" b="1" i="1" dirty="0">
                <a:solidFill>
                  <a:schemeClr val="accent2">
                    <a:lumMod val="75000"/>
                  </a:schemeClr>
                </a:solidFill>
                <a:latin typeface="Open Sans" panose="020B0604020202020204"/>
              </a:rPr>
              <a:t>Family Violence Protection Act </a:t>
            </a:r>
            <a:r>
              <a:rPr lang="en-AU" sz="2400" b="1" dirty="0">
                <a:solidFill>
                  <a:schemeClr val="accent2">
                    <a:lumMod val="75000"/>
                  </a:schemeClr>
                </a:solidFill>
                <a:latin typeface="Open Sans" panose="020B0604020202020204"/>
              </a:rPr>
              <a:t>2008 (Vic) defines ‘family violence’ as:</a:t>
            </a:r>
          </a:p>
          <a:p>
            <a:pPr>
              <a:lnSpc>
                <a:spcPts val="3000"/>
              </a:lnSpc>
            </a:pPr>
            <a:r>
              <a:rPr lang="en-AU" sz="2400" b="1" spc="20" dirty="0">
                <a:solidFill>
                  <a:schemeClr val="accent2">
                    <a:lumMod val="75000"/>
                  </a:schemeClr>
                </a:solidFill>
                <a:latin typeface="Open Sans"/>
              </a:rPr>
              <a:t>A behaviour by a person towards a family member that </a:t>
            </a:r>
            <a:r>
              <a:rPr lang="en-AU" sz="2400" b="1" spc="20" dirty="0" smtClean="0">
                <a:solidFill>
                  <a:schemeClr val="accent2">
                    <a:lumMod val="75000"/>
                  </a:schemeClr>
                </a:solidFill>
                <a:latin typeface="Open Sans"/>
              </a:rPr>
              <a:t>is</a:t>
            </a:r>
            <a:endParaRPr lang="en-AU" sz="2400" b="1" spc="20" dirty="0">
              <a:solidFill>
                <a:schemeClr val="accent2">
                  <a:lumMod val="75000"/>
                </a:schemeClr>
              </a:solidFill>
              <a:latin typeface="Open Sans"/>
            </a:endParaRPr>
          </a:p>
          <a:p>
            <a:pPr>
              <a:lnSpc>
                <a:spcPts val="3000"/>
              </a:lnSpc>
            </a:pPr>
            <a:endParaRPr lang="en-AU" sz="2400" b="1" spc="20" dirty="0">
              <a:solidFill>
                <a:schemeClr val="accent2">
                  <a:lumMod val="50000"/>
                </a:schemeClr>
              </a:solidFill>
              <a:latin typeface="Open Sans"/>
            </a:endParaRPr>
          </a:p>
          <a:p>
            <a:pPr marL="381038" indent="-381038">
              <a:lnSpc>
                <a:spcPts val="3000"/>
              </a:lnSpc>
              <a:buFont typeface="Arial" panose="020B0604020202020204" pitchFamily="34" charset="0"/>
              <a:buChar char="•"/>
            </a:pPr>
            <a:r>
              <a:rPr lang="en-AU" sz="2400" b="1" spc="20" dirty="0">
                <a:solidFill>
                  <a:schemeClr val="accent2">
                    <a:lumMod val="75000"/>
                  </a:schemeClr>
                </a:solidFill>
                <a:latin typeface="Open Sans"/>
              </a:rPr>
              <a:t>physically or sexually abusive</a:t>
            </a:r>
          </a:p>
          <a:p>
            <a:pPr marL="381038" indent="-381038">
              <a:lnSpc>
                <a:spcPts val="3000"/>
              </a:lnSpc>
              <a:buFont typeface="Arial" panose="020B0604020202020204" pitchFamily="34" charset="0"/>
              <a:buChar char="•"/>
            </a:pPr>
            <a:r>
              <a:rPr lang="en-AU" sz="2400" b="1" spc="20" dirty="0">
                <a:solidFill>
                  <a:schemeClr val="accent2">
                    <a:lumMod val="75000"/>
                  </a:schemeClr>
                </a:solidFill>
                <a:latin typeface="Open Sans"/>
              </a:rPr>
              <a:t>emotionally or psychologically abusive</a:t>
            </a:r>
          </a:p>
          <a:p>
            <a:pPr marL="381038" indent="-381038">
              <a:lnSpc>
                <a:spcPts val="3000"/>
              </a:lnSpc>
              <a:buFont typeface="Arial" panose="020B0604020202020204" pitchFamily="34" charset="0"/>
              <a:buChar char="•"/>
            </a:pPr>
            <a:r>
              <a:rPr lang="en-AU" sz="2400" b="1" spc="20" dirty="0">
                <a:solidFill>
                  <a:schemeClr val="accent2">
                    <a:lumMod val="75000"/>
                  </a:schemeClr>
                </a:solidFill>
                <a:latin typeface="Open Sans"/>
              </a:rPr>
              <a:t>economically abusive</a:t>
            </a:r>
          </a:p>
          <a:p>
            <a:pPr marL="381038" indent="-381038">
              <a:lnSpc>
                <a:spcPts val="3000"/>
              </a:lnSpc>
              <a:buFont typeface="Arial" panose="020B0604020202020204" pitchFamily="34" charset="0"/>
              <a:buChar char="•"/>
            </a:pPr>
            <a:r>
              <a:rPr lang="en-AU" sz="2400" b="1" spc="20" dirty="0">
                <a:solidFill>
                  <a:schemeClr val="accent2">
                    <a:lumMod val="75000"/>
                  </a:schemeClr>
                </a:solidFill>
                <a:latin typeface="Open Sans"/>
              </a:rPr>
              <a:t>Threatening or coercive </a:t>
            </a:r>
          </a:p>
          <a:p>
            <a:pPr marL="381038" indent="-381038">
              <a:lnSpc>
                <a:spcPts val="3000"/>
              </a:lnSpc>
              <a:buFont typeface="Arial" panose="020B0604020202020204" pitchFamily="34" charset="0"/>
              <a:buChar char="•"/>
            </a:pPr>
            <a:r>
              <a:rPr lang="en-AU" sz="2400" b="1" spc="20" dirty="0">
                <a:solidFill>
                  <a:schemeClr val="accent2">
                    <a:lumMod val="75000"/>
                  </a:schemeClr>
                </a:solidFill>
                <a:latin typeface="Open Sans"/>
              </a:rPr>
              <a:t>Controlling or dominating</a:t>
            </a:r>
          </a:p>
          <a:p>
            <a:pPr marL="381038" indent="-381038">
              <a:lnSpc>
                <a:spcPts val="3000"/>
              </a:lnSpc>
              <a:buFont typeface="Arial" panose="020B0604020202020204" pitchFamily="34" charset="0"/>
              <a:buChar char="•"/>
            </a:pPr>
            <a:r>
              <a:rPr lang="en-AU" sz="2400" b="1" spc="20" dirty="0">
                <a:solidFill>
                  <a:schemeClr val="accent2">
                    <a:lumMod val="50000"/>
                  </a:schemeClr>
                </a:solidFill>
                <a:latin typeface="Open Sans"/>
              </a:rPr>
              <a:t>causes fear for own safety and/or safety of </a:t>
            </a:r>
            <a:r>
              <a:rPr lang="en-AU" sz="2400" b="1" spc="20" dirty="0" smtClean="0">
                <a:solidFill>
                  <a:schemeClr val="accent2">
                    <a:lumMod val="50000"/>
                  </a:schemeClr>
                </a:solidFill>
                <a:latin typeface="Open Sans"/>
              </a:rPr>
              <a:t>others</a:t>
            </a:r>
          </a:p>
          <a:p>
            <a:pPr>
              <a:lnSpc>
                <a:spcPts val="3000"/>
              </a:lnSpc>
            </a:pPr>
            <a:endParaRPr lang="en-AU" sz="2400" b="1" spc="20" dirty="0">
              <a:solidFill>
                <a:schemeClr val="accent2">
                  <a:lumMod val="50000"/>
                </a:schemeClr>
              </a:solidFill>
              <a:latin typeface="Open Sans"/>
            </a:endParaRPr>
          </a:p>
          <a:p>
            <a:pPr>
              <a:lnSpc>
                <a:spcPts val="3000"/>
              </a:lnSpc>
            </a:pPr>
            <a:r>
              <a:rPr lang="en-AU" sz="2400" b="1" spc="20" dirty="0">
                <a:solidFill>
                  <a:schemeClr val="accent2">
                    <a:lumMod val="75000"/>
                  </a:schemeClr>
                </a:solidFill>
                <a:latin typeface="Open Sans"/>
              </a:rPr>
              <a:t>This definition also includes behaviours that cause a child to witness, hear or otherwise be exposed to the effects of family violence.</a:t>
            </a:r>
          </a:p>
          <a:p>
            <a:pPr>
              <a:lnSpc>
                <a:spcPts val="3000"/>
              </a:lnSpc>
            </a:pPr>
            <a:r>
              <a:rPr lang="en-AU" sz="1067" b="1" spc="20" dirty="0">
                <a:solidFill>
                  <a:schemeClr val="accent2">
                    <a:lumMod val="75000"/>
                  </a:schemeClr>
                </a:solidFill>
                <a:latin typeface="Open Sans"/>
              </a:rPr>
              <a:t>Family Violence Protection Act 2008 (Vic)</a:t>
            </a: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p:txBody>
      </p:sp>
    </p:spTree>
    <p:custDataLst>
      <p:tags r:id="rId1"/>
    </p:custDataLst>
    <p:extLst>
      <p:ext uri="{BB962C8B-B14F-4D97-AF65-F5344CB8AC3E}">
        <p14:creationId xmlns:p14="http://schemas.microsoft.com/office/powerpoint/2010/main" val="51927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276"/>
            <a:ext cx="1412357" cy="7012551"/>
          </a:xfrm>
          <a:prstGeom prst="rect">
            <a:avLst/>
          </a:prstGeom>
          <a:solidFill>
            <a:schemeClr val="accent2">
              <a:lumMod val="50000"/>
              <a:alpha val="29803"/>
            </a:schemeClr>
          </a:solidFill>
        </p:spPr>
      </p:sp>
      <p:grpSp>
        <p:nvGrpSpPr>
          <p:cNvPr id="3" name="Group 3"/>
          <p:cNvGrpSpPr/>
          <p:nvPr/>
        </p:nvGrpSpPr>
        <p:grpSpPr>
          <a:xfrm>
            <a:off x="204035" y="1000419"/>
            <a:ext cx="5131859" cy="2986103"/>
            <a:chOff x="-852628" y="-1871059"/>
            <a:chExt cx="10263717" cy="5972205"/>
          </a:xfrm>
          <a:solidFill>
            <a:schemeClr val="accent2">
              <a:lumMod val="75000"/>
            </a:schemeClr>
          </a:solidFill>
        </p:grpSpPr>
        <p:sp>
          <p:nvSpPr>
            <p:cNvPr id="4" name="AutoShape 4"/>
            <p:cNvSpPr/>
            <p:nvPr/>
          </p:nvSpPr>
          <p:spPr>
            <a:xfrm>
              <a:off x="-852628" y="-1871059"/>
              <a:ext cx="10263717" cy="5972205"/>
            </a:xfrm>
            <a:prstGeom prst="rect">
              <a:avLst/>
            </a:prstGeom>
            <a:grpFill/>
          </p:spPr>
        </p:sp>
        <p:sp>
          <p:nvSpPr>
            <p:cNvPr id="5" name="TextBox 5"/>
            <p:cNvSpPr txBox="1"/>
            <p:nvPr/>
          </p:nvSpPr>
          <p:spPr>
            <a:xfrm>
              <a:off x="-164512" y="-495805"/>
              <a:ext cx="8887485" cy="2942088"/>
            </a:xfrm>
            <a:prstGeom prst="rect">
              <a:avLst/>
            </a:prstGeom>
            <a:grpFill/>
          </p:spPr>
          <p:txBody>
            <a:bodyPr lIns="0" tIns="0" rIns="0" bIns="0" rtlCol="0" anchor="t">
              <a:spAutoFit/>
            </a:bodyPr>
            <a:lstStyle/>
            <a:p>
              <a:pPr algn="ctr">
                <a:lnSpc>
                  <a:spcPts val="6000"/>
                </a:lnSpc>
              </a:pPr>
              <a:r>
                <a:rPr lang="en-AU" sz="4000" spc="150" dirty="0">
                  <a:solidFill>
                    <a:schemeClr val="bg1"/>
                  </a:solidFill>
                  <a:latin typeface="Open Sans Bold"/>
                </a:rPr>
                <a:t>Children and family violence</a:t>
              </a:r>
              <a:endParaRPr lang="en-US" sz="4000" spc="150" dirty="0">
                <a:solidFill>
                  <a:schemeClr val="bg1"/>
                </a:solidFill>
                <a:latin typeface="Open Sans Bold"/>
              </a:endParaRPr>
            </a:p>
          </p:txBody>
        </p:sp>
      </p:grpSp>
      <p:grpSp>
        <p:nvGrpSpPr>
          <p:cNvPr id="6" name="Group 6"/>
          <p:cNvGrpSpPr/>
          <p:nvPr/>
        </p:nvGrpSpPr>
        <p:grpSpPr>
          <a:xfrm>
            <a:off x="5416059" y="196726"/>
            <a:ext cx="6568560" cy="7848495"/>
            <a:chOff x="-1005331" y="-1269801"/>
            <a:chExt cx="10088152" cy="12255656"/>
          </a:xfrm>
        </p:grpSpPr>
        <p:sp>
          <p:nvSpPr>
            <p:cNvPr id="7" name="TextBox 7"/>
            <p:cNvSpPr txBox="1"/>
            <p:nvPr/>
          </p:nvSpPr>
          <p:spPr>
            <a:xfrm>
              <a:off x="0" y="3388197"/>
              <a:ext cx="9082821" cy="620778"/>
            </a:xfrm>
            <a:prstGeom prst="rect">
              <a:avLst/>
            </a:prstGeom>
          </p:spPr>
          <p:txBody>
            <a:bodyPr lIns="0" tIns="0" rIns="0" bIns="0" rtlCol="0" anchor="t">
              <a:spAutoFit/>
            </a:bodyPr>
            <a:lstStyle/>
            <a:p>
              <a:pPr>
                <a:lnSpc>
                  <a:spcPts val="3080"/>
                </a:lnSpc>
              </a:pPr>
              <a:endParaRPr lang="en-US" sz="2200" spc="286">
                <a:solidFill>
                  <a:srgbClr val="69ADC6"/>
                </a:solidFill>
                <a:latin typeface="Open Sans"/>
              </a:endParaRPr>
            </a:p>
          </p:txBody>
        </p:sp>
        <p:sp>
          <p:nvSpPr>
            <p:cNvPr id="8" name="TextBox 8"/>
            <p:cNvSpPr txBox="1"/>
            <p:nvPr/>
          </p:nvSpPr>
          <p:spPr>
            <a:xfrm>
              <a:off x="0" y="4293322"/>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sp>
          <p:nvSpPr>
            <p:cNvPr id="9" name="TextBox 9"/>
            <p:cNvSpPr txBox="1"/>
            <p:nvPr/>
          </p:nvSpPr>
          <p:spPr>
            <a:xfrm>
              <a:off x="0" y="6843071"/>
              <a:ext cx="9082821" cy="620778"/>
            </a:xfrm>
            <a:prstGeom prst="rect">
              <a:avLst/>
            </a:prstGeom>
          </p:spPr>
          <p:txBody>
            <a:bodyPr lIns="0" tIns="0" rIns="0" bIns="0" rtlCol="0" anchor="t">
              <a:spAutoFit/>
            </a:bodyPr>
            <a:lstStyle/>
            <a:p>
              <a:pPr>
                <a:lnSpc>
                  <a:spcPts val="3080"/>
                </a:lnSpc>
              </a:pPr>
              <a:endParaRPr lang="en-US" sz="2200" spc="286">
                <a:solidFill>
                  <a:srgbClr val="69ADC6"/>
                </a:solidFill>
                <a:latin typeface="Open Sans"/>
              </a:endParaRPr>
            </a:p>
          </p:txBody>
        </p:sp>
        <p:sp>
          <p:nvSpPr>
            <p:cNvPr id="10" name="TextBox 10"/>
            <p:cNvSpPr txBox="1"/>
            <p:nvPr/>
          </p:nvSpPr>
          <p:spPr>
            <a:xfrm>
              <a:off x="0" y="7748194"/>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sp>
          <p:nvSpPr>
            <p:cNvPr id="11" name="TextBox 11"/>
            <p:cNvSpPr txBox="1"/>
            <p:nvPr/>
          </p:nvSpPr>
          <p:spPr>
            <a:xfrm>
              <a:off x="-1005331" y="-1269801"/>
              <a:ext cx="10088152" cy="12255656"/>
            </a:xfrm>
            <a:prstGeom prst="rect">
              <a:avLst/>
            </a:prstGeom>
          </p:spPr>
          <p:txBody>
            <a:bodyPr wrap="square" lIns="0" tIns="0" rIns="0" bIns="0" rtlCol="0" anchor="t">
              <a:spAutoFit/>
            </a:bodyPr>
            <a:lstStyle/>
            <a:p>
              <a:pPr marL="304815" indent="-304815">
                <a:buFont typeface="Arial" panose="020B0604020202020204" pitchFamily="34" charset="0"/>
                <a:buChar char="•"/>
              </a:pPr>
              <a:r>
                <a:rPr lang="en-AU"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O</a:t>
              </a:r>
              <a:r>
                <a:rPr lang="en-AU"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ne </a:t>
              </a:r>
              <a:r>
                <a:rPr lang="en-AU"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child almost every fortnight is killed by a parent or step-parent</a:t>
              </a:r>
              <a:r>
                <a:rPr lang="en-AU" sz="20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(according </a:t>
              </a:r>
              <a:r>
                <a:rPr lang="en-AU"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to a national study reporting from </a:t>
              </a:r>
              <a:r>
                <a:rPr lang="en-AU" sz="20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2000-2012</a:t>
              </a:r>
              <a:r>
                <a:rPr lang="en-AU"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en-AU" sz="20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r>
                <a:rPr lang="en-AU"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AU" sz="20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AU" sz="2000" dirty="0" smtClean="0">
                  <a:solidFill>
                    <a:schemeClr val="accent1">
                      <a:lumMod val="75000"/>
                    </a:schemeClr>
                  </a:solidFill>
                </a:rPr>
                <a:t>Source: </a:t>
              </a:r>
              <a:r>
                <a:rPr lang="en-AU" sz="2000" dirty="0">
                  <a:solidFill>
                    <a:schemeClr val="accent1">
                      <a:lumMod val="75000"/>
                    </a:schemeClr>
                  </a:solidFill>
                </a:rPr>
                <a:t>Brown T </a:t>
              </a:r>
              <a:r>
                <a:rPr lang="en-AU" sz="2000" i="1" dirty="0">
                  <a:solidFill>
                    <a:schemeClr val="accent1">
                      <a:lumMod val="75000"/>
                    </a:schemeClr>
                  </a:solidFill>
                </a:rPr>
                <a:t>et al.</a:t>
              </a:r>
              <a:r>
                <a:rPr lang="en-AU" sz="2000" dirty="0">
                  <a:solidFill>
                    <a:schemeClr val="accent1">
                      <a:lumMod val="75000"/>
                    </a:schemeClr>
                  </a:solidFill>
                </a:rPr>
                <a:t> 2019</a:t>
              </a:r>
              <a:endParaRPr lang="en-AU" sz="2000" b="1" dirty="0" smtClean="0">
                <a:solidFill>
                  <a:schemeClr val="accent1">
                    <a:lumMod val="75000"/>
                  </a:schemeClr>
                </a:solidFill>
                <a:latin typeface="Open Sans" panose="020B0604020202020204" charset="0"/>
                <a:ea typeface="Open Sans" panose="020B0604020202020204" charset="0"/>
                <a:cs typeface="Open Sans" panose="020B0604020202020204" charset="0"/>
              </a:endParaRPr>
            </a:p>
            <a:p>
              <a:endPar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04815" indent="-304815">
                <a:buFont typeface="Arial" panose="020B0604020202020204" pitchFamily="34" charset="0"/>
                <a:buChar char="•"/>
              </a:pPr>
              <a:r>
                <a:rPr lang="en-AU" sz="2000" b="1" dirty="0" smtClean="0">
                  <a:solidFill>
                    <a:schemeClr val="accent2">
                      <a:lumMod val="50000"/>
                    </a:schemeClr>
                  </a:solidFill>
                  <a:latin typeface="Open Sans" panose="020B0604020202020204" charset="0"/>
                  <a:ea typeface="Open Sans" panose="020B0604020202020204" charset="0"/>
                  <a:cs typeface="Open Sans" panose="020B0604020202020204" charset="0"/>
                </a:rPr>
                <a:t>Children </a:t>
              </a:r>
              <a:r>
                <a:rPr lang="en-AU" sz="2000" b="1" dirty="0">
                  <a:solidFill>
                    <a:schemeClr val="accent2">
                      <a:lumMod val="50000"/>
                    </a:schemeClr>
                  </a:solidFill>
                  <a:latin typeface="Open Sans" panose="020B0604020202020204" charset="0"/>
                  <a:ea typeface="Open Sans" panose="020B0604020202020204" charset="0"/>
                  <a:cs typeface="Open Sans" panose="020B0604020202020204" charset="0"/>
                </a:rPr>
                <a:t>are to be recognised as victim survivors of family violence in their own right, whether they are directly targeted by a perpetrator, or being exposed to or witnessing violence or its impacts on other family </a:t>
              </a:r>
              <a:r>
                <a:rPr lang="en-AU" sz="2000" b="1" dirty="0" smtClean="0">
                  <a:solidFill>
                    <a:schemeClr val="accent2">
                      <a:lumMod val="50000"/>
                    </a:schemeClr>
                  </a:solidFill>
                  <a:latin typeface="Open Sans" panose="020B0604020202020204" charset="0"/>
                  <a:ea typeface="Open Sans" panose="020B0604020202020204" charset="0"/>
                  <a:cs typeface="Open Sans" panose="020B0604020202020204" charset="0"/>
                </a:rPr>
                <a:t>members</a:t>
              </a:r>
              <a:endParaRPr lang="en-AU" sz="2000" b="1" spc="286" dirty="0">
                <a:solidFill>
                  <a:schemeClr val="accent2">
                    <a:lumMod val="50000"/>
                  </a:schemeClr>
                </a:solidFill>
                <a:latin typeface="Open Sans" panose="020B0604020202020204" charset="0"/>
                <a:ea typeface="Open Sans" panose="020B0604020202020204" charset="0"/>
                <a:cs typeface="Open Sans" panose="020B0604020202020204" charset="0"/>
              </a:endParaRPr>
            </a:p>
            <a:p>
              <a:endParaRPr lang="en-AU" sz="2000" b="1" dirty="0">
                <a:solidFill>
                  <a:schemeClr val="accent2">
                    <a:lumMod val="50000"/>
                  </a:schemeClr>
                </a:solidFill>
                <a:latin typeface="Open Sans" panose="020B0604020202020204" charset="0"/>
                <a:ea typeface="Open Sans" panose="020B0604020202020204" charset="0"/>
                <a:cs typeface="Open Sans" panose="020B0604020202020204" charset="0"/>
              </a:endParaRPr>
            </a:p>
            <a:p>
              <a:pPr marL="228611" indent="-228611">
                <a:buFont typeface="Arial" panose="020B0604020202020204" pitchFamily="34" charset="0"/>
                <a:buChar char="•"/>
              </a:pPr>
              <a:r>
                <a:rPr lang="en-AU" sz="2000" b="1" dirty="0">
                  <a:solidFill>
                    <a:schemeClr val="accent2">
                      <a:lumMod val="50000"/>
                    </a:schemeClr>
                  </a:solidFill>
                  <a:latin typeface="Open Sans" panose="020B0604020202020204" charset="0"/>
                  <a:ea typeface="Open Sans" panose="020B0604020202020204" charset="0"/>
                  <a:cs typeface="Open Sans" panose="020B0604020202020204" charset="0"/>
                </a:rPr>
                <a:t>Exposure to violence can also include: </a:t>
              </a:r>
            </a:p>
            <a:p>
              <a:pPr lvl="1"/>
              <a:r>
                <a:rPr lang="en-AU" sz="2000" b="1" dirty="0">
                  <a:solidFill>
                    <a:schemeClr val="accent2">
                      <a:lumMod val="75000"/>
                    </a:schemeClr>
                  </a:solidFill>
                  <a:latin typeface="Open Sans" panose="020B0604020202020204" charset="0"/>
                  <a:ea typeface="Open Sans" panose="020B0604020202020204" charset="0"/>
                  <a:cs typeface="Open Sans" panose="020B0604020202020204" charset="0"/>
                </a:rPr>
                <a:t>• Hearing violence </a:t>
              </a:r>
            </a:p>
            <a:p>
              <a:pPr lvl="1"/>
              <a:r>
                <a:rPr lang="en-AU" sz="2000" b="1" dirty="0">
                  <a:solidFill>
                    <a:schemeClr val="accent2">
                      <a:lumMod val="75000"/>
                    </a:schemeClr>
                  </a:solidFill>
                  <a:latin typeface="Open Sans" panose="020B0604020202020204" charset="0"/>
                  <a:ea typeface="Open Sans" panose="020B0604020202020204" charset="0"/>
                  <a:cs typeface="Open Sans" panose="020B0604020202020204" charset="0"/>
                </a:rPr>
                <a:t>• Being aware of violence or its impacts </a:t>
              </a:r>
            </a:p>
            <a:p>
              <a:pPr lvl="1"/>
              <a:r>
                <a:rPr lang="en-AU" sz="2000" b="1" dirty="0">
                  <a:solidFill>
                    <a:schemeClr val="accent2">
                      <a:lumMod val="75000"/>
                    </a:schemeClr>
                  </a:solidFill>
                  <a:latin typeface="Open Sans" panose="020B0604020202020204" charset="0"/>
                  <a:ea typeface="Open Sans" panose="020B0604020202020204" charset="0"/>
                  <a:cs typeface="Open Sans" panose="020B0604020202020204" charset="0"/>
                </a:rPr>
                <a:t>• Being used or blamed as a trigger for family violence </a:t>
              </a:r>
            </a:p>
            <a:p>
              <a:pPr lvl="1"/>
              <a:endParaRPr lang="en-AU" sz="2000" b="1" dirty="0" smtClean="0">
                <a:solidFill>
                  <a:schemeClr val="accent2">
                    <a:lumMod val="50000"/>
                  </a:schemeClr>
                </a:solidFill>
                <a:latin typeface="Open Sans" panose="020B0604020202020204" charset="0"/>
                <a:ea typeface="Open Sans" panose="020B0604020202020204" charset="0"/>
                <a:cs typeface="Open Sans" panose="020B0604020202020204" charset="0"/>
              </a:endParaRPr>
            </a:p>
            <a:p>
              <a:pPr marL="285750" indent="-285750">
                <a:buFont typeface="Arial" panose="020B0604020202020204" pitchFamily="34" charset="0"/>
                <a:buChar char="•"/>
              </a:pPr>
              <a:r>
                <a:rPr lang="en-AU" sz="2000" b="1" dirty="0" smtClean="0">
                  <a:solidFill>
                    <a:schemeClr val="accent2">
                      <a:lumMod val="50000"/>
                    </a:schemeClr>
                  </a:solidFill>
                  <a:latin typeface="Open Sans" panose="020B0604020202020204" charset="0"/>
                  <a:ea typeface="Open Sans" panose="020B0604020202020204" charset="0"/>
                  <a:cs typeface="Open Sans" panose="020B0604020202020204" charset="0"/>
                </a:rPr>
                <a:t>More </a:t>
              </a:r>
              <a:r>
                <a:rPr lang="en-AU" sz="2000" b="1" dirty="0">
                  <a:solidFill>
                    <a:schemeClr val="accent2">
                      <a:lumMod val="50000"/>
                    </a:schemeClr>
                  </a:solidFill>
                  <a:latin typeface="Open Sans" panose="020B0604020202020204" charset="0"/>
                  <a:ea typeface="Open Sans" panose="020B0604020202020204" charset="0"/>
                  <a:cs typeface="Open Sans" panose="020B0604020202020204" charset="0"/>
                </a:rPr>
                <a:t>than half of the women who experience family violence have children in their care when the violence </a:t>
              </a:r>
              <a:r>
                <a:rPr lang="en-AU" sz="2000" b="1" dirty="0" smtClean="0">
                  <a:solidFill>
                    <a:schemeClr val="accent2">
                      <a:lumMod val="50000"/>
                    </a:schemeClr>
                  </a:solidFill>
                  <a:latin typeface="Open Sans" panose="020B0604020202020204" charset="0"/>
                  <a:ea typeface="Open Sans" panose="020B0604020202020204" charset="0"/>
                  <a:cs typeface="Open Sans" panose="020B0604020202020204" charset="0"/>
                </a:rPr>
                <a:t>occurs</a:t>
              </a:r>
            </a:p>
            <a:p>
              <a:r>
                <a:rPr lang="en-AU" sz="2000" b="1" dirty="0">
                  <a:solidFill>
                    <a:schemeClr val="accent2">
                      <a:lumMod val="50000"/>
                    </a:schemeClr>
                  </a:solidFill>
                  <a:latin typeface="Open Sans" panose="020B0604020202020204" charset="0"/>
                  <a:ea typeface="Open Sans" panose="020B0604020202020204" charset="0"/>
                  <a:cs typeface="Open Sans" panose="020B0604020202020204" charset="0"/>
                </a:rPr>
                <a:t> </a:t>
              </a:r>
              <a:r>
                <a:rPr lang="en-AU" sz="2000" b="1" dirty="0" smtClean="0">
                  <a:solidFill>
                    <a:schemeClr val="accent2">
                      <a:lumMod val="50000"/>
                    </a:schemeClr>
                  </a:solidFill>
                  <a:latin typeface="Open Sans" panose="020B0604020202020204" charset="0"/>
                  <a:ea typeface="Open Sans" panose="020B0604020202020204" charset="0"/>
                  <a:cs typeface="Open Sans" panose="020B0604020202020204" charset="0"/>
                </a:rPr>
                <a:t>   </a:t>
              </a:r>
              <a:r>
                <a:rPr lang="en-AU" dirty="0" smtClean="0">
                  <a:solidFill>
                    <a:schemeClr val="accent1">
                      <a:lumMod val="75000"/>
                    </a:schemeClr>
                  </a:solidFill>
                </a:rPr>
                <a:t>Source</a:t>
              </a:r>
              <a:r>
                <a:rPr lang="en-AU" dirty="0">
                  <a:solidFill>
                    <a:schemeClr val="accent1">
                      <a:lumMod val="75000"/>
                    </a:schemeClr>
                  </a:solidFill>
                </a:rPr>
                <a:t>: 2016 Personal Safety Survey (ABS, 2017)</a:t>
              </a:r>
              <a:endParaRPr lang="en-AU" b="1" dirty="0">
                <a:solidFill>
                  <a:schemeClr val="accent1">
                    <a:lumMod val="75000"/>
                  </a:schemeClr>
                </a:solidFill>
                <a:latin typeface="Open Sans" panose="020B0604020202020204" charset="0"/>
                <a:ea typeface="Open Sans" panose="020B0604020202020204" charset="0"/>
                <a:cs typeface="Open Sans" panose="020B0604020202020204" charset="0"/>
              </a:endParaRPr>
            </a:p>
            <a:p>
              <a:pPr marL="742950" lvl="1" indent="-285750">
                <a:buFont typeface="Arial" panose="020B0604020202020204" pitchFamily="34" charset="0"/>
                <a:buChar char="•"/>
              </a:pPr>
              <a:endParaRPr lang="en-AU" b="1" dirty="0">
                <a:solidFill>
                  <a:schemeClr val="accent2">
                    <a:lumMod val="50000"/>
                  </a:schemeClr>
                </a:solidFill>
                <a:latin typeface="Open Sans" panose="020B0604020202020204" charset="0"/>
                <a:ea typeface="Open Sans" panose="020B0604020202020204" charset="0"/>
                <a:cs typeface="Open Sans" panose="020B0604020202020204" charset="0"/>
              </a:endParaRPr>
            </a:p>
            <a:p>
              <a:pPr marL="742950" lvl="1" indent="-285750">
                <a:buFont typeface="Arial" panose="020B0604020202020204" pitchFamily="34" charset="0"/>
                <a:buChar char="•"/>
              </a:pPr>
              <a:endParaRPr lang="en-AU" b="1" dirty="0">
                <a:solidFill>
                  <a:schemeClr val="accent2">
                    <a:lumMod val="50000"/>
                  </a:schemeClr>
                </a:solidFill>
                <a:latin typeface="Open Sans" panose="020B0604020202020204" charset="0"/>
                <a:ea typeface="Open Sans" panose="020B0604020202020204" charset="0"/>
                <a:cs typeface="Open Sans" panose="020B0604020202020204" charset="0"/>
              </a:endParaRPr>
            </a:p>
            <a:p>
              <a:endParaRPr lang="en-AU" sz="1867" spc="286" dirty="0">
                <a:solidFill>
                  <a:srgbClr val="4BACC6">
                    <a:lumMod val="75000"/>
                  </a:srgbClr>
                </a:solidFill>
                <a:latin typeface="Open Sans" panose="020B0604020202020204" charset="0"/>
                <a:ea typeface="Open Sans" panose="020B0604020202020204" charset="0"/>
                <a:cs typeface="Open Sans" panose="020B0604020202020204" charset="0"/>
              </a:endParaRPr>
            </a:p>
            <a:p>
              <a:endParaRPr lang="en-AU" sz="1867" spc="286" dirty="0">
                <a:solidFill>
                  <a:srgbClr val="4BACC6">
                    <a:lumMod val="75000"/>
                  </a:srgbClr>
                </a:solidFill>
                <a:latin typeface="Open Sans" panose="020B0604020202020204" charset="0"/>
                <a:ea typeface="Open Sans" panose="020B0604020202020204" charset="0"/>
                <a:cs typeface="Open Sans" panose="020B0604020202020204" charset="0"/>
              </a:endParaRPr>
            </a:p>
            <a:p>
              <a:endParaRPr lang="en-AU" sz="1867" spc="286" dirty="0">
                <a:solidFill>
                  <a:srgbClr val="4BACC6">
                    <a:lumMod val="75000"/>
                  </a:srgbClr>
                </a:solidFill>
                <a:latin typeface="Open Sans" panose="020B0604020202020204" charset="0"/>
                <a:ea typeface="Open Sans" panose="020B0604020202020204" charset="0"/>
                <a:cs typeface="Open Sans" panose="020B0604020202020204" charset="0"/>
              </a:endParaRPr>
            </a:p>
          </p:txBody>
        </p:sp>
        <p:sp>
          <p:nvSpPr>
            <p:cNvPr id="12" name="TextBox 12"/>
            <p:cNvSpPr txBox="1"/>
            <p:nvPr/>
          </p:nvSpPr>
          <p:spPr>
            <a:xfrm>
              <a:off x="-33079" y="-585423"/>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grpSp>
      <p:pic>
        <p:nvPicPr>
          <p:cNvPr id="13" name="Picture 12"/>
          <p:cNvPicPr>
            <a:picLocks noChangeAspect="1"/>
          </p:cNvPicPr>
          <p:nvPr/>
        </p:nvPicPr>
        <p:blipFill>
          <a:blip r:embed="rId4"/>
          <a:stretch>
            <a:fillRect/>
          </a:stretch>
        </p:blipFill>
        <p:spPr>
          <a:xfrm>
            <a:off x="1558230" y="4073074"/>
            <a:ext cx="3619929" cy="2150043"/>
          </a:xfrm>
          <a:prstGeom prst="rect">
            <a:avLst/>
          </a:prstGeom>
        </p:spPr>
      </p:pic>
      <p:sp>
        <p:nvSpPr>
          <p:cNvPr id="15" name="Rectangle 14"/>
          <p:cNvSpPr/>
          <p:nvPr/>
        </p:nvSpPr>
        <p:spPr>
          <a:xfrm flipH="1">
            <a:off x="-200095" y="4774072"/>
            <a:ext cx="5694911" cy="1477328"/>
          </a:xfrm>
          <a:prstGeom prst="rect">
            <a:avLst/>
          </a:prstGeom>
        </p:spPr>
        <p:txBody>
          <a:bodyPr wrap="square">
            <a:spAutoFit/>
          </a:bodyPr>
          <a:lstStyle/>
          <a:p>
            <a:pPr algn="r" defTabSz="457200"/>
            <a:endParaRPr lang="en-AU" u="sng" dirty="0">
              <a:solidFill>
                <a:srgbClr val="2F4354"/>
              </a:solidFill>
            </a:endParaRPr>
          </a:p>
          <a:p>
            <a:pPr algn="r" defTabSz="457200"/>
            <a:endParaRPr lang="en-AU" u="sng" dirty="0">
              <a:solidFill>
                <a:srgbClr val="2F4354"/>
              </a:solidFill>
            </a:endParaRPr>
          </a:p>
          <a:p>
            <a:pPr algn="r" defTabSz="457200"/>
            <a:endParaRPr lang="en-AU" u="sng" dirty="0">
              <a:solidFill>
                <a:srgbClr val="2F4354"/>
              </a:solidFill>
            </a:endParaRPr>
          </a:p>
          <a:p>
            <a:pPr algn="r" defTabSz="457200"/>
            <a:endParaRPr lang="en-AU" u="sng" dirty="0">
              <a:solidFill>
                <a:srgbClr val="2F4354"/>
              </a:solidFill>
            </a:endParaRPr>
          </a:p>
          <a:p>
            <a:pPr algn="r" defTabSz="457200"/>
            <a:endParaRPr lang="en-AU" u="sng" dirty="0">
              <a:solidFill>
                <a:srgbClr val="2F4354"/>
              </a:solidFill>
            </a:endParaRPr>
          </a:p>
        </p:txBody>
      </p:sp>
    </p:spTree>
    <p:custDataLst>
      <p:tags r:id="rId1"/>
    </p:custDataLst>
    <p:extLst>
      <p:ext uri="{BB962C8B-B14F-4D97-AF65-F5344CB8AC3E}">
        <p14:creationId xmlns:p14="http://schemas.microsoft.com/office/powerpoint/2010/main" val="40174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AutoShape 2"/>
          <p:cNvSpPr/>
          <p:nvPr/>
        </p:nvSpPr>
        <p:spPr>
          <a:xfrm>
            <a:off x="10779640" y="16728"/>
            <a:ext cx="1412357" cy="6824544"/>
          </a:xfrm>
          <a:prstGeom prst="rect">
            <a:avLst/>
          </a:prstGeom>
          <a:solidFill>
            <a:schemeClr val="accent2">
              <a:lumMod val="50000"/>
              <a:alpha val="29803"/>
            </a:schemeClr>
          </a:solidFill>
        </p:spPr>
      </p:sp>
      <p:grpSp>
        <p:nvGrpSpPr>
          <p:cNvPr id="2" name="Group 2"/>
          <p:cNvGrpSpPr/>
          <p:nvPr/>
        </p:nvGrpSpPr>
        <p:grpSpPr>
          <a:xfrm>
            <a:off x="8733802" y="467590"/>
            <a:ext cx="3458195" cy="5155543"/>
            <a:chOff x="1672159" y="-159219"/>
            <a:chExt cx="10122599" cy="9448749"/>
          </a:xfrm>
          <a:solidFill>
            <a:schemeClr val="bg1"/>
          </a:solidFill>
        </p:grpSpPr>
        <p:sp>
          <p:nvSpPr>
            <p:cNvPr id="3" name="AutoShape 3"/>
            <p:cNvSpPr/>
            <p:nvPr/>
          </p:nvSpPr>
          <p:spPr>
            <a:xfrm>
              <a:off x="1672159" y="-159219"/>
              <a:ext cx="10122599" cy="9448749"/>
            </a:xfrm>
            <a:prstGeom prst="rect">
              <a:avLst/>
            </a:prstGeom>
            <a:solidFill>
              <a:schemeClr val="accent2">
                <a:lumMod val="75000"/>
              </a:schemeClr>
            </a:solidFill>
          </p:spPr>
        </p:sp>
        <p:sp>
          <p:nvSpPr>
            <p:cNvPr id="4" name="TextBox 4"/>
            <p:cNvSpPr txBox="1"/>
            <p:nvPr/>
          </p:nvSpPr>
          <p:spPr>
            <a:xfrm>
              <a:off x="2288637" y="1816795"/>
              <a:ext cx="8889638" cy="871004"/>
            </a:xfrm>
            <a:prstGeom prst="rect">
              <a:avLst/>
            </a:prstGeom>
            <a:solidFill>
              <a:schemeClr val="accent2">
                <a:lumMod val="75000"/>
              </a:schemeClr>
            </a:solidFill>
          </p:spPr>
          <p:txBody>
            <a:bodyPr wrap="square" lIns="0" tIns="0" rIns="0" bIns="0" rtlCol="0" anchor="t">
              <a:spAutoFit/>
            </a:bodyPr>
            <a:lstStyle/>
            <a:p>
              <a:pPr algn="ctr" defTabSz="609630"/>
              <a:endParaRPr lang="en-US" sz="3600" b="1" spc="253" dirty="0">
                <a:solidFill>
                  <a:prstClr val="white"/>
                </a:solidFill>
                <a:latin typeface="Open Sans Bold"/>
              </a:endParaRPr>
            </a:p>
          </p:txBody>
        </p:sp>
      </p:grpSp>
      <p:pic>
        <p:nvPicPr>
          <p:cNvPr id="7" name="Picture 6"/>
          <p:cNvPicPr>
            <a:picLocks noChangeAspect="1"/>
          </p:cNvPicPr>
          <p:nvPr/>
        </p:nvPicPr>
        <p:blipFill>
          <a:blip r:embed="rId4"/>
          <a:stretch>
            <a:fillRect/>
          </a:stretch>
        </p:blipFill>
        <p:spPr>
          <a:xfrm>
            <a:off x="215841" y="249382"/>
            <a:ext cx="6663601" cy="6446253"/>
          </a:xfrm>
          <a:prstGeom prst="rect">
            <a:avLst/>
          </a:prstGeom>
        </p:spPr>
      </p:pic>
      <p:sp>
        <p:nvSpPr>
          <p:cNvPr id="9" name="Rectangle 8"/>
          <p:cNvSpPr/>
          <p:nvPr/>
        </p:nvSpPr>
        <p:spPr>
          <a:xfrm>
            <a:off x="8826714" y="2001424"/>
            <a:ext cx="3051941" cy="1569660"/>
          </a:xfrm>
          <a:prstGeom prst="rect">
            <a:avLst/>
          </a:prstGeom>
        </p:spPr>
        <p:txBody>
          <a:bodyPr wrap="square">
            <a:spAutoFit/>
          </a:bodyPr>
          <a:lstStyle/>
          <a:p>
            <a:r>
              <a:rPr lang="en-AU"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Impacts </a:t>
            </a:r>
            <a:r>
              <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of Violence on Children</a:t>
            </a:r>
          </a:p>
        </p:txBody>
      </p:sp>
      <p:sp>
        <p:nvSpPr>
          <p:cNvPr id="12" name="Rectangle 11"/>
          <p:cNvSpPr/>
          <p:nvPr/>
        </p:nvSpPr>
        <p:spPr>
          <a:xfrm>
            <a:off x="371408" y="4423366"/>
            <a:ext cx="6096000" cy="369332"/>
          </a:xfrm>
          <a:prstGeom prst="rect">
            <a:avLst/>
          </a:prstGeom>
        </p:spPr>
        <p:txBody>
          <a:bodyPr>
            <a:spAutoFit/>
          </a:bodyPr>
          <a:lstStyle/>
          <a:p>
            <a:endParaRPr lang="en-AU" b="1" dirty="0">
              <a:solidFill>
                <a:schemeClr val="accent1">
                  <a:lumMod val="75000"/>
                </a:schemeClr>
              </a:solidFill>
            </a:endParaRPr>
          </a:p>
        </p:txBody>
      </p:sp>
      <p:pic>
        <p:nvPicPr>
          <p:cNvPr id="13" name="Picture 1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77392" y="374178"/>
            <a:ext cx="6931707" cy="6109643"/>
          </a:xfrm>
          <a:prstGeom prst="rect">
            <a:avLst/>
          </a:prstGeom>
        </p:spPr>
      </p:pic>
    </p:spTree>
    <p:custDataLst>
      <p:tags r:id="rId1"/>
    </p:custDataLst>
    <p:extLst>
      <p:ext uri="{BB962C8B-B14F-4D97-AF65-F5344CB8AC3E}">
        <p14:creationId xmlns:p14="http://schemas.microsoft.com/office/powerpoint/2010/main" val="4106775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723" y="2012342"/>
            <a:ext cx="7664483" cy="4553630"/>
          </a:xfrm>
        </p:spPr>
        <p:txBody>
          <a:bodyPr>
            <a:normAutofit/>
          </a:bodyPr>
          <a:lstStyle/>
          <a:p>
            <a:pPr marL="0" indent="0" algn="ctr">
              <a:buNone/>
            </a:pPr>
            <a:r>
              <a:rPr lang="en-AU" sz="20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The law sets restrictions around having sex, sexual touching or performing sexual acts in front of children and young people, even if the child or young person </a:t>
            </a:r>
            <a:r>
              <a:rPr lang="en-AU" sz="20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agrees</a:t>
            </a:r>
          </a:p>
          <a:p>
            <a:pPr marL="0" indent="0">
              <a:buNone/>
            </a:pPr>
            <a:endParaRPr lang="en-AU" sz="20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4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Under 12 years old: No-one can engage in sexual behaviours with a child this age</a:t>
            </a:r>
          </a:p>
          <a:p>
            <a:pPr lvl="1"/>
            <a:r>
              <a:rPr lang="en-AU" sz="24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12 to 15 years old: Must be within 2 calendar years in age</a:t>
            </a:r>
          </a:p>
          <a:p>
            <a:pPr lvl="1"/>
            <a:r>
              <a:rPr lang="en-AU" sz="24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16 to 17 years old: Must not be caring for or supervising the young person e.g. a teacher, youth worker or foster carer  (unless they are married to each other)</a:t>
            </a:r>
          </a:p>
          <a:p>
            <a:endParaRPr lang="en-AU"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510725"/>
            <a:ext cx="2619161" cy="4163794"/>
          </a:xfrm>
          <a:prstGeom prst="rect">
            <a:avLst/>
          </a:prstGeom>
        </p:spPr>
      </p:pic>
      <p:sp>
        <p:nvSpPr>
          <p:cNvPr id="5" name="AutoShape 2"/>
          <p:cNvSpPr/>
          <p:nvPr/>
        </p:nvSpPr>
        <p:spPr>
          <a:xfrm>
            <a:off x="10779643" y="1"/>
            <a:ext cx="1412357" cy="6858000"/>
          </a:xfrm>
          <a:prstGeom prst="rect">
            <a:avLst/>
          </a:prstGeom>
          <a:solidFill>
            <a:schemeClr val="accent2">
              <a:lumMod val="50000"/>
              <a:alpha val="29803"/>
            </a:schemeClr>
          </a:solidFill>
        </p:spPr>
      </p:sp>
      <p:grpSp>
        <p:nvGrpSpPr>
          <p:cNvPr id="6" name="Group 3"/>
          <p:cNvGrpSpPr/>
          <p:nvPr/>
        </p:nvGrpSpPr>
        <p:grpSpPr>
          <a:xfrm>
            <a:off x="1735810" y="256549"/>
            <a:ext cx="10456191" cy="1463764"/>
            <a:chOff x="-852628" y="-1871059"/>
            <a:chExt cx="10263717" cy="5972205"/>
          </a:xfrm>
          <a:solidFill>
            <a:schemeClr val="accent2">
              <a:lumMod val="75000"/>
            </a:schemeClr>
          </a:solidFill>
        </p:grpSpPr>
        <p:sp>
          <p:nvSpPr>
            <p:cNvPr id="7" name="AutoShape 4"/>
            <p:cNvSpPr/>
            <p:nvPr/>
          </p:nvSpPr>
          <p:spPr>
            <a:xfrm>
              <a:off x="-852628" y="-1871059"/>
              <a:ext cx="10263717" cy="5972205"/>
            </a:xfrm>
            <a:prstGeom prst="rect">
              <a:avLst/>
            </a:prstGeom>
            <a:grpFill/>
          </p:spPr>
        </p:sp>
        <p:sp>
          <p:nvSpPr>
            <p:cNvPr id="8" name="TextBox 5"/>
            <p:cNvSpPr txBox="1"/>
            <p:nvPr/>
          </p:nvSpPr>
          <p:spPr>
            <a:xfrm>
              <a:off x="299676" y="-1871059"/>
              <a:ext cx="8887486" cy="5159951"/>
            </a:xfrm>
            <a:prstGeom prst="rect">
              <a:avLst/>
            </a:prstGeom>
            <a:grpFill/>
          </p:spPr>
          <p:txBody>
            <a:bodyPr lIns="0" tIns="0" rIns="0" bIns="0" rtlCol="0" anchor="t">
              <a:spAutoFit/>
            </a:bodyPr>
            <a:lstStyle/>
            <a:p>
              <a:pPr algn="ctr">
                <a:lnSpc>
                  <a:spcPts val="6000"/>
                </a:lnSpc>
              </a:pPr>
              <a:r>
                <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‘Age of consent’ for children </a:t>
              </a:r>
              <a:br>
                <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and young people</a:t>
              </a:r>
              <a:endParaRPr lang="en-US" sz="3200" b="1" spc="1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Tree>
    <p:custDataLst>
      <p:tags r:id="rId1"/>
    </p:custDataLst>
    <p:extLst>
      <p:ext uri="{BB962C8B-B14F-4D97-AF65-F5344CB8AC3E}">
        <p14:creationId xmlns:p14="http://schemas.microsoft.com/office/powerpoint/2010/main" val="1752140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0" y="187642"/>
            <a:ext cx="12192000" cy="696216"/>
          </a:xfrm>
          <a:prstGeom prst="rect">
            <a:avLst/>
          </a:prstGeom>
          <a:solidFill>
            <a:schemeClr val="accent2">
              <a:lumMod val="75000"/>
            </a:schemeClr>
          </a:solidFill>
        </p:spPr>
        <p:txBody>
          <a:bodyPr wrap="square" lIns="0" tIns="0" rIns="0" bIns="0" rtlCol="0" anchor="t">
            <a:spAutoFit/>
          </a:bodyPr>
          <a:lstStyle/>
          <a:p>
            <a:pPr algn="ctr" defTabSz="609630">
              <a:lnSpc>
                <a:spcPts val="6000"/>
              </a:lnSpc>
            </a:pPr>
            <a:r>
              <a:rPr lang="en-US" sz="3600" spc="253" dirty="0" smtClean="0">
                <a:solidFill>
                  <a:schemeClr val="bg1"/>
                </a:solidFill>
                <a:latin typeface="Open Sans Bold"/>
              </a:rPr>
              <a:t>Observable </a:t>
            </a:r>
            <a:r>
              <a:rPr lang="en-US" sz="3600" spc="253" dirty="0">
                <a:solidFill>
                  <a:schemeClr val="bg1"/>
                </a:solidFill>
                <a:latin typeface="Open Sans Bold"/>
              </a:rPr>
              <a:t>signs of </a:t>
            </a:r>
            <a:r>
              <a:rPr lang="en-US" sz="3600" spc="253" dirty="0" smtClean="0">
                <a:solidFill>
                  <a:schemeClr val="bg1"/>
                </a:solidFill>
                <a:latin typeface="Open Sans Bold"/>
              </a:rPr>
              <a:t>trauma-children</a:t>
            </a:r>
            <a:endParaRPr lang="en-US" sz="3600" spc="253" dirty="0">
              <a:solidFill>
                <a:schemeClr val="bg1"/>
              </a:solidFill>
              <a:latin typeface="Open Sans Bold"/>
            </a:endParaRPr>
          </a:p>
        </p:txBody>
      </p:sp>
      <p:graphicFrame>
        <p:nvGraphicFramePr>
          <p:cNvPr id="6" name="Table 5"/>
          <p:cNvGraphicFramePr>
            <a:graphicFrameLocks noGrp="1"/>
          </p:cNvGraphicFramePr>
          <p:nvPr>
            <p:extLst>
              <p:ext uri="{D42A27DB-BD31-4B8C-83A1-F6EECF244321}">
                <p14:modId xmlns:p14="http://schemas.microsoft.com/office/powerpoint/2010/main" val="875359663"/>
              </p:ext>
            </p:extLst>
          </p:nvPr>
        </p:nvGraphicFramePr>
        <p:xfrm>
          <a:off x="162370" y="1051136"/>
          <a:ext cx="11810287" cy="5324026"/>
        </p:xfrm>
        <a:graphic>
          <a:graphicData uri="http://schemas.openxmlformats.org/drawingml/2006/table">
            <a:tbl>
              <a:tblPr firstRow="1" firstCol="1" bandRow="1">
                <a:tableStyleId>{B301B821-A1FF-4177-AEE7-76D212191A09}</a:tableStyleId>
              </a:tblPr>
              <a:tblGrid>
                <a:gridCol w="2265284">
                  <a:extLst>
                    <a:ext uri="{9D8B030D-6E8A-4147-A177-3AD203B41FA5}">
                      <a16:colId xmlns:a16="http://schemas.microsoft.com/office/drawing/2014/main" val="20000"/>
                    </a:ext>
                  </a:extLst>
                </a:gridCol>
                <a:gridCol w="2912346">
                  <a:extLst>
                    <a:ext uri="{9D8B030D-6E8A-4147-A177-3AD203B41FA5}">
                      <a16:colId xmlns:a16="http://schemas.microsoft.com/office/drawing/2014/main" val="20001"/>
                    </a:ext>
                  </a:extLst>
                </a:gridCol>
                <a:gridCol w="3558263">
                  <a:extLst>
                    <a:ext uri="{9D8B030D-6E8A-4147-A177-3AD203B41FA5}">
                      <a16:colId xmlns:a16="http://schemas.microsoft.com/office/drawing/2014/main" val="20002"/>
                    </a:ext>
                  </a:extLst>
                </a:gridCol>
                <a:gridCol w="3074394">
                  <a:extLst>
                    <a:ext uri="{9D8B030D-6E8A-4147-A177-3AD203B41FA5}">
                      <a16:colId xmlns:a16="http://schemas.microsoft.com/office/drawing/2014/main" val="20003"/>
                    </a:ext>
                  </a:extLst>
                </a:gridCol>
              </a:tblGrid>
              <a:tr h="527089">
                <a:tc>
                  <a:txBody>
                    <a:bodyPr/>
                    <a:lstStyle/>
                    <a:p>
                      <a:pPr algn="ctr">
                        <a:lnSpc>
                          <a:spcPct val="107000"/>
                        </a:lnSpc>
                        <a:spcAft>
                          <a:spcPts val="0"/>
                        </a:spcAft>
                      </a:pPr>
                      <a:r>
                        <a:rPr lang="en-AU" sz="1600" dirty="0" smtClean="0">
                          <a:effectLst/>
                          <a:latin typeface="Open Sans" panose="020B0606030504020204" pitchFamily="34" charset="0"/>
                          <a:ea typeface="Open Sans" panose="020B0606030504020204" pitchFamily="34" charset="0"/>
                          <a:cs typeface="Open Sans" panose="020B0606030504020204" pitchFamily="34" charset="0"/>
                        </a:rPr>
                        <a:t>Infants</a:t>
                      </a:r>
                      <a:endParaRPr lang="en-AU"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07000"/>
                        </a:lnSpc>
                        <a:spcAft>
                          <a:spcPts val="0"/>
                        </a:spcAft>
                      </a:pPr>
                      <a:r>
                        <a:rPr lang="en-AU" sz="1600" dirty="0">
                          <a:effectLst/>
                          <a:latin typeface="Open Sans" panose="020B0606030504020204" pitchFamily="34" charset="0"/>
                          <a:ea typeface="Open Sans" panose="020B0606030504020204" pitchFamily="34" charset="0"/>
                          <a:cs typeface="Open Sans" panose="020B0606030504020204" pitchFamily="34" charset="0"/>
                        </a:rPr>
                        <a:t>Baby and toddler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07000"/>
                        </a:lnSpc>
                        <a:spcAft>
                          <a:spcPts val="0"/>
                        </a:spcAft>
                      </a:pPr>
                      <a:r>
                        <a:rPr lang="en-AU" sz="1600" dirty="0" smtClean="0">
                          <a:effectLst/>
                          <a:latin typeface="Open Sans" panose="020B0606030504020204" pitchFamily="34" charset="0"/>
                          <a:ea typeface="Open Sans" panose="020B0606030504020204" pitchFamily="34" charset="0"/>
                          <a:cs typeface="Open Sans" panose="020B0606030504020204" pitchFamily="34" charset="0"/>
                        </a:rPr>
                        <a:t>School-age </a:t>
                      </a:r>
                      <a:r>
                        <a:rPr lang="en-AU" sz="1600" dirty="0">
                          <a:effectLst/>
                          <a:latin typeface="Open Sans" panose="020B0606030504020204" pitchFamily="34" charset="0"/>
                          <a:ea typeface="Open Sans" panose="020B0606030504020204" pitchFamily="34" charset="0"/>
                          <a:cs typeface="Open Sans" panose="020B0606030504020204" pitchFamily="34" charset="0"/>
                        </a:rPr>
                        <a:t>child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07000"/>
                        </a:lnSpc>
                        <a:spcAft>
                          <a:spcPts val="0"/>
                        </a:spcAft>
                      </a:pPr>
                      <a:r>
                        <a:rPr lang="en-AU" sz="1600" dirty="0">
                          <a:effectLst/>
                          <a:latin typeface="Open Sans" panose="020B0606030504020204" pitchFamily="34" charset="0"/>
                          <a:ea typeface="Open Sans" panose="020B0606030504020204" pitchFamily="34" charset="0"/>
                          <a:cs typeface="Open Sans" panose="020B0606030504020204" pitchFamily="34" charset="0"/>
                        </a:rPr>
                        <a:t>Adolescent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0"/>
                  </a:ext>
                </a:extLst>
              </a:tr>
              <a:tr h="844879">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Poor growth &amp; neural development*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a:effectLst/>
                          <a:latin typeface="Open Sans" panose="020B0606030504020204" pitchFamily="34" charset="0"/>
                          <a:ea typeface="Open Sans" panose="020B0606030504020204" pitchFamily="34" charset="0"/>
                          <a:cs typeface="Open Sans" panose="020B0606030504020204" pitchFamily="34" charset="0"/>
                        </a:rPr>
                        <a:t>Unsettled baby (excessive crying, sleep disturbances, irritability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Psychosomatic symptoms – abdominal pain, sleep disorders, frequent illness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Poor health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care, poor management of chronic  conditions</a:t>
                      </a:r>
                      <a:endParaRPr lang="en-AU"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8608">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Low birth weight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a:effectLst/>
                          <a:latin typeface="Open Sans" panose="020B0606030504020204" pitchFamily="34" charset="0"/>
                          <a:ea typeface="Open Sans" panose="020B0606030504020204" pitchFamily="34" charset="0"/>
                          <a:cs typeface="Open Sans" panose="020B0606030504020204" pitchFamily="34" charset="0"/>
                        </a:rPr>
                        <a:t>Feeding problems (incl. failure to thrive)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Regressive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behaviours, e.g</a:t>
                      </a:r>
                      <a:r>
                        <a:rPr lang="en-AU" sz="1600" b="1" dirty="0">
                          <a:effectLst/>
                          <a:latin typeface="Open Sans" panose="020B0606030504020204" pitchFamily="34" charset="0"/>
                          <a:ea typeface="Open Sans" panose="020B0606030504020204" pitchFamily="34" charset="0"/>
                          <a:cs typeface="Open Sans" panose="020B0606030504020204" pitchFamily="34" charset="0"/>
                        </a:rPr>
                        <a:t>.</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 </a:t>
                      </a:r>
                      <a:r>
                        <a:rPr lang="en-AU" sz="1600" b="1" dirty="0">
                          <a:effectLst/>
                          <a:latin typeface="Open Sans" panose="020B0606030504020204" pitchFamily="34" charset="0"/>
                          <a:ea typeface="Open Sans" panose="020B0606030504020204" pitchFamily="34" charset="0"/>
                          <a:cs typeface="Open Sans" panose="020B0606030504020204" pitchFamily="34" charset="0"/>
                        </a:rPr>
                        <a:t>bed-wetting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Physical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injuries or chronic pain</a:t>
                      </a:r>
                      <a:endParaRPr lang="en-AU"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31150">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Pre-term birth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Physical injury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Poor adherence to management of chronic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conditions, e.g</a:t>
                      </a:r>
                      <a:r>
                        <a:rPr lang="en-AU" sz="1600" b="1" dirty="0">
                          <a:effectLst/>
                          <a:latin typeface="Open Sans" panose="020B0606030504020204" pitchFamily="34" charset="0"/>
                          <a:ea typeface="Open Sans" panose="020B0606030504020204" pitchFamily="34" charset="0"/>
                          <a:cs typeface="Open Sans" panose="020B0606030504020204" pitchFamily="34" charset="0"/>
                        </a:rPr>
                        <a:t>.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asthma</a:t>
                      </a:r>
                      <a:r>
                        <a:rPr lang="en-AU" sz="1600" b="1" dirty="0">
                          <a:effectLst/>
                          <a:latin typeface="Open Sans" panose="020B0606030504020204" pitchFamily="34" charset="0"/>
                          <a:ea typeface="Open Sans" panose="020B0606030504020204" pitchFamily="34" charset="0"/>
                          <a:cs typeface="Open Sans" panose="020B0606030504020204" pitchFamily="34" charset="0"/>
                        </a:rPr>
                        <a:t>,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diabetes</a:t>
                      </a:r>
                    </a:p>
                    <a:p>
                      <a:pPr>
                        <a:lnSpc>
                          <a:spcPct val="107000"/>
                        </a:lnSpc>
                        <a:spcAft>
                          <a:spcPts val="0"/>
                        </a:spcAft>
                      </a:pPr>
                      <a:endParaRPr lang="en-AU"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Eating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disorders</a:t>
                      </a:r>
                      <a:endParaRPr lang="en-AU" sz="1600" b="1"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Self-harm or suicidality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31150">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Injuries sustained via assault to mother (</a:t>
                      </a:r>
                      <a:r>
                        <a:rPr lang="en-AU" sz="1600" b="1" dirty="0" err="1" smtClean="0">
                          <a:effectLst/>
                          <a:latin typeface="Open Sans" panose="020B0606030504020204" pitchFamily="34" charset="0"/>
                          <a:ea typeface="Open Sans" panose="020B0606030504020204" pitchFamily="34" charset="0"/>
                          <a:cs typeface="Open Sans" panose="020B0606030504020204" pitchFamily="34" charset="0"/>
                        </a:rPr>
                        <a:t>e.g</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 </a:t>
                      </a:r>
                      <a:r>
                        <a:rPr lang="en-AU" sz="1600" b="1" dirty="0">
                          <a:effectLst/>
                          <a:latin typeface="Open Sans" panose="020B0606030504020204" pitchFamily="34" charset="0"/>
                          <a:ea typeface="Open Sans" panose="020B0606030504020204" pitchFamily="34" charset="0"/>
                          <a:cs typeface="Open Sans" panose="020B0606030504020204" pitchFamily="34" charset="0"/>
                        </a:rPr>
                        <a:t>stomach being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punched)</a:t>
                      </a:r>
                      <a:endParaRPr lang="en-AU"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Disorganised attachment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e.g</a:t>
                      </a:r>
                      <a:r>
                        <a:rPr lang="en-AU" sz="1600" b="1" dirty="0">
                          <a:effectLst/>
                          <a:latin typeface="Open Sans" panose="020B0606030504020204" pitchFamily="34" charset="0"/>
                          <a:ea typeface="Open Sans" panose="020B0606030504020204" pitchFamily="34" charset="0"/>
                          <a:cs typeface="Open Sans" panose="020B0606030504020204" pitchFamily="34" charset="0"/>
                        </a:rPr>
                        <a:t>.</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 </a:t>
                      </a:r>
                      <a:r>
                        <a:rPr lang="en-AU" sz="1600" b="1" dirty="0">
                          <a:effectLst/>
                          <a:latin typeface="Open Sans" panose="020B0606030504020204" pitchFamily="34" charset="0"/>
                          <a:ea typeface="Open Sans" panose="020B0606030504020204" pitchFamily="34" charset="0"/>
                          <a:cs typeface="Open Sans" panose="020B0606030504020204" pitchFamily="34" charset="0"/>
                        </a:rPr>
                        <a:t>avoidant gaze, easy startle response)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Emotional </a:t>
                      </a:r>
                      <a:r>
                        <a:rPr lang="en-AU" sz="1600" b="1" dirty="0" err="1" smtClean="0">
                          <a:effectLst/>
                          <a:latin typeface="Open Sans" panose="020B0606030504020204" pitchFamily="34" charset="0"/>
                          <a:ea typeface="Open Sans" panose="020B0606030504020204" pitchFamily="34" charset="0"/>
                          <a:cs typeface="Open Sans" panose="020B0606030504020204" pitchFamily="34" charset="0"/>
                        </a:rPr>
                        <a:t>lability</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 </a:t>
                      </a:r>
                      <a:endParaRPr lang="en-AU" sz="1600" b="1"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0"/>
                        </a:spcAft>
                      </a:pP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Withdrawn</a:t>
                      </a:r>
                      <a:r>
                        <a:rPr lang="en-AU" sz="1600" b="1" dirty="0">
                          <a:effectLst/>
                          <a:latin typeface="Open Sans" panose="020B0606030504020204" pitchFamily="34" charset="0"/>
                          <a:ea typeface="Open Sans" panose="020B0606030504020204" pitchFamily="34" charset="0"/>
                          <a:cs typeface="Open Sans" panose="020B0606030504020204" pitchFamily="34" charset="0"/>
                        </a:rPr>
                        <a:t>,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aggressive </a:t>
                      </a:r>
                      <a:r>
                        <a:rPr lang="en-AU" sz="1600" b="1" dirty="0">
                          <a:effectLst/>
                          <a:latin typeface="Open Sans" panose="020B0606030504020204" pitchFamily="34" charset="0"/>
                          <a:ea typeface="Open Sans" panose="020B0606030504020204" pitchFamily="34" charset="0"/>
                          <a:cs typeface="Open Sans" panose="020B0606030504020204" pitchFamily="34" charset="0"/>
                        </a:rPr>
                        <a:t>or anxious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behaviours</a:t>
                      </a:r>
                      <a:r>
                        <a:rPr lang="en-AU" sz="1600" b="1" baseline="0" dirty="0">
                          <a:effectLst/>
                          <a:latin typeface="Open Sans" panose="020B0606030504020204" pitchFamily="34" charset="0"/>
                          <a:ea typeface="Open Sans" panose="020B0606030504020204" pitchFamily="34" charset="0"/>
                          <a:cs typeface="Open Sans" panose="020B0606030504020204" pitchFamily="34" charset="0"/>
                        </a:rPr>
                        <a:t> </a:t>
                      </a:r>
                      <a:r>
                        <a:rPr lang="en-AU" sz="1600" b="1" baseline="0" dirty="0" smtClean="0">
                          <a:effectLst/>
                          <a:latin typeface="Open Sans" panose="020B0606030504020204" pitchFamily="34" charset="0"/>
                          <a:ea typeface="Open Sans" panose="020B0606030504020204" pitchFamily="34" charset="0"/>
                          <a:cs typeface="Open Sans" panose="020B0606030504020204" pitchFamily="34" charset="0"/>
                        </a:rPr>
                        <a:t>may present as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conduct disorder</a:t>
                      </a:r>
                      <a:r>
                        <a:rPr lang="en-AU" sz="1600" b="1" baseline="0" dirty="0" smtClean="0">
                          <a:effectLst/>
                          <a:latin typeface="Open Sans" panose="020B0606030504020204" pitchFamily="34" charset="0"/>
                          <a:ea typeface="Open Sans" panose="020B0606030504020204" pitchFamily="34" charset="0"/>
                          <a:cs typeface="Open Sans" panose="020B0606030504020204" pitchFamily="34" charset="0"/>
                        </a:rPr>
                        <a:t> or ODD</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 </a:t>
                      </a:r>
                      <a:r>
                        <a:rPr lang="en-AU" sz="1600" b="1" dirty="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Depression, anxiety and other mental health presentations</a:t>
                      </a:r>
                    </a:p>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31150">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Delayed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developmental milestones e.g. language development </a:t>
                      </a:r>
                      <a:endParaRPr lang="en-AU"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Poor concentration</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 deteriorating</a:t>
                      </a:r>
                      <a:r>
                        <a:rPr lang="en-AU" sz="1600" b="1" baseline="0" dirty="0" smtClean="0">
                          <a:effectLst/>
                          <a:latin typeface="Open Sans" panose="020B0606030504020204" pitchFamily="34" charset="0"/>
                          <a:ea typeface="Open Sans" panose="020B0606030504020204" pitchFamily="34" charset="0"/>
                          <a:cs typeface="Open Sans" panose="020B0606030504020204" pitchFamily="34" charset="0"/>
                        </a:rPr>
                        <a:t> school performance</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 </a:t>
                      </a:r>
                      <a:r>
                        <a:rPr lang="en-AU" sz="1600" b="1" dirty="0">
                          <a:effectLst/>
                          <a:latin typeface="Open Sans" panose="020B0606030504020204" pitchFamily="34" charset="0"/>
                          <a:ea typeface="Open Sans" panose="020B0606030504020204" pitchFamily="34" charset="0"/>
                          <a:cs typeface="Open Sans" panose="020B0606030504020204" pitchFamily="34" charset="0"/>
                        </a:rPr>
                        <a:t>social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isolation </a:t>
                      </a:r>
                    </a:p>
                    <a:p>
                      <a:pPr>
                        <a:lnSpc>
                          <a:spcPct val="107000"/>
                        </a:lnSpc>
                        <a:spcAft>
                          <a:spcPts val="0"/>
                        </a:spcAft>
                      </a:pPr>
                      <a:endParaRPr lang="en-AU"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AU" sz="1600" b="1" dirty="0">
                          <a:effectLst/>
                          <a:latin typeface="Open Sans" panose="020B0606030504020204" pitchFamily="34" charset="0"/>
                          <a:ea typeface="Open Sans" panose="020B0606030504020204" pitchFamily="34" charset="0"/>
                          <a:cs typeface="Open Sans" panose="020B0606030504020204" pitchFamily="34" charset="0"/>
                        </a:rPr>
                        <a:t>Substance use</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 truancy  </a:t>
                      </a:r>
                      <a:r>
                        <a:rPr lang="en-AU" sz="1600" b="1" dirty="0">
                          <a:effectLst/>
                          <a:latin typeface="Open Sans" panose="020B0606030504020204" pitchFamily="34" charset="0"/>
                          <a:ea typeface="Open Sans" panose="020B0606030504020204" pitchFamily="34" charset="0"/>
                          <a:cs typeface="Open Sans" panose="020B0606030504020204" pitchFamily="34" charset="0"/>
                        </a:rPr>
                        <a:t>and other risk taking </a:t>
                      </a: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behaviours</a:t>
                      </a:r>
                    </a:p>
                    <a:p>
                      <a:pPr>
                        <a:lnSpc>
                          <a:spcPct val="107000"/>
                        </a:lnSpc>
                        <a:spcAft>
                          <a:spcPts val="0"/>
                        </a:spcAft>
                      </a:pPr>
                      <a:r>
                        <a:rPr lang="en-AU" sz="1600" b="1" dirty="0" smtClean="0">
                          <a:effectLst/>
                          <a:latin typeface="Open Sans" panose="020B0606030504020204" pitchFamily="34" charset="0"/>
                          <a:ea typeface="Open Sans" panose="020B0606030504020204" pitchFamily="34" charset="0"/>
                          <a:cs typeface="Open Sans" panose="020B0606030504020204" pitchFamily="34" charset="0"/>
                        </a:rPr>
                        <a:t>STDs, early pregnancy, violent partners</a:t>
                      </a:r>
                      <a:endParaRPr lang="en-AU"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4"/>
          <a:stretch>
            <a:fillRect/>
          </a:stretch>
        </p:blipFill>
        <p:spPr>
          <a:xfrm>
            <a:off x="1756789" y="6370519"/>
            <a:ext cx="9156986" cy="469433"/>
          </a:xfrm>
          <a:prstGeom prst="rect">
            <a:avLst/>
          </a:prstGeom>
        </p:spPr>
      </p:pic>
    </p:spTree>
    <p:custDataLst>
      <p:tags r:id="rId1"/>
    </p:custDataLst>
    <p:extLst>
      <p:ext uri="{BB962C8B-B14F-4D97-AF65-F5344CB8AC3E}">
        <p14:creationId xmlns:p14="http://schemas.microsoft.com/office/powerpoint/2010/main" val="172851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0" y="187642"/>
            <a:ext cx="12192000" cy="696216"/>
          </a:xfrm>
          <a:prstGeom prst="rect">
            <a:avLst/>
          </a:prstGeom>
          <a:solidFill>
            <a:schemeClr val="accent2">
              <a:lumMod val="75000"/>
            </a:schemeClr>
          </a:solidFill>
        </p:spPr>
        <p:txBody>
          <a:bodyPr wrap="square" lIns="0" tIns="0" rIns="0" bIns="0" rtlCol="0" anchor="t">
            <a:spAutoFit/>
          </a:bodyPr>
          <a:lstStyle/>
          <a:p>
            <a:pPr algn="ctr" defTabSz="609630">
              <a:lnSpc>
                <a:spcPts val="6000"/>
              </a:lnSpc>
            </a:pPr>
            <a:r>
              <a:rPr lang="en-US" sz="3600" spc="253" dirty="0" smtClean="0">
                <a:solidFill>
                  <a:schemeClr val="bg1"/>
                </a:solidFill>
                <a:latin typeface="Open Sans Bold"/>
              </a:rPr>
              <a:t>Notice the signs-parents/caregivers</a:t>
            </a:r>
          </a:p>
        </p:txBody>
      </p:sp>
      <p:sp>
        <p:nvSpPr>
          <p:cNvPr id="2" name="Rectangle 1"/>
          <p:cNvSpPr/>
          <p:nvPr/>
        </p:nvSpPr>
        <p:spPr>
          <a:xfrm>
            <a:off x="-170481" y="1180369"/>
            <a:ext cx="12073179" cy="5262979"/>
          </a:xfrm>
          <a:prstGeom prst="rect">
            <a:avLst/>
          </a:prstGeom>
        </p:spPr>
        <p:txBody>
          <a:bodyPr wrap="square">
            <a:spAutoFit/>
          </a:bodyPr>
          <a:lstStyle/>
          <a:p>
            <a:pPr marL="742950" lvl="1" indent="-285750">
              <a:buFont typeface="Arial" panose="020B0604020202020204" pitchFamily="34" charset="0"/>
              <a:buChar char="•"/>
            </a:pPr>
            <a:r>
              <a:rPr lang="en-US"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Parental distress out of keeping with the severity of child/young person’s illness</a:t>
            </a:r>
          </a:p>
          <a:p>
            <a:pPr marL="742950" lvl="1" indent="-285750">
              <a:buFont typeface="Arial" panose="020B0604020202020204" pitchFamily="34" charset="0"/>
              <a:buChar char="•"/>
            </a:pPr>
            <a:r>
              <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Parental reluctance to discharge </a:t>
            </a:r>
          </a:p>
          <a:p>
            <a:pPr marL="742950" lvl="1" indent="-285750">
              <a:buFont typeface="Arial" panose="020B0604020202020204" pitchFamily="34" charset="0"/>
              <a:buChar char="•"/>
            </a:pPr>
            <a:r>
              <a:rPr lang="en-US"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Frequent non-attendance or rescheduling</a:t>
            </a:r>
          </a:p>
          <a:p>
            <a:pPr marL="742950" lvl="1" indent="-285750">
              <a:buFont typeface="Arial" panose="020B0604020202020204" pitchFamily="34" charset="0"/>
              <a:buChar char="•"/>
            </a:pPr>
            <a:r>
              <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Frequent presentations for a child or young person with no clear health concern </a:t>
            </a:r>
          </a:p>
          <a:p>
            <a:pPr marL="742950" lvl="1" indent="-285750">
              <a:buFont typeface="Arial" panose="020B0604020202020204" pitchFamily="34" charset="0"/>
              <a:buChar char="•"/>
            </a:pPr>
            <a:r>
              <a:rPr lang="en-US"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Intrusive partner in consultations – unable to speak alone.</a:t>
            </a:r>
          </a:p>
          <a:p>
            <a:pPr marL="742950" lvl="1" indent="-285750">
              <a:buFont typeface="Arial" panose="020B0604020202020204" pitchFamily="34" charset="0"/>
              <a:buChar char="•"/>
            </a:pPr>
            <a:r>
              <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Infrequent visiting</a:t>
            </a:r>
          </a:p>
          <a:p>
            <a:pPr marL="742950" lvl="1" indent="-285750">
              <a:buFont typeface="Arial" panose="020B0604020202020204" pitchFamily="34" charset="0"/>
              <a:buChar char="•"/>
            </a:pPr>
            <a:r>
              <a:rPr lang="en-US"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Aggressive or controlling relationships dynamics between parents observed by clinician </a:t>
            </a:r>
          </a:p>
          <a:p>
            <a:pPr marL="742950" lvl="1" indent="-285750">
              <a:buFont typeface="Arial" panose="020B0604020202020204" pitchFamily="34" charset="0"/>
              <a:buChar char="•"/>
            </a:pPr>
            <a:r>
              <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Poor mental health – anxiety, depression, PTSD, inability to retain information</a:t>
            </a:r>
          </a:p>
          <a:p>
            <a:pPr marL="742950" lvl="1" indent="-285750">
              <a:buFont typeface="Arial" panose="020B0604020202020204" pitchFamily="34" charset="0"/>
              <a:buChar char="•"/>
            </a:pPr>
            <a:r>
              <a:rPr lang="en-US"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Alcohol and other drug use</a:t>
            </a:r>
          </a:p>
          <a:p>
            <a:pPr marL="742950" lvl="1" indent="-285750">
              <a:buFont typeface="Arial" panose="020B0604020202020204" pitchFamily="34" charset="0"/>
              <a:buChar char="•"/>
            </a:pPr>
            <a:r>
              <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Physical signs including unexplained </a:t>
            </a:r>
            <a:r>
              <a:rPr lang="en-US" sz="24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injuries</a:t>
            </a:r>
            <a:endParaRPr lang="en-US"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9249713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2">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4FCE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2">
      <a:dk1>
        <a:srgbClr val="2F4354"/>
      </a:dk1>
      <a:lt1>
        <a:sysClr val="window" lastClr="FFFFFF"/>
      </a:lt1>
      <a:dk2>
        <a:srgbClr val="0C0037"/>
      </a:dk2>
      <a:lt2>
        <a:srgbClr val="99B7C0"/>
      </a:lt2>
      <a:accent1>
        <a:srgbClr val="49BCD1"/>
      </a:accent1>
      <a:accent2>
        <a:srgbClr val="71BB32"/>
      </a:accent2>
      <a:accent3>
        <a:srgbClr val="F2792C"/>
      </a:accent3>
      <a:accent4>
        <a:srgbClr val="CF0026"/>
      </a:accent4>
      <a:accent5>
        <a:srgbClr val="FBAC12"/>
      </a:accent5>
      <a:accent6>
        <a:srgbClr val="EE7394"/>
      </a:accent6>
      <a:hlink>
        <a:srgbClr val="0E78C1"/>
      </a:hlink>
      <a:folHlink>
        <a:srgbClr val="A957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D93CC960831D43BCE240AB9FD170A2" ma:contentTypeVersion="11" ma:contentTypeDescription="Create a new document." ma:contentTypeScope="" ma:versionID="45260a8324c7768f54872bc062778f22">
  <xsd:schema xmlns:xsd="http://www.w3.org/2001/XMLSchema" xmlns:xs="http://www.w3.org/2001/XMLSchema" xmlns:p="http://schemas.microsoft.com/office/2006/metadata/properties" xmlns:ns2="f6005034-34e4-44ed-9116-8e8166eeccdd" xmlns:ns3="fa2310a6-bbba-42df-97d4-fdd9085cfb05" targetNamespace="http://schemas.microsoft.com/office/2006/metadata/properties" ma:root="true" ma:fieldsID="2c7da8a7b8980b4669dcfaeec0163459" ns2:_="" ns3:_="">
    <xsd:import namespace="f6005034-34e4-44ed-9116-8e8166eeccdd"/>
    <xsd:import namespace="fa2310a6-bbba-42df-97d4-fdd9085cfb0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05034-34e4-44ed-9116-8e8166eecc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2310a6-bbba-42df-97d4-fdd9085cfb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5B19E8-01FB-415A-9828-829D0A726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05034-34e4-44ed-9116-8e8166eeccdd"/>
    <ds:schemaRef ds:uri="fa2310a6-bbba-42df-97d4-fdd9085cfb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1C29C9-ECFB-457E-BBF0-F36A58522319}">
  <ds:schemaRefs>
    <ds:schemaRef ds:uri="http://purl.org/dc/terms/"/>
    <ds:schemaRef ds:uri="http://schemas.openxmlformats.org/package/2006/metadata/core-properties"/>
    <ds:schemaRef ds:uri="fa2310a6-bbba-42df-97d4-fdd9085cfb05"/>
    <ds:schemaRef ds:uri="http://schemas.microsoft.com/office/2006/documentManagement/types"/>
    <ds:schemaRef ds:uri="f6005034-34e4-44ed-9116-8e8166eeccdd"/>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F52406A-0156-4B91-A4F2-227400F5AE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32118</TotalTime>
  <Words>9524</Words>
  <Application>Microsoft Office PowerPoint</Application>
  <PresentationFormat>Widescreen</PresentationFormat>
  <Paragraphs>925</Paragraphs>
  <Slides>28</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宋体</vt:lpstr>
      <vt:lpstr>.AppleSystemUIFont</vt:lpstr>
      <vt:lpstr>Arial</vt:lpstr>
      <vt:lpstr>Calibri</vt:lpstr>
      <vt:lpstr>Open Sans</vt:lpstr>
      <vt:lpstr>Open Sans Bold</vt:lpstr>
      <vt:lpstr>Open Sans Semibold</vt:lpstr>
      <vt:lpstr>Symbol</vt:lpstr>
      <vt:lpstr>Times New Roman</vt:lpstr>
      <vt:lpstr>2_Office Theme</vt:lpstr>
      <vt:lpstr>Custom Design</vt:lpstr>
      <vt:lpstr>PowerPoint Presentation</vt:lpstr>
      <vt:lpstr>Specialist Family Violence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Varma</dc:creator>
  <cp:lastModifiedBy>Lauren Varma</cp:lastModifiedBy>
  <cp:revision>345</cp:revision>
  <cp:lastPrinted>2020-03-12T03:39:38Z</cp:lastPrinted>
  <dcterms:created xsi:type="dcterms:W3CDTF">2020-03-03T02:58:28Z</dcterms:created>
  <dcterms:modified xsi:type="dcterms:W3CDTF">2020-10-27T23:11:58Z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7971477-9db2-4fc1-9b59-2f2555fd3f85_Enabled">
    <vt:lpwstr>True</vt:lpwstr>
  </property>
  <property fmtid="{D5CDD505-2E9C-101B-9397-08002B2CF9AE}" pid="3" name="MSIP_Label_67971477-9db2-4fc1-9b59-2f2555fd3f85_SiteId">
    <vt:lpwstr>c0e0601f-0fac-449c-9c88-a104c4eb9f28</vt:lpwstr>
  </property>
  <property fmtid="{D5CDD505-2E9C-101B-9397-08002B2CF9AE}" pid="4" name="MSIP_Label_67971477-9db2-4fc1-9b59-2f2555fd3f85_Owner">
    <vt:lpwstr>Donna.x.Thompson@familysafety.vic.gov.au</vt:lpwstr>
  </property>
  <property fmtid="{D5CDD505-2E9C-101B-9397-08002B2CF9AE}" pid="5" name="MSIP_Label_67971477-9db2-4fc1-9b59-2f2555fd3f85_SetDate">
    <vt:lpwstr>2020-03-30T05:55:41.1028392Z</vt:lpwstr>
  </property>
  <property fmtid="{D5CDD505-2E9C-101B-9397-08002B2CF9AE}" pid="6" name="MSIP_Label_67971477-9db2-4fc1-9b59-2f2555fd3f85_Name">
    <vt:lpwstr>DO NOT MARK (FSV)</vt:lpwstr>
  </property>
  <property fmtid="{D5CDD505-2E9C-101B-9397-08002B2CF9AE}" pid="7" name="MSIP_Label_67971477-9db2-4fc1-9b59-2f2555fd3f85_Application">
    <vt:lpwstr>Microsoft Azure Information Protection</vt:lpwstr>
  </property>
  <property fmtid="{D5CDD505-2E9C-101B-9397-08002B2CF9AE}" pid="8" name="MSIP_Label_67971477-9db2-4fc1-9b59-2f2555fd3f85_ActionId">
    <vt:lpwstr>ad52e3ab-4733-4b65-92d3-2f61e7fa255c</vt:lpwstr>
  </property>
  <property fmtid="{D5CDD505-2E9C-101B-9397-08002B2CF9AE}" pid="9" name="MSIP_Label_67971477-9db2-4fc1-9b59-2f2555fd3f85_Extended_MSFT_Method">
    <vt:lpwstr>Manual</vt:lpwstr>
  </property>
  <property fmtid="{D5CDD505-2E9C-101B-9397-08002B2CF9AE}" pid="10" name="Sensitivity">
    <vt:lpwstr>DO NOT MARK (FSV)</vt:lpwstr>
  </property>
  <property fmtid="{D5CDD505-2E9C-101B-9397-08002B2CF9AE}" pid="11" name="ContentTypeId">
    <vt:lpwstr>0x01010075D93CC960831D43BCE240AB9FD170A2</vt:lpwstr>
  </property>
  <property fmtid="{D5CDD505-2E9C-101B-9397-08002B2CF9AE}" pid="12" name="ArticulateGUID">
    <vt:lpwstr>5FCE2C84-D2C6-41D2-B9DD-4BF822CCB4DA</vt:lpwstr>
  </property>
  <property fmtid="{D5CDD505-2E9C-101B-9397-08002B2CF9AE}" pid="13" name="ArticulatePath">
    <vt:lpwstr>SHRFV Foundational FINAL DRAFT 18.05.20</vt:lpwstr>
  </property>
</Properties>
</file>