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41.jpg" ContentType="image/pn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6" r:id="rId5"/>
    <p:sldMasterId id="2147483738" r:id="rId6"/>
  </p:sldMasterIdLst>
  <p:notesMasterIdLst>
    <p:notesMasterId r:id="rId58"/>
  </p:notesMasterIdLst>
  <p:handoutMasterIdLst>
    <p:handoutMasterId r:id="rId59"/>
  </p:handoutMasterIdLst>
  <p:sldIdLst>
    <p:sldId id="365" r:id="rId7"/>
    <p:sldId id="538" r:id="rId8"/>
    <p:sldId id="732" r:id="rId9"/>
    <p:sldId id="761" r:id="rId10"/>
    <p:sldId id="539" r:id="rId11"/>
    <p:sldId id="439" r:id="rId12"/>
    <p:sldId id="442" r:id="rId13"/>
    <p:sldId id="736" r:id="rId14"/>
    <p:sldId id="474" r:id="rId15"/>
    <p:sldId id="720" r:id="rId16"/>
    <p:sldId id="541" r:id="rId17"/>
    <p:sldId id="542" r:id="rId18"/>
    <p:sldId id="543" r:id="rId19"/>
    <p:sldId id="762" r:id="rId20"/>
    <p:sldId id="312" r:id="rId21"/>
    <p:sldId id="754" r:id="rId22"/>
    <p:sldId id="530" r:id="rId23"/>
    <p:sldId id="509" r:id="rId24"/>
    <p:sldId id="533" r:id="rId25"/>
    <p:sldId id="755" r:id="rId26"/>
    <p:sldId id="537" r:id="rId27"/>
    <p:sldId id="536" r:id="rId28"/>
    <p:sldId id="756" r:id="rId29"/>
    <p:sldId id="770" r:id="rId30"/>
    <p:sldId id="518" r:id="rId31"/>
    <p:sldId id="453" r:id="rId32"/>
    <p:sldId id="544" r:id="rId33"/>
    <p:sldId id="452" r:id="rId34"/>
    <p:sldId id="521" r:id="rId35"/>
    <p:sldId id="532" r:id="rId36"/>
    <p:sldId id="286" r:id="rId37"/>
    <p:sldId id="723" r:id="rId38"/>
    <p:sldId id="763" r:id="rId39"/>
    <p:sldId id="730" r:id="rId40"/>
    <p:sldId id="743" r:id="rId41"/>
    <p:sldId id="722" r:id="rId42"/>
    <p:sldId id="764" r:id="rId43"/>
    <p:sldId id="765" r:id="rId44"/>
    <p:sldId id="745" r:id="rId45"/>
    <p:sldId id="744" r:id="rId46"/>
    <p:sldId id="734" r:id="rId47"/>
    <p:sldId id="750" r:id="rId48"/>
    <p:sldId id="760" r:id="rId49"/>
    <p:sldId id="540" r:id="rId50"/>
    <p:sldId id="495" r:id="rId51"/>
    <p:sldId id="766" r:id="rId52"/>
    <p:sldId id="493" r:id="rId53"/>
    <p:sldId id="516" r:id="rId54"/>
    <p:sldId id="520" r:id="rId55"/>
    <p:sldId id="477" r:id="rId56"/>
    <p:sldId id="72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auren Varma" initials="LV" lastIdx="3" clrIdx="6">
    <p:extLst>
      <p:ext uri="{19B8F6BF-5375-455C-9EA6-DF929625EA0E}">
        <p15:presenceInfo xmlns:p15="http://schemas.microsoft.com/office/powerpoint/2012/main" userId="S-1-5-21-1713113197-769759872-3218024859-58860" providerId="AD"/>
      </p:ext>
    </p:extLst>
  </p:cmAuthor>
  <p:cmAuthor id="1" name="Tania McKenna" initials="TM" lastIdx="13" clrIdx="0"/>
  <p:cmAuthor id="2" name="Dani Gold" initials="DG" lastIdx="32" clrIdx="1"/>
  <p:cmAuthor id="3" name="CASA Forum" initials="CF" lastIdx="14" clrIdx="2"/>
  <p:cmAuthor id="4" name="Casa Projects" initials="CP" lastIdx="1" clrIdx="3"/>
  <p:cmAuthor id="5" name="Siusan Mackenzie" initials="SM" lastIdx="1" clrIdx="4"/>
  <p:cmAuthor id="6" name="Monique Keel" initials="MK" lastIdx="4" clrIdx="5">
    <p:extLst>
      <p:ext uri="{19B8F6BF-5375-455C-9EA6-DF929625EA0E}">
        <p15:presenceInfo xmlns:p15="http://schemas.microsoft.com/office/powerpoint/2012/main" userId="865a769f4d31ca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0B2A"/>
    <a:srgbClr val="FFDECD"/>
    <a:srgbClr val="FF9966"/>
    <a:srgbClr val="0076A3"/>
    <a:srgbClr val="77CC9D"/>
    <a:srgbClr val="004E6D"/>
    <a:srgbClr val="0012A3"/>
    <a:srgbClr val="C6DAC9"/>
    <a:srgbClr val="BDDABF"/>
    <a:srgbClr val="357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80" autoAdjust="0"/>
    <p:restoredTop sz="34750" autoAdjust="0"/>
  </p:normalViewPr>
  <p:slideViewPr>
    <p:cSldViewPr snapToGrid="0" snapToObjects="1">
      <p:cViewPr varScale="1">
        <p:scale>
          <a:sx n="28" d="100"/>
          <a:sy n="28" d="100"/>
        </p:scale>
        <p:origin x="1836" y="60"/>
      </p:cViewPr>
      <p:guideLst>
        <p:guide orient="horz" pos="2160"/>
        <p:guide pos="3840"/>
      </p:guideLst>
    </p:cSldViewPr>
  </p:slideViewPr>
  <p:outlineViewPr>
    <p:cViewPr>
      <p:scale>
        <a:sx n="33" d="100"/>
        <a:sy n="33" d="100"/>
      </p:scale>
      <p:origin x="0" y="-16602"/>
    </p:cViewPr>
  </p:outlineViewPr>
  <p:notesTextViewPr>
    <p:cViewPr>
      <p:scale>
        <a:sx n="3" d="2"/>
        <a:sy n="3" d="2"/>
      </p:scale>
      <p:origin x="0" y="0"/>
    </p:cViewPr>
  </p:notesTextViewPr>
  <p:sorterViewPr>
    <p:cViewPr varScale="1">
      <p:scale>
        <a:sx n="1" d="1"/>
        <a:sy n="1" d="1"/>
      </p:scale>
      <p:origin x="0" y="-27823"/>
    </p:cViewPr>
  </p:sorterViewPr>
  <p:notesViewPr>
    <p:cSldViewPr snapToGrid="0" snapToObjects="1">
      <p:cViewPr varScale="1">
        <p:scale>
          <a:sx n="58" d="100"/>
          <a:sy n="58" d="100"/>
        </p:scale>
        <p:origin x="2285" y="3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1"/>
          </a:xfrm>
          <a:prstGeom prst="rect">
            <a:avLst/>
          </a:prstGeom>
        </p:spPr>
        <p:txBody>
          <a:bodyPr vert="horz" lIns="91577" tIns="45789" rIns="91577" bIns="45789" rtlCol="0"/>
          <a:lstStyle>
            <a:lvl1pPr algn="l">
              <a:defRPr sz="1200"/>
            </a:lvl1pPr>
          </a:lstStyle>
          <a:p>
            <a:endParaRPr lang="en-AU" dirty="0">
              <a:latin typeface="Arial" charset="0"/>
            </a:endParaRPr>
          </a:p>
        </p:txBody>
      </p:sp>
      <p:sp>
        <p:nvSpPr>
          <p:cNvPr id="3" name="Date Placeholder 2"/>
          <p:cNvSpPr>
            <a:spLocks noGrp="1"/>
          </p:cNvSpPr>
          <p:nvPr>
            <p:ph type="dt" sz="quarter" idx="1"/>
          </p:nvPr>
        </p:nvSpPr>
        <p:spPr>
          <a:xfrm>
            <a:off x="3850446" y="0"/>
            <a:ext cx="2945659" cy="496411"/>
          </a:xfrm>
          <a:prstGeom prst="rect">
            <a:avLst/>
          </a:prstGeom>
        </p:spPr>
        <p:txBody>
          <a:bodyPr vert="horz" lIns="91577" tIns="45789" rIns="91577" bIns="45789" rtlCol="0"/>
          <a:lstStyle>
            <a:lvl1pPr algn="r">
              <a:defRPr sz="1200"/>
            </a:lvl1pPr>
          </a:lstStyle>
          <a:p>
            <a:fld id="{7207870F-F404-4149-99D2-8886DD8131A8}" type="datetimeFigureOut">
              <a:rPr lang="en-AU" smtClean="0">
                <a:latin typeface="Arial" charset="0"/>
              </a:rPr>
              <a:pPr/>
              <a:t>14/10/2021</a:t>
            </a:fld>
            <a:endParaRPr lang="en-AU" dirty="0">
              <a:latin typeface="Arial" charset="0"/>
            </a:endParaRPr>
          </a:p>
        </p:txBody>
      </p:sp>
      <p:sp>
        <p:nvSpPr>
          <p:cNvPr id="4" name="Footer Placeholder 3"/>
          <p:cNvSpPr>
            <a:spLocks noGrp="1"/>
          </p:cNvSpPr>
          <p:nvPr>
            <p:ph type="ftr" sz="quarter" idx="2"/>
          </p:nvPr>
        </p:nvSpPr>
        <p:spPr>
          <a:xfrm>
            <a:off x="2" y="9430092"/>
            <a:ext cx="2945659" cy="496411"/>
          </a:xfrm>
          <a:prstGeom prst="rect">
            <a:avLst/>
          </a:prstGeom>
        </p:spPr>
        <p:txBody>
          <a:bodyPr vert="horz" lIns="91577" tIns="45789" rIns="91577" bIns="45789" rtlCol="0" anchor="b"/>
          <a:lstStyle>
            <a:lvl1pPr algn="l">
              <a:defRPr sz="1200"/>
            </a:lvl1pPr>
          </a:lstStyle>
          <a:p>
            <a:endParaRPr lang="en-AU" dirty="0">
              <a:latin typeface="Arial" charset="0"/>
            </a:endParaRPr>
          </a:p>
        </p:txBody>
      </p:sp>
      <p:sp>
        <p:nvSpPr>
          <p:cNvPr id="5" name="Slide Number Placeholder 4"/>
          <p:cNvSpPr>
            <a:spLocks noGrp="1"/>
          </p:cNvSpPr>
          <p:nvPr>
            <p:ph type="sldNum" sz="quarter" idx="3"/>
          </p:nvPr>
        </p:nvSpPr>
        <p:spPr>
          <a:xfrm>
            <a:off x="3850446" y="9430092"/>
            <a:ext cx="2945659" cy="496411"/>
          </a:xfrm>
          <a:prstGeom prst="rect">
            <a:avLst/>
          </a:prstGeom>
        </p:spPr>
        <p:txBody>
          <a:bodyPr vert="horz" lIns="91577" tIns="45789" rIns="91577" bIns="45789" rtlCol="0" anchor="b"/>
          <a:lstStyle>
            <a:lvl1pPr algn="r">
              <a:defRPr sz="1200"/>
            </a:lvl1pPr>
          </a:lstStyle>
          <a:p>
            <a:fld id="{8EA87F6B-5513-469E-8975-CB246B47492F}" type="slidenum">
              <a:rPr lang="en-AU" smtClean="0">
                <a:latin typeface="Arial" charset="0"/>
              </a:rPr>
              <a:pPr/>
              <a:t>‹#›</a:t>
            </a:fld>
            <a:endParaRPr lang="en-AU" dirty="0">
              <a:latin typeface="Arial" charset="0"/>
            </a:endParaRPr>
          </a:p>
        </p:txBody>
      </p:sp>
    </p:spTree>
    <p:extLst>
      <p:ext uri="{BB962C8B-B14F-4D97-AF65-F5344CB8AC3E}">
        <p14:creationId xmlns:p14="http://schemas.microsoft.com/office/powerpoint/2010/main" val="1532677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6ADEAFD2-4BF6-413C-9A10-7AB255F8C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9" name="Slide Image Placeholder 8">
            <a:extLst>
              <a:ext uri="{FF2B5EF4-FFF2-40B4-BE49-F238E27FC236}">
                <a16:creationId xmlns:a16="http://schemas.microsoft.com/office/drawing/2014/main" id="{34E70663-BE6B-4EC9-9A43-B954A564CDFA}"/>
              </a:ext>
            </a:extLst>
          </p:cNvPr>
          <p:cNvSpPr>
            <a:spLocks noGrp="1" noRot="1" noChangeAspect="1"/>
          </p:cNvSpPr>
          <p:nvPr>
            <p:ph type="sldImg" idx="2"/>
          </p:nvPr>
        </p:nvSpPr>
        <p:spPr>
          <a:xfrm>
            <a:off x="1610591" y="632361"/>
            <a:ext cx="3636818" cy="2045710"/>
          </a:xfrm>
          <a:prstGeom prst="rect">
            <a:avLst/>
          </a:prstGeom>
          <a:noFill/>
          <a:ln w="12700">
            <a:solidFill>
              <a:prstClr val="black"/>
            </a:solidFill>
          </a:ln>
        </p:spPr>
        <p:txBody>
          <a:bodyPr vert="horz" lIns="91440" tIns="45720" rIns="91440" bIns="45720" rtlCol="0" anchor="ctr"/>
          <a:lstStyle/>
          <a:p>
            <a:endParaRPr lang="en-AU"/>
          </a:p>
        </p:txBody>
      </p:sp>
      <p:sp>
        <p:nvSpPr>
          <p:cNvPr id="10" name="Footer Placeholder 9">
            <a:extLst>
              <a:ext uri="{FF2B5EF4-FFF2-40B4-BE49-F238E27FC236}">
                <a16:creationId xmlns:a16="http://schemas.microsoft.com/office/drawing/2014/main" id="{BD0FBDDB-BDFB-469F-B46C-C68CA8DA0A6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11" name="Date Placeholder 10">
            <a:extLst>
              <a:ext uri="{FF2B5EF4-FFF2-40B4-BE49-F238E27FC236}">
                <a16:creationId xmlns:a16="http://schemas.microsoft.com/office/drawing/2014/main" id="{727D6091-44EE-4BBC-A02B-4F2B35277B7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0CBF3-7B15-4870-990A-EF88B00502E3}" type="datetimeFigureOut">
              <a:rPr lang="en-AU" smtClean="0"/>
              <a:t>14/10/2021</a:t>
            </a:fld>
            <a:endParaRPr lang="en-AU"/>
          </a:p>
        </p:txBody>
      </p:sp>
      <p:sp>
        <p:nvSpPr>
          <p:cNvPr id="12" name="Notes Placeholder 11">
            <a:extLst>
              <a:ext uri="{FF2B5EF4-FFF2-40B4-BE49-F238E27FC236}">
                <a16:creationId xmlns:a16="http://schemas.microsoft.com/office/drawing/2014/main" id="{C9742DE1-0BAE-4116-8E4F-B866ADFEBB56}"/>
              </a:ext>
            </a:extLst>
          </p:cNvPr>
          <p:cNvSpPr>
            <a:spLocks noGrp="1"/>
          </p:cNvSpPr>
          <p:nvPr>
            <p:ph type="body" sz="quarter" idx="3"/>
          </p:nvPr>
        </p:nvSpPr>
        <p:spPr>
          <a:xfrm>
            <a:off x="685800" y="2678071"/>
            <a:ext cx="5486400" cy="60071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Slide Number Placeholder 12">
            <a:extLst>
              <a:ext uri="{FF2B5EF4-FFF2-40B4-BE49-F238E27FC236}">
                <a16:creationId xmlns:a16="http://schemas.microsoft.com/office/drawing/2014/main" id="{1B8447B4-6A1B-4A18-83DC-FEAC14FCCB1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BA6BA-15D9-4F5A-A28F-B00826AAB6F6}" type="slidenum">
              <a:rPr lang="en-AU" smtClean="0"/>
              <a:t>‹#›</a:t>
            </a:fld>
            <a:endParaRPr lang="en-AU"/>
          </a:p>
        </p:txBody>
      </p:sp>
    </p:spTree>
    <p:extLst>
      <p:ext uri="{BB962C8B-B14F-4D97-AF65-F5344CB8AC3E}">
        <p14:creationId xmlns:p14="http://schemas.microsoft.com/office/powerpoint/2010/main" val="3200696743"/>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5000"/>
      </a:lnSpc>
      <a:defRPr sz="1200" b="0" i="0" kern="1200">
        <a:solidFill>
          <a:schemeClr val="tx1"/>
        </a:solidFill>
        <a:latin typeface="Arial" charset="0"/>
        <a:ea typeface="+mn-ea"/>
        <a:cs typeface="+mn-cs"/>
      </a:defRPr>
    </a:lvl1pPr>
    <a:lvl2pPr marL="457200" algn="l" defTabSz="914400" rtl="0" eaLnBrk="1" latinLnBrk="0" hangingPunct="1">
      <a:lnSpc>
        <a:spcPct val="114000"/>
      </a:lnSpc>
      <a:defRPr sz="1200" b="0" i="0" kern="1200">
        <a:solidFill>
          <a:schemeClr val="tx1"/>
        </a:solidFill>
        <a:latin typeface="Arial" charset="0"/>
        <a:ea typeface="+mn-ea"/>
        <a:cs typeface="+mn-cs"/>
      </a:defRPr>
    </a:lvl2pPr>
    <a:lvl3pPr marL="914400" algn="l" defTabSz="914400" rtl="0" eaLnBrk="1" latinLnBrk="0" hangingPunct="1">
      <a:lnSpc>
        <a:spcPct val="114000"/>
      </a:lnSpc>
      <a:defRPr sz="1200" b="0" i="0" kern="1200">
        <a:solidFill>
          <a:schemeClr val="tx1"/>
        </a:solidFill>
        <a:latin typeface="Arial" charset="0"/>
        <a:ea typeface="+mn-ea"/>
        <a:cs typeface="+mn-cs"/>
      </a:defRPr>
    </a:lvl3pPr>
    <a:lvl4pPr marL="1371600" algn="l" defTabSz="914400" rtl="0" eaLnBrk="1" latinLnBrk="0" hangingPunct="1">
      <a:lnSpc>
        <a:spcPct val="114000"/>
      </a:lnSpc>
      <a:defRPr sz="1200" b="0" i="0" kern="1200">
        <a:solidFill>
          <a:schemeClr val="tx1"/>
        </a:solidFill>
        <a:latin typeface="Arial" charset="0"/>
        <a:ea typeface="+mn-ea"/>
        <a:cs typeface="+mn-cs"/>
      </a:defRPr>
    </a:lvl4pPr>
    <a:lvl5pPr marL="1828800" algn="l" defTabSz="914400" rtl="0" eaLnBrk="1" latinLnBrk="0" hangingPunct="1">
      <a:lnSpc>
        <a:spcPct val="114000"/>
      </a:lnSpc>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hewomens.org.au/health-professionals/clinical-resources/strengthening-hospitals-response-to-family-violence/shrfv-resource-centr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Welcome and Introduction of trainers</a:t>
            </a:r>
          </a:p>
          <a:p>
            <a:endParaRPr lang="en-US" dirty="0"/>
          </a:p>
          <a:p>
            <a:r>
              <a:rPr lang="en-US" dirty="0"/>
              <a:t>Do pre-session evaluation if required </a:t>
            </a:r>
          </a:p>
          <a:p>
            <a:endParaRPr lang="en-US" dirty="0"/>
          </a:p>
        </p:txBody>
      </p:sp>
      <p:sp>
        <p:nvSpPr>
          <p:cNvPr id="4" name="Slide Number Placeholder 3"/>
          <p:cNvSpPr>
            <a:spLocks noGrp="1"/>
          </p:cNvSpPr>
          <p:nvPr>
            <p:ph type="sldNum" sz="quarter" idx="10"/>
          </p:nvPr>
        </p:nvSpPr>
        <p:spPr/>
        <p:txBody>
          <a:bodyPr/>
          <a:lstStyle/>
          <a:p>
            <a:fld id="{FF5E64EA-81B8-4AD4-B346-9C0D8EFD5E73}" type="slidenum">
              <a:rPr lang="en-AU" smtClean="0"/>
              <a:pPr/>
              <a:t>1</a:t>
            </a:fld>
            <a:endParaRPr lang="en-AU" dirty="0"/>
          </a:p>
        </p:txBody>
      </p:sp>
      <p:sp>
        <p:nvSpPr>
          <p:cNvPr id="7" name="Slide Image Placeholder 6">
            <a:extLst>
              <a:ext uri="{FF2B5EF4-FFF2-40B4-BE49-F238E27FC236}">
                <a16:creationId xmlns:a16="http://schemas.microsoft.com/office/drawing/2014/main" id="{66D53575-899E-4AE3-8E88-12EBE1EC86C5}"/>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3378629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dirty="0"/>
              <a:t>NB: Slide is animated</a:t>
            </a:r>
          </a:p>
          <a:p>
            <a:pPr marL="171450" indent="-171450">
              <a:buFont typeface="Arial" panose="020B0604020202020204" pitchFamily="34" charset="0"/>
              <a:buChar char="•"/>
            </a:pPr>
            <a:r>
              <a:rPr lang="en-AU" dirty="0"/>
              <a:t>Family violence is a gendered issue. Overwhelmingly, the majority of acts of family violence and sexual assault are perpetrated by men against women and their children.</a:t>
            </a:r>
          </a:p>
          <a:p>
            <a:pPr marL="171450" indent="-171450">
              <a:buFont typeface="Arial" panose="020B0604020202020204" pitchFamily="34" charset="0"/>
              <a:buChar char="•"/>
            </a:pPr>
            <a:r>
              <a:rPr lang="en-AU" dirty="0"/>
              <a:t>Men and women have different experiences of violence, with men experiencing more violence than women.</a:t>
            </a:r>
          </a:p>
          <a:p>
            <a:pPr marL="171450" indent="-171450">
              <a:buFont typeface="Arial" panose="020B0604020202020204" pitchFamily="34" charset="0"/>
              <a:buChar char="•"/>
            </a:pPr>
            <a:r>
              <a:rPr lang="en-AU" dirty="0"/>
              <a:t>Victims of family violence are predominantly women and children, males can also be victims, particularly as children.</a:t>
            </a:r>
          </a:p>
          <a:p>
            <a:pPr marL="171450" indent="-171450">
              <a:buFont typeface="Arial" panose="020B0604020202020204" pitchFamily="34" charset="0"/>
              <a:buChar char="•"/>
            </a:pPr>
            <a:r>
              <a:rPr lang="en-AU" dirty="0"/>
              <a:t>Women are much more likely to be living with this violence and fear over weeks, months, years, and lifetimes, so this is likely to have even more of an impact on their health and wellbeing</a:t>
            </a:r>
          </a:p>
          <a:p>
            <a:pPr marL="171450" indent="-171450">
              <a:buFont typeface="Arial" panose="020B0604020202020204" pitchFamily="34" charset="0"/>
              <a:buChar char="•"/>
            </a:pPr>
            <a:r>
              <a:rPr lang="en-AU" b="1" dirty="0"/>
              <a:t>Men’s experience of violence:</a:t>
            </a:r>
            <a:endParaRPr lang="en-US" b="1" dirty="0"/>
          </a:p>
          <a:p>
            <a:pPr marL="171450" indent="-171450">
              <a:buFont typeface="Arial" panose="020B0604020202020204" pitchFamily="34" charset="0"/>
              <a:buChar char="•"/>
            </a:pPr>
            <a:r>
              <a:rPr lang="en-AU" dirty="0"/>
              <a:t>“What about men’s experience of violence?” We acknowledge that all violence is wrong regardless of the sex of the victim or perpetrator. But there are distinct patterns in the perpetration and impact of violence that point to the fact that gender is a factor.  For example, both men and women are more likely to experience violence at the hands of a man, with about 95% of all victims in Australia reporting the perpetrator as a male.</a:t>
            </a:r>
            <a:endParaRPr lang="en-US" dirty="0"/>
          </a:p>
          <a:p>
            <a:pPr marL="171450" indent="-171450">
              <a:buFont typeface="Arial" panose="020B0604020202020204" pitchFamily="34" charset="0"/>
              <a:buChar char="•"/>
            </a:pPr>
            <a:r>
              <a:rPr lang="en-AU" dirty="0"/>
              <a:t>However, the ABS survey shows that men are most at risk of violence outside of the home perpetrated by a stranger or neighbour while women are most at risk of violence within their home from a man they know. </a:t>
            </a:r>
          </a:p>
          <a:p>
            <a:pPr marL="171450" indent="-171450">
              <a:buFont typeface="Arial" panose="020B0604020202020204" pitchFamily="34" charset="0"/>
              <a:buChar char="•"/>
            </a:pPr>
            <a:r>
              <a:rPr lang="en-AU" dirty="0"/>
              <a:t>Recognising the gendered patterns of violence doesn’t negate the experiences of male victims but it does point to the need for an approach that looks honestly at what the research tells us. </a:t>
            </a:r>
            <a:endParaRPr lang="en-US" dirty="0"/>
          </a:p>
          <a:p>
            <a:pPr marL="171450" indent="-171450">
              <a:buFont typeface="Arial" panose="020B0604020202020204" pitchFamily="34" charset="0"/>
              <a:buChar char="•"/>
            </a:pPr>
            <a:r>
              <a:rPr lang="en-AU" dirty="0"/>
              <a:t>Acknowledging the gendered nature of family violence is not to demonise men or to make them feel bad about themselves. Most violence is committed by men but this does not mean that most men are violent. However, until we acknowledge the source of the issue, we will not be able to address the problem.</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KEY MESSAGE: is all violence is wrong </a:t>
            </a:r>
          </a:p>
        </p:txBody>
      </p:sp>
      <p:sp>
        <p:nvSpPr>
          <p:cNvPr id="4" name="Slide Number Placeholder 3"/>
          <p:cNvSpPr>
            <a:spLocks noGrp="1"/>
          </p:cNvSpPr>
          <p:nvPr>
            <p:ph type="sldNum" sz="quarter" idx="10"/>
          </p:nvPr>
        </p:nvSpPr>
        <p:spPr/>
        <p:txBody>
          <a:bodyPr/>
          <a:lstStyle/>
          <a:p>
            <a:fld id="{FF5E64EA-81B8-4AD4-B346-9C0D8EFD5E73}" type="slidenum">
              <a:rPr lang="en-AU" smtClean="0"/>
              <a:pPr/>
              <a:t>10</a:t>
            </a:fld>
            <a:endParaRPr lang="en-AU" dirty="0"/>
          </a:p>
        </p:txBody>
      </p:sp>
      <p:sp>
        <p:nvSpPr>
          <p:cNvPr id="7" name="Slide Image Placeholder 6">
            <a:extLst>
              <a:ext uri="{FF2B5EF4-FFF2-40B4-BE49-F238E27FC236}">
                <a16:creationId xmlns:a16="http://schemas.microsoft.com/office/drawing/2014/main" id="{790ABE73-3A91-4FDA-BD66-79A7D2BFB4DF}"/>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193644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pPr marL="171450" indent="-171450">
              <a:buFont typeface="Arial" panose="020B0604020202020204" pitchFamily="34" charset="0"/>
              <a:buChar char="•"/>
            </a:pPr>
            <a:r>
              <a:rPr lang="en-US" sz="1100" dirty="0"/>
              <a:t>Family violence has severe and persistent impacts on a person’s physical, psychological and social </a:t>
            </a:r>
            <a:r>
              <a:rPr lang="en-AU" sz="1100" dirty="0"/>
              <a:t>wellbeing and is the leading cause of homelessness </a:t>
            </a:r>
          </a:p>
          <a:p>
            <a:pPr marL="171450" indent="-171450">
              <a:buFont typeface="Arial" panose="020B0604020202020204" pitchFamily="34" charset="0"/>
              <a:buChar char="•"/>
            </a:pPr>
            <a:r>
              <a:rPr lang="en-AU" sz="1100" dirty="0"/>
              <a:t>In 2016-2017, there were 1,328 people who presented to Victorian hospital emergency departments with a family violence related injury and of those 40% had sustained a brain injury (Brain Injury Australia, 2018)</a:t>
            </a:r>
          </a:p>
          <a:p>
            <a:pPr marL="171450" indent="-171450">
              <a:buFont typeface="Arial" panose="020B0604020202020204" pitchFamily="34" charset="0"/>
              <a:buChar char="•"/>
            </a:pPr>
            <a:r>
              <a:rPr lang="en-AU" sz="1100" dirty="0"/>
              <a:t>Women who experience family violence rate their health as poorer and use health services more frequently than other women</a:t>
            </a:r>
          </a:p>
          <a:p>
            <a:pPr marL="171450" indent="-171450">
              <a:buFont typeface="Arial" panose="020B0604020202020204" pitchFamily="34" charset="0"/>
              <a:buChar char="•"/>
            </a:pPr>
            <a:r>
              <a:rPr lang="en-AU" sz="1100" dirty="0"/>
              <a:t>The psychological impacts of family violence - such as depression, anxiety, and post traumatic stress disorder - are profound and endure long after the violence has stopped</a:t>
            </a:r>
          </a:p>
          <a:p>
            <a:pPr marL="171450" indent="-171450">
              <a:buFont typeface="Arial" panose="020B0604020202020204" pitchFamily="34" charset="0"/>
              <a:buChar char="•"/>
            </a:pPr>
            <a:r>
              <a:rPr lang="en-AU" sz="1100" dirty="0"/>
              <a:t>The social, behavioural, cognitive and emotional effects on children are significant and may have a lasting impact on their education and employment outcomes</a:t>
            </a:r>
          </a:p>
          <a:p>
            <a:endParaRPr lang="en-AU" sz="1100" dirty="0"/>
          </a:p>
          <a:p>
            <a:r>
              <a:rPr lang="en-AU" sz="1100" b="1" dirty="0"/>
              <a:t>Key message: </a:t>
            </a:r>
            <a:r>
              <a:rPr lang="en-US" sz="1100" b="1" dirty="0"/>
              <a:t>Family violence is a health issue with severe and persistent impacts on a person’s physical, psychological and social </a:t>
            </a:r>
            <a:r>
              <a:rPr lang="en-AU" sz="1100" b="1" dirty="0"/>
              <a:t>wellbeing</a:t>
            </a:r>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0D415656-E856-4B83-80CD-CDB21C29A03E}" type="slidenum">
              <a:rPr lang="en-AU" smtClean="0"/>
              <a:t>11</a:t>
            </a:fld>
            <a:endParaRPr lang="en-AU"/>
          </a:p>
        </p:txBody>
      </p:sp>
    </p:spTree>
    <p:extLst>
      <p:ext uri="{BB962C8B-B14F-4D97-AF65-F5344CB8AC3E}">
        <p14:creationId xmlns:p14="http://schemas.microsoft.com/office/powerpoint/2010/main" val="105192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001628"/>
            <a:ext cx="5486400" cy="6007142"/>
          </a:xfrm>
        </p:spPr>
        <p:txBody>
          <a:bodyPr/>
          <a:lstStyle/>
          <a:p>
            <a:pPr lvl="0"/>
            <a:r>
              <a:rPr lang="en-AU" dirty="0"/>
              <a:t>In addition to family violence being gendered, there are certain groups of people in Australia who are more likely to experience family or sexual violence than other groups, or who face additional barriers in coping with and recovering from family, domestic and sexual violence.</a:t>
            </a:r>
          </a:p>
          <a:p>
            <a:endParaRPr lang="en-AU" dirty="0"/>
          </a:p>
          <a:p>
            <a:r>
              <a:rPr lang="en-AU" dirty="0"/>
              <a:t>Research has shown that women who are about to or have recently separated from their partners are at a greater risk of experiencing violence and a high number of deaths and near fatal assaults occur three to six months post-separation. This is why we need to challenge the long held misconception that a woman ‘can just leave’ an abusive relationship, it may simply not be safe for her to do so. </a:t>
            </a:r>
          </a:p>
          <a:p>
            <a:endParaRPr lang="en-AU" dirty="0"/>
          </a:p>
          <a:p>
            <a:r>
              <a:rPr lang="en-AU" dirty="0"/>
              <a:t>These groups (above) do not experience more violence because of their identity, but rather because of the structural inequality and discrimination they experience. Community attitudes that normalise, tolerate and excuse increased rates of violence towards these communities along with services not being as accessible to these groups, creates opportunities for perpetrators to target these groups. </a:t>
            </a:r>
          </a:p>
          <a:p>
            <a:endParaRPr lang="en-AU" b="1" dirty="0"/>
          </a:p>
          <a:p>
            <a:r>
              <a:rPr lang="en-AU" b="1" dirty="0"/>
              <a:t>Key message: There are a number of factors that when they intersect with gender can greatly increase the risk of family violence.</a:t>
            </a:r>
          </a:p>
          <a:p>
            <a:endParaRPr lang="en-AU" dirty="0"/>
          </a:p>
        </p:txBody>
      </p:sp>
      <p:sp>
        <p:nvSpPr>
          <p:cNvPr id="4" name="Slide Number Placeholder 3"/>
          <p:cNvSpPr>
            <a:spLocks noGrp="1"/>
          </p:cNvSpPr>
          <p:nvPr>
            <p:ph type="sldNum" sz="quarter" idx="10"/>
          </p:nvPr>
        </p:nvSpPr>
        <p:spPr/>
        <p:txBody>
          <a:bodyPr/>
          <a:lstStyle/>
          <a:p>
            <a:fld id="{0D415656-E856-4B83-80CD-CDB21C29A03E}" type="slidenum">
              <a:rPr lang="en-AU" smtClean="0"/>
              <a:pPr/>
              <a:t>12</a:t>
            </a:fld>
            <a:endParaRPr lang="en-AU"/>
          </a:p>
        </p:txBody>
      </p:sp>
      <p:sp>
        <p:nvSpPr>
          <p:cNvPr id="7" name="Slide Image Placeholder 6">
            <a:extLst>
              <a:ext uri="{FF2B5EF4-FFF2-40B4-BE49-F238E27FC236}">
                <a16:creationId xmlns:a16="http://schemas.microsoft.com/office/drawing/2014/main" id="{C5FE2B08-DA60-4763-8AF1-D84CFE051B09}"/>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349210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pPr marL="171450" indent="-171450">
              <a:buFont typeface="Arial" panose="020B0604020202020204" pitchFamily="34" charset="0"/>
              <a:buChar char="•"/>
            </a:pPr>
            <a:r>
              <a:rPr lang="en-AU" i="1" dirty="0"/>
              <a:t>Family violence is not part of Aboriginal culture. However, Aboriginal women are disproportionately impacted by family violence due to the structural inequalities and discrimination they experience underpinned by racist and sexist attitudes and the on-going impacts of colonisation. </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AU" i="1" dirty="0"/>
              <a:t>Violence towards Aboriginal people is often perpetrated by non-indigenous men. It is important that our hospitals are safe spaces for Aboriginal staff members to disclose and seek support. </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AU" i="1" dirty="0"/>
              <a:t>It is racist attitudes, practices and structures that mean that an Aboriginal women who discloses family violence is often ignored and not offered assistance. Racism also translates into structures that make it difficult for Aboriginal victims to get help even though they are at greater risk. The ongoing cuts to Aboriginal family violence services is an example of that. </a:t>
            </a:r>
            <a:endParaRPr lang="en-AU" b="1" i="1" dirty="0"/>
          </a:p>
          <a:p>
            <a:endParaRPr lang="en-US" b="1" dirty="0"/>
          </a:p>
          <a:p>
            <a:r>
              <a:rPr lang="en-AU" b="1" dirty="0"/>
              <a:t>Key message: Racism drives the high rates of violence against Aboriginal women and children </a:t>
            </a:r>
            <a:endParaRPr lang="en-US"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0D415656-E856-4B83-80CD-CDB21C29A03E}" type="slidenum">
              <a:rPr lang="en-AU" smtClean="0"/>
              <a:t>13</a:t>
            </a:fld>
            <a:endParaRPr lang="en-AU"/>
          </a:p>
        </p:txBody>
      </p:sp>
    </p:spTree>
    <p:extLst>
      <p:ext uri="{BB962C8B-B14F-4D97-AF65-F5344CB8AC3E}">
        <p14:creationId xmlns:p14="http://schemas.microsoft.com/office/powerpoint/2010/main" val="393338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683456" y="3195637"/>
            <a:ext cx="5491088" cy="5181600"/>
          </a:xfrm>
          <a:prstGeom prst="rect">
            <a:avLst/>
          </a:prstGeom>
        </p:spPr>
        <p:txBody>
          <a:bodyPr>
            <a:noAutofit/>
          </a:bodyPr>
          <a:lstStyle/>
          <a:p>
            <a:pPr marL="171450" indent="-171450">
              <a:buFont typeface="Arial" panose="020B0604020202020204" pitchFamily="34" charset="0"/>
              <a:buChar char="•"/>
            </a:pPr>
            <a:r>
              <a:rPr lang="en-AU" sz="1100" i="1" dirty="0"/>
              <a:t>We have spoken a bit about family violence and in particular about violence between partners or ex partners. </a:t>
            </a:r>
          </a:p>
          <a:p>
            <a:pPr marL="171450" indent="-171450">
              <a:buFont typeface="Arial" panose="020B0604020202020204" pitchFamily="34" charset="0"/>
              <a:buChar char="•"/>
            </a:pPr>
            <a:r>
              <a:rPr lang="en-AU" sz="1100" i="1" dirty="0"/>
              <a:t>What we know is that family violence is complex, it occurs </a:t>
            </a:r>
            <a:r>
              <a:rPr lang="en-AU" sz="1100" b="1" i="1" dirty="0"/>
              <a:t>throughout the lifespan (pink)</a:t>
            </a:r>
            <a:r>
              <a:rPr lang="en-AU" sz="1100" i="1" dirty="0"/>
              <a:t>– it affects girls and boys, women and men</a:t>
            </a:r>
          </a:p>
          <a:p>
            <a:pPr marL="171450" indent="-171450">
              <a:buFont typeface="Arial" panose="020B0604020202020204" pitchFamily="34" charset="0"/>
              <a:buChar char="•"/>
            </a:pPr>
            <a:endParaRPr lang="en-AU" sz="1100" i="1" dirty="0"/>
          </a:p>
          <a:p>
            <a:pPr marL="171450" indent="-171450">
              <a:buFont typeface="Arial" panose="020B0604020202020204" pitchFamily="34" charset="0"/>
              <a:buChar char="•"/>
            </a:pPr>
            <a:r>
              <a:rPr lang="en-AU" sz="1100" i="1" dirty="0"/>
              <a:t>There are many </a:t>
            </a:r>
            <a:r>
              <a:rPr lang="en-AU" sz="1100" b="1" i="1" dirty="0"/>
              <a:t>types of abuse (black</a:t>
            </a:r>
            <a:r>
              <a:rPr lang="en-AU" sz="1100" i="1" dirty="0"/>
              <a:t>) – all are a fundamental violation of human rights and unacceptable.</a:t>
            </a:r>
          </a:p>
          <a:p>
            <a:endParaRPr lang="en-AU" sz="1100" dirty="0"/>
          </a:p>
          <a:p>
            <a:pPr marL="171450" indent="-171450">
              <a:buFont typeface="Arial" panose="020B0604020202020204" pitchFamily="34" charset="0"/>
              <a:buChar char="•"/>
            </a:pPr>
            <a:r>
              <a:rPr lang="en-AU" sz="1100" i="1" dirty="0"/>
              <a:t>And </a:t>
            </a:r>
            <a:r>
              <a:rPr lang="en-AU" sz="1100" b="1" i="1" dirty="0"/>
              <a:t>many different perpetrators (blue) </a:t>
            </a:r>
            <a:r>
              <a:rPr lang="en-AU" sz="1100" i="1" dirty="0"/>
              <a:t>– not all are men</a:t>
            </a:r>
          </a:p>
          <a:p>
            <a:pPr marL="171450" indent="-171450">
              <a:buFont typeface="Arial" panose="020B0604020202020204" pitchFamily="34" charset="0"/>
              <a:buChar char="•"/>
            </a:pPr>
            <a:r>
              <a:rPr lang="en-AU" sz="1100" i="1" dirty="0"/>
              <a:t>Family violence occurs in all kinds of families, and in family relationships extending beyond intimate partners, parents, siblings, and blood relatives. It includes violence perpetrated by older relatives, by younger family members, or against a same-sex partner, or from a carer towards the person they are looking after.</a:t>
            </a:r>
          </a:p>
          <a:p>
            <a:pPr marL="171450" marR="0" lvl="0" indent="-1714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lang="en-AU" sz="1100" dirty="0"/>
          </a:p>
          <a:p>
            <a:pPr marL="171450" marR="0" lvl="0" indent="-1714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AU" sz="1100" dirty="0"/>
              <a:t>Family  violence occurs within the LGBTIQA+ community with a similar prevalence rate as the non LGBTIQA+ community. </a:t>
            </a:r>
          </a:p>
          <a:p>
            <a:pPr marL="171450" indent="-171450">
              <a:buFont typeface="Arial" panose="020B0604020202020204" pitchFamily="34" charset="0"/>
              <a:buChar char="•"/>
            </a:pPr>
            <a:endParaRPr lang="en-AU" sz="1100" i="1" dirty="0"/>
          </a:p>
          <a:p>
            <a:pPr marL="171450" indent="-171450">
              <a:buFont typeface="Arial" panose="020B0604020202020204" pitchFamily="34" charset="0"/>
              <a:buChar char="•"/>
            </a:pPr>
            <a:r>
              <a:rPr lang="en-AU" sz="1100" i="1" dirty="0"/>
              <a:t>Psychological trauma is commonly experienced by people affected by family violence – from both current and past experiences.  </a:t>
            </a:r>
          </a:p>
          <a:p>
            <a:r>
              <a:rPr lang="en-AU" sz="1100" dirty="0"/>
              <a:t> </a:t>
            </a:r>
            <a:endParaRPr lang="en-AU" sz="1100" b="1" dirty="0"/>
          </a:p>
          <a:p>
            <a:r>
              <a:rPr lang="en-AU" sz="1100" b="1" dirty="0"/>
              <a:t>KEY MESSAGE: Family violence is common, complex and will be affecting our staff.</a:t>
            </a:r>
            <a:endParaRPr lang="en-US" sz="1100"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14</a:t>
            </a:fld>
            <a:endParaRPr lang="en-AU" dirty="0"/>
          </a:p>
        </p:txBody>
      </p:sp>
    </p:spTree>
    <p:extLst>
      <p:ext uri="{BB962C8B-B14F-4D97-AF65-F5344CB8AC3E}">
        <p14:creationId xmlns:p14="http://schemas.microsoft.com/office/powerpoint/2010/main" val="70070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136858"/>
            <a:ext cx="5486400" cy="6007142"/>
          </a:xfrm>
        </p:spPr>
        <p:txBody>
          <a:bodyPr/>
          <a:lstStyle/>
          <a:p>
            <a:pPr marL="0" marR="0" lvl="0" indent="0" algn="l" defTabSz="914400" rtl="0" eaLnBrk="1" fontAlgn="auto" latinLnBrk="0" hangingPunct="1">
              <a:lnSpc>
                <a:spcPct val="100000"/>
              </a:lnSpc>
              <a:spcAft>
                <a:spcPts val="800"/>
              </a:spcAft>
              <a:buClrTx/>
              <a:buSzTx/>
              <a:buFontTx/>
              <a:buNone/>
              <a:tabLst>
                <a:tab pos="572770" algn="l"/>
              </a:tabLst>
              <a:defRPr/>
            </a:pPr>
            <a:r>
              <a:rPr lang="en-AU" b="1" dirty="0"/>
              <a:t>NOTE THIS SLIDE IS ANIMATED  - It shows the covers of change the story and changing the picture </a:t>
            </a:r>
          </a:p>
          <a:p>
            <a:pPr marL="0" marR="0" lvl="0" indent="0" algn="l" defTabSz="914400" rtl="0" eaLnBrk="1" fontAlgn="auto" latinLnBrk="0" hangingPunct="1">
              <a:lnSpc>
                <a:spcPct val="100000"/>
              </a:lnSpc>
              <a:spcAft>
                <a:spcPts val="800"/>
              </a:spcAft>
              <a:buClrTx/>
              <a:buSzTx/>
              <a:buFontTx/>
              <a:buNone/>
              <a:tabLst>
                <a:tab pos="572770" algn="l"/>
              </a:tabLst>
              <a:defRPr/>
            </a:pPr>
            <a:r>
              <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To understand the high rates of family violence, especially against women and children, it is important to understand what causes or drives family violence. There are currently two Australian frameworks can help us understand this.</a:t>
            </a:r>
            <a:endParaRPr lang="en-AU" i="1" dirty="0">
              <a:effectLst/>
              <a:latin typeface="Cambria" panose="02040503050406030204" pitchFamily="18" charset="0"/>
              <a:ea typeface="MS Mincho" panose="02020609040205080304" pitchFamily="49" charset="-128"/>
              <a:cs typeface="Arial" panose="020B0604020202020204" pitchFamily="34" charset="0"/>
            </a:endParaRPr>
          </a:p>
          <a:p>
            <a:pPr algn="l">
              <a:lnSpc>
                <a:spcPct val="100000"/>
              </a:lnSpc>
              <a:spcAft>
                <a:spcPts val="800"/>
              </a:spcAft>
              <a:tabLst>
                <a:tab pos="572770" algn="l"/>
              </a:tabLst>
            </a:pPr>
            <a:endPar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l">
              <a:lnSpc>
                <a:spcPct val="100000"/>
              </a:lnSpc>
              <a:spcAft>
                <a:spcPts val="800"/>
              </a:spcAft>
              <a:tabLst>
                <a:tab pos="572770" algn="l"/>
              </a:tabLst>
            </a:pPr>
            <a:r>
              <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Click for first image</a:t>
            </a:r>
          </a:p>
          <a:p>
            <a:pPr algn="l">
              <a:lnSpc>
                <a:spcPct val="100000"/>
              </a:lnSpc>
              <a:spcAft>
                <a:spcPts val="800"/>
              </a:spcAft>
              <a:tabLst>
                <a:tab pos="572770" algn="l"/>
              </a:tabLst>
            </a:pPr>
            <a:r>
              <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The first is Change the Story which looks at the drivers of violence at a population level, and </a:t>
            </a:r>
            <a:endParaRPr lang="en-AU" i="1" dirty="0">
              <a:effectLst/>
              <a:latin typeface="Cambria" panose="02040503050406030204" pitchFamily="18" charset="0"/>
              <a:ea typeface="MS Mincho" panose="02020609040205080304" pitchFamily="49" charset="-128"/>
              <a:cs typeface="Arial" panose="020B0604020202020204" pitchFamily="34" charset="0"/>
            </a:endParaRPr>
          </a:p>
          <a:p>
            <a:pPr algn="l">
              <a:lnSpc>
                <a:spcPct val="100000"/>
              </a:lnSpc>
              <a:spcAft>
                <a:spcPts val="800"/>
              </a:spcAft>
              <a:tabLst>
                <a:tab pos="572770" algn="l"/>
              </a:tabLst>
            </a:pPr>
            <a:endPar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l">
              <a:lnSpc>
                <a:spcPct val="100000"/>
              </a:lnSpc>
              <a:spcAft>
                <a:spcPts val="800"/>
              </a:spcAft>
              <a:tabLst>
                <a:tab pos="572770" algn="l"/>
              </a:tabLst>
            </a:pPr>
            <a:r>
              <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Click to next image </a:t>
            </a:r>
          </a:p>
          <a:p>
            <a:pPr marL="171450" indent="-171450" algn="l">
              <a:lnSpc>
                <a:spcPct val="100000"/>
              </a:lnSpc>
              <a:spcAft>
                <a:spcPts val="800"/>
              </a:spcAft>
              <a:buFont typeface="Arial" panose="020B0604020202020204" pitchFamily="34" charset="0"/>
              <a:buChar char="•"/>
              <a:tabLst>
                <a:tab pos="198120" algn="l"/>
              </a:tabLst>
            </a:pPr>
            <a:r>
              <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And the second is Changing the Picture which explains the extremely high rates of violence against Aboriginal and Torres Strait Islander women and children due to ongoing colonisation and racism across society, in attitudes, structures, practices and systems.</a:t>
            </a:r>
          </a:p>
          <a:p>
            <a:pPr marL="171450" marR="0" lvl="0" indent="-1714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AU" sz="1200" b="0" i="1" kern="1200" dirty="0">
                <a:solidFill>
                  <a:schemeClr val="tx1"/>
                </a:solidFill>
                <a:effectLst/>
                <a:latin typeface="Arial" charset="0"/>
                <a:ea typeface="+mn-ea"/>
                <a:cs typeface="+mn-cs"/>
              </a:rPr>
              <a:t>It identifies the ongoing impacts and legacies of colonisation as a key driver of the disproportionate rates and impacts of violence against Aboriginal and Torres Strait Islander women and their children. </a:t>
            </a: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The way we understand the high rates of violence against Aboriginal and Torres Strait Islander women goes back to our colonial past, and the fact that the process of colonisation is violent, brought a particular gendered society to Australia (brought a way of thinking about how men and women should think and act) and that this process of colonisation is ongoing </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Changing the Picture also describes the actions we can take to end violence against Aboriginal and Torres Strait Islander women and the principles that underpin this work</a:t>
            </a:r>
          </a:p>
          <a:p>
            <a:pPr indent="3810" algn="l">
              <a:lnSpc>
                <a:spcPct val="100000"/>
              </a:lnSpc>
              <a:spcAft>
                <a:spcPts val="800"/>
              </a:spcAft>
              <a:tabLst>
                <a:tab pos="198120" algn="l"/>
              </a:tabLst>
            </a:pPr>
            <a:endPar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indent="3810" algn="l">
              <a:lnSpc>
                <a:spcPct val="100000"/>
              </a:lnSpc>
              <a:spcAft>
                <a:spcPts val="800"/>
              </a:spcAft>
              <a:tabLst>
                <a:tab pos="198120" algn="l"/>
              </a:tabLst>
            </a:pPr>
            <a:r>
              <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Both these frameworks also suggest actions we can take in the workplace and in health care setting to prevent violence. </a:t>
            </a:r>
            <a:endParaRPr lang="en-AU" i="1" dirty="0">
              <a:effectLst/>
              <a:latin typeface="Cambria" panose="02040503050406030204" pitchFamily="18" charset="0"/>
              <a:ea typeface="MS Mincho" panose="02020609040205080304" pitchFamily="49" charset="-128"/>
              <a:cs typeface="Arial" panose="020B0604020202020204" pitchFamily="34" charset="0"/>
            </a:endParaRPr>
          </a:p>
          <a:p>
            <a:pPr algn="l">
              <a:lnSpc>
                <a:spcPct val="100000"/>
              </a:lnSpc>
              <a:spcAft>
                <a:spcPts val="800"/>
              </a:spcAft>
              <a:tabLst>
                <a:tab pos="572770" algn="l"/>
              </a:tabLst>
            </a:pPr>
            <a:endPar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endParaRPr>
          </a:p>
          <a:p>
            <a:pPr algn="l">
              <a:lnSpc>
                <a:spcPct val="100000"/>
              </a:lnSpc>
              <a:spcAft>
                <a:spcPts val="800"/>
              </a:spcAft>
              <a:tabLst>
                <a:tab pos="572770" algn="l"/>
              </a:tabLst>
            </a:pPr>
            <a:r>
              <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Click to next slide to play video</a:t>
            </a:r>
            <a:endParaRPr lang="en-AU" dirty="0">
              <a:effectLst/>
              <a:latin typeface="Cambria" panose="02040503050406030204" pitchFamily="18" charset="0"/>
              <a:ea typeface="MS Mincho" panose="02020609040205080304" pitchFamily="49" charset="-128"/>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FF5E64EA-81B8-4AD4-B346-9C0D8EFD5E73}" type="slidenum">
              <a:rPr lang="en-AU" smtClean="0"/>
              <a:pPr/>
              <a:t>15</a:t>
            </a:fld>
            <a:endParaRPr lang="en-AU" dirty="0"/>
          </a:p>
        </p:txBody>
      </p:sp>
      <p:sp>
        <p:nvSpPr>
          <p:cNvPr id="7" name="Slide Image Placeholder 6">
            <a:extLst>
              <a:ext uri="{FF2B5EF4-FFF2-40B4-BE49-F238E27FC236}">
                <a16:creationId xmlns:a16="http://schemas.microsoft.com/office/drawing/2014/main" id="{CA6A419F-32D9-4000-AA21-EE4F848393AF}"/>
              </a:ext>
            </a:extLst>
          </p:cNvPr>
          <p:cNvSpPr>
            <a:spLocks noGrp="1" noRot="1" noChangeAspect="1"/>
          </p:cNvSpPr>
          <p:nvPr>
            <p:ph type="sldImg"/>
          </p:nvPr>
        </p:nvSpPr>
        <p:spPr>
          <a:xfrm>
            <a:off x="1198563" y="669925"/>
            <a:ext cx="3984625" cy="2241550"/>
          </a:xfrm>
        </p:spPr>
      </p:sp>
    </p:spTree>
    <p:extLst>
      <p:ext uri="{BB962C8B-B14F-4D97-AF65-F5344CB8AC3E}">
        <p14:creationId xmlns:p14="http://schemas.microsoft.com/office/powerpoint/2010/main" val="413260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675" y="3470255"/>
            <a:ext cx="5486400" cy="6007142"/>
          </a:xfrm>
        </p:spPr>
        <p:txBody>
          <a:bodyPr/>
          <a:lstStyle/>
          <a:p>
            <a:pPr algn="l">
              <a:lnSpc>
                <a:spcPct val="100000"/>
              </a:lnSpc>
              <a:spcAft>
                <a:spcPts val="800"/>
              </a:spcAft>
              <a:tabLst>
                <a:tab pos="572770" algn="l"/>
              </a:tabLst>
            </a:pPr>
            <a:r>
              <a:rPr lang="en-AU" i="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We will now take a moment to look at the Change the story video </a:t>
            </a:r>
            <a:endParaRPr lang="en-AU" i="1" dirty="0">
              <a:effectLst/>
              <a:latin typeface="Cambria" panose="02040503050406030204" pitchFamily="18" charset="0"/>
              <a:ea typeface="MS Mincho" panose="02020609040205080304" pitchFamily="49" charset="-128"/>
              <a:cs typeface="Arial" panose="020B0604020202020204" pitchFamily="34" charset="0"/>
            </a:endParaRPr>
          </a:p>
          <a:p>
            <a:pPr algn="l">
              <a:lnSpc>
                <a:spcPct val="100000"/>
              </a:lnSpc>
              <a:spcAft>
                <a:spcPts val="600"/>
              </a:spcAft>
              <a:tabLst>
                <a:tab pos="572770" algn="l"/>
              </a:tabLst>
            </a:pPr>
            <a:r>
              <a:rPr lang="en-AU" b="1" dirty="0">
                <a:solidFill>
                  <a:srgbClr val="000000"/>
                </a:solidFill>
                <a:effectLst/>
                <a:highlight>
                  <a:srgbClr val="FFFFFF"/>
                </a:highlight>
                <a:latin typeface="Arial" panose="020B0604020202020204" pitchFamily="34" charset="0"/>
                <a:ea typeface="Arial" panose="020B0604020202020204" pitchFamily="34" charset="0"/>
                <a:cs typeface="Arial" panose="020B0604020202020204" pitchFamily="34" charset="0"/>
              </a:rPr>
              <a:t>Show video (4.28)</a:t>
            </a:r>
            <a:endParaRPr lang="en-AU" dirty="0"/>
          </a:p>
          <a:p>
            <a:pPr>
              <a:lnSpc>
                <a:spcPct val="100000"/>
              </a:lnSpc>
              <a:spcAft>
                <a:spcPts val="600"/>
              </a:spcAft>
            </a:pPr>
            <a:r>
              <a:rPr lang="en-AU" i="1" dirty="0"/>
              <a:t>The video talks about the four gendered drivers of violence one being rigid gender stereotypes that dictate how society expects men and women and girls and boys to behave.</a:t>
            </a:r>
          </a:p>
          <a:p>
            <a:pPr>
              <a:lnSpc>
                <a:spcPct val="100000"/>
              </a:lnSpc>
              <a:spcAft>
                <a:spcPts val="600"/>
              </a:spcAft>
            </a:pPr>
            <a:endParaRPr lang="en-AU" i="1" dirty="0"/>
          </a:p>
          <a:p>
            <a:pPr>
              <a:lnSpc>
                <a:spcPct val="100000"/>
              </a:lnSpc>
              <a:spcAft>
                <a:spcPts val="600"/>
              </a:spcAft>
            </a:pPr>
            <a:r>
              <a:rPr lang="en-AU" i="1" dirty="0"/>
              <a:t>This stereotyping translates into what roles and jobs society deems is acceptable for men and women to hold and also what value it put son those roles, and so how much people are paid in different jobs </a:t>
            </a:r>
          </a:p>
          <a:p>
            <a:pPr>
              <a:lnSpc>
                <a:spcPct val="100000"/>
              </a:lnSpc>
              <a:spcAft>
                <a:spcPts val="600"/>
              </a:spcAft>
            </a:pPr>
            <a:endParaRPr lang="en-AU" i="1" dirty="0"/>
          </a:p>
          <a:p>
            <a:pPr>
              <a:lnSpc>
                <a:spcPct val="100000"/>
              </a:lnSpc>
              <a:spcAft>
                <a:spcPts val="600"/>
              </a:spcAft>
            </a:pPr>
            <a:r>
              <a:rPr lang="en-AU" i="1" dirty="0"/>
              <a:t>The outcome of this women on the whole, being paid less, having less superannuation and less choice and decision making power both in family relationships and more broadly in society.</a:t>
            </a:r>
          </a:p>
          <a:p>
            <a:pPr>
              <a:lnSpc>
                <a:spcPct val="100000"/>
              </a:lnSpc>
            </a:pPr>
            <a:endParaRPr lang="en-AU" i="1" dirty="0"/>
          </a:p>
          <a:p>
            <a:pPr>
              <a:lnSpc>
                <a:spcPct val="100000"/>
              </a:lnSpc>
              <a:spcAft>
                <a:spcPts val="600"/>
              </a:spcAft>
            </a:pPr>
            <a:r>
              <a:rPr lang="en-AU" i="1" dirty="0"/>
              <a:t>It has also translated into violence against women not being viewed as a serious health and welfare issue. </a:t>
            </a:r>
          </a:p>
          <a:p>
            <a:pPr>
              <a:lnSpc>
                <a:spcPct val="100000"/>
              </a:lnSpc>
              <a:spcAft>
                <a:spcPts val="600"/>
              </a:spcAft>
            </a:pPr>
            <a:endParaRPr lang="en-AU" i="1" dirty="0"/>
          </a:p>
          <a:p>
            <a:pPr>
              <a:lnSpc>
                <a:spcPct val="100000"/>
              </a:lnSpc>
              <a:spcAft>
                <a:spcPts val="600"/>
              </a:spcAft>
            </a:pPr>
            <a:r>
              <a:rPr lang="en-AU" i="1" dirty="0"/>
              <a:t>In sum, the less power and value you have in society the more you are likely to be targeted for violence. And whilst there have been gains particularly in the last few years, women are still not treated equally and with respect as is evident in the statistics. </a:t>
            </a:r>
            <a:endParaRPr lang="en-GB" i="1" dirty="0"/>
          </a:p>
          <a:p>
            <a:pPr>
              <a:lnSpc>
                <a:spcPct val="100000"/>
              </a:lnSpc>
              <a:spcAft>
                <a:spcPts val="600"/>
              </a:spcAft>
            </a:pPr>
            <a:endParaRPr lang="en-GB" i="1" dirty="0"/>
          </a:p>
          <a:p>
            <a:pPr>
              <a:lnSpc>
                <a:spcPct val="100000"/>
              </a:lnSpc>
              <a:spcAft>
                <a:spcPts val="600"/>
              </a:spcAft>
            </a:pPr>
            <a:r>
              <a:rPr lang="en-GB" i="1" dirty="0"/>
              <a:t>Gender inequality is a driver and a result of violence against women. </a:t>
            </a:r>
            <a:r>
              <a:rPr lang="en-AU" i="1" dirty="0"/>
              <a:t>For example a woman who has to leave a family violence may have to move to another location, find new housing, schools and employment and is very likely to be significantly disadvantaged financially </a:t>
            </a:r>
          </a:p>
          <a:p>
            <a:pPr>
              <a:lnSpc>
                <a:spcPct val="100000"/>
              </a:lnSpc>
              <a:spcAft>
                <a:spcPts val="600"/>
              </a:spcAft>
            </a:pPr>
            <a:endParaRPr lang="en-GB" i="1" dirty="0"/>
          </a:p>
          <a:p>
            <a:pPr>
              <a:lnSpc>
                <a:spcPct val="100000"/>
              </a:lnSpc>
              <a:spcAft>
                <a:spcPts val="600"/>
              </a:spcAft>
            </a:pPr>
            <a:r>
              <a:rPr lang="en-GB" i="1" dirty="0"/>
              <a:t>As noted before, certain groups of women are more at risk of violence than others</a:t>
            </a:r>
            <a:r>
              <a:rPr lang="en-AU" i="1" dirty="0"/>
              <a:t> and the work we need to do needs to also address other forms of discrimination in addition to sexism. </a:t>
            </a:r>
          </a:p>
          <a:p>
            <a:pPr>
              <a:lnSpc>
                <a:spcPct val="100000"/>
              </a:lnSpc>
              <a:spcAft>
                <a:spcPts val="600"/>
              </a:spcAft>
            </a:pPr>
            <a:endParaRPr lang="en-AU" i="1" dirty="0"/>
          </a:p>
          <a:p>
            <a:pPr>
              <a:lnSpc>
                <a:spcPct val="100000"/>
              </a:lnSpc>
              <a:spcAft>
                <a:spcPts val="600"/>
              </a:spcAft>
            </a:pPr>
            <a:r>
              <a:rPr lang="en-AU" i="1" dirty="0"/>
              <a:t>Change the story does not seek to explain the high rates of violence against those groups who experience higher rates of violence. That work is ongoing</a:t>
            </a:r>
            <a:r>
              <a:rPr lang="en-AU" dirty="0"/>
              <a:t>. </a:t>
            </a:r>
          </a:p>
          <a:p>
            <a:pPr>
              <a:lnSpc>
                <a:spcPct val="100000"/>
              </a:lnSpc>
            </a:pPr>
            <a:endParaRPr lang="en-AU" dirty="0"/>
          </a:p>
          <a:p>
            <a:pPr>
              <a:spcAft>
                <a:spcPts val="600"/>
              </a:spcAft>
            </a:pPr>
            <a:r>
              <a:rPr lang="en-AU" b="1" dirty="0"/>
              <a:t>Key message: As a society we need to promote respectful relationships and work to advance gender equality if we are to prevent men’s violence against women </a:t>
            </a:r>
          </a:p>
          <a:p>
            <a:endParaRPr lang="en-AU" dirty="0"/>
          </a:p>
          <a:p>
            <a:endParaRPr lang="en-AU" dirty="0"/>
          </a:p>
        </p:txBody>
      </p:sp>
      <p:sp>
        <p:nvSpPr>
          <p:cNvPr id="4" name="Slide Number Placeholder 3"/>
          <p:cNvSpPr>
            <a:spLocks noGrp="1"/>
          </p:cNvSpPr>
          <p:nvPr>
            <p:ph type="sldNum" sz="quarter" idx="10"/>
          </p:nvPr>
        </p:nvSpPr>
        <p:spPr/>
        <p:txBody>
          <a:bodyPr/>
          <a:lstStyle/>
          <a:p>
            <a:fld id="{FF5E64EA-81B8-4AD4-B346-9C0D8EFD5E73}" type="slidenum">
              <a:rPr lang="en-AU" smtClean="0"/>
              <a:pPr/>
              <a:t>16</a:t>
            </a:fld>
            <a:endParaRPr lang="en-AU" dirty="0"/>
          </a:p>
        </p:txBody>
      </p:sp>
      <p:sp>
        <p:nvSpPr>
          <p:cNvPr id="7" name="Slide Image Placeholder 6">
            <a:extLst>
              <a:ext uri="{FF2B5EF4-FFF2-40B4-BE49-F238E27FC236}">
                <a16:creationId xmlns:a16="http://schemas.microsoft.com/office/drawing/2014/main" id="{CA6A419F-32D9-4000-AA21-EE4F848393AF}"/>
              </a:ext>
            </a:extLst>
          </p:cNvPr>
          <p:cNvSpPr>
            <a:spLocks noGrp="1" noRot="1" noChangeAspect="1"/>
          </p:cNvSpPr>
          <p:nvPr>
            <p:ph type="sldImg"/>
          </p:nvPr>
        </p:nvSpPr>
        <p:spPr>
          <a:xfrm>
            <a:off x="1198563" y="669925"/>
            <a:ext cx="4492625" cy="2527300"/>
          </a:xfrm>
        </p:spPr>
      </p:sp>
    </p:spTree>
    <p:extLst>
      <p:ext uri="{BB962C8B-B14F-4D97-AF65-F5344CB8AC3E}">
        <p14:creationId xmlns:p14="http://schemas.microsoft.com/office/powerpoint/2010/main" val="622164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566009" y="3350029"/>
            <a:ext cx="5665655" cy="5181600"/>
          </a:xfrm>
          <a:prstGeom prst="rect">
            <a:avLst/>
          </a:prstGeom>
        </p:spPr>
        <p:txBody>
          <a:bodyPr>
            <a:noAutofit/>
          </a:bodyPr>
          <a:lstStyle/>
          <a:p>
            <a:r>
              <a:rPr lang="en-AU" sz="1100" b="1" dirty="0"/>
              <a:t>NOTE THIS SLIDE IS ANIMATED - </a:t>
            </a:r>
            <a:r>
              <a:rPr lang="en-AU" sz="1100" dirty="0"/>
              <a:t>The four gendered drivers appear first. </a:t>
            </a:r>
          </a:p>
          <a:p>
            <a:endParaRPr lang="en-AU" sz="1100" dirty="0"/>
          </a:p>
          <a:p>
            <a:r>
              <a:rPr lang="en-AU" sz="1100" i="1" dirty="0"/>
              <a:t>What the evidence tells us is that the four gendered drivers are at play across society including in the workplace as these examples show. </a:t>
            </a:r>
          </a:p>
          <a:p>
            <a:endParaRPr lang="en-AU" sz="1100" i="1" dirty="0"/>
          </a:p>
          <a:p>
            <a:r>
              <a:rPr lang="en-AU" sz="1100" b="1" i="0" dirty="0"/>
              <a:t>Click through and read examples </a:t>
            </a:r>
          </a:p>
          <a:p>
            <a:endParaRPr lang="en-AU" sz="1100" i="1" dirty="0"/>
          </a:p>
          <a:p>
            <a:pPr lvl="0"/>
            <a:r>
              <a:rPr lang="en-AU" sz="1100" i="1" dirty="0"/>
              <a:t>Note that there are changes happening, but slowly and we still have a long way to go. We may hear that women have achieved gender equality, but the reality is that there is still inequity in almost all areas of life.</a:t>
            </a:r>
          </a:p>
          <a:p>
            <a:pPr lvl="0"/>
            <a:endParaRPr lang="en-AU" sz="1100" b="1" dirty="0"/>
          </a:p>
          <a:p>
            <a:r>
              <a:rPr lang="en-AU" sz="1100" b="1" dirty="0"/>
              <a:t>KEY MESSAGE: Gender inequality is the driver and consequence of violence against women</a:t>
            </a:r>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17</a:t>
            </a:fld>
            <a:endParaRPr lang="en-AU" dirty="0"/>
          </a:p>
        </p:txBody>
      </p:sp>
    </p:spTree>
    <p:extLst>
      <p:ext uri="{BB962C8B-B14F-4D97-AF65-F5344CB8AC3E}">
        <p14:creationId xmlns:p14="http://schemas.microsoft.com/office/powerpoint/2010/main" val="21310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i="1" dirty="0"/>
              <a:t>The good news is that there is hope and the is change afoot. We have multiple opportunities through our interactions with colleagues at work to prevent as well as respond to family violence. </a:t>
            </a:r>
          </a:p>
          <a:p>
            <a:endParaRPr lang="en-AU" i="1" dirty="0"/>
          </a:p>
          <a:p>
            <a:r>
              <a:rPr lang="en-AU" i="1" dirty="0"/>
              <a:t>The work that your hospital / health service is doing as part of SHRFV challenges the condoning of violence against women through raising awareness of it, and structurally through supporting victim/survivors to access help, remain at work and maintain independence. The work to build respectful relationships at work also contributes to ending family violence.  </a:t>
            </a:r>
          </a:p>
          <a:p>
            <a:endParaRPr lang="en-AU" dirty="0"/>
          </a:p>
          <a:p>
            <a:r>
              <a:rPr lang="en-AU" b="1" dirty="0"/>
              <a:t>Key Message: We can prevent violence if we all work together</a:t>
            </a:r>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18</a:t>
            </a:fld>
            <a:endParaRPr lang="en-AU" dirty="0"/>
          </a:p>
        </p:txBody>
      </p:sp>
    </p:spTree>
    <p:extLst>
      <p:ext uri="{BB962C8B-B14F-4D97-AF65-F5344CB8AC3E}">
        <p14:creationId xmlns:p14="http://schemas.microsoft.com/office/powerpoint/2010/main" val="129815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Autofit/>
          </a:bodyPr>
          <a:lstStyle/>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We often get to this part of the training and are asked, “so, what can we do to prevent this violence and whose role is it?”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There are many actions we can take to prevent family violence, both as individuals and workplaces. This work is already happening in our hospitals, with actions to build respectful workplace behaviours and to through the work to promote gender equality.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Today we are focused on the work to support staff who may be experiencing family violence which is also a crucial part of this work.  The Family Violence Workplace Support Program is our program for responding to staff experiencing family violence.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Before we move into looking more closely at Workplace Support, we will take a moment to look at the workplace as a site of prevention of violence, and what this looks like.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Workplace is an important site for prevention of violence against women, that is, challenging gender inequality. This work is now legislated through the Gender Equality Act 2020, which covers all Victorian public health services.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Evidence suggests that stopping the violence before it begins will have the greatest impact on the prevalence of family violence. </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In the workplace, we have an opportunity to contribute to a culture that challenges gender inequality and rigid gender stereotypes and to create an environment where gender equity is valued by promoting equal and respectful relationships between women and men.</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As a manager, you are in a leadership role and it is the expectation that you will actively contribute to a culture that is respectful, promotes respectful relationships between women and men and enshrine gender equity measures.</a:t>
            </a:r>
            <a:endParaRPr lang="en-AU" sz="1100" spc="-20" dirty="0">
              <a:effectLst/>
              <a:latin typeface="Arial" panose="020B0604020202020204" pitchFamily="34" charset="0"/>
              <a:ea typeface="Times New Roman" panose="02020603050405020304" pitchFamily="18" charset="0"/>
            </a:endParaRPr>
          </a:p>
          <a:p>
            <a:pPr marL="342900" lvl="0" indent="-342900">
              <a:lnSpc>
                <a:spcPct val="115000"/>
              </a:lnSpc>
              <a:spcBef>
                <a:spcPts val="600"/>
              </a:spcBef>
              <a:spcAft>
                <a:spcPts val="600"/>
              </a:spcAft>
              <a:buFont typeface="Symbol" panose="05050102010706020507" pitchFamily="18" charset="2"/>
              <a:buChar char=""/>
            </a:pPr>
            <a:r>
              <a:rPr lang="en-AU" sz="1100" i="1" spc="-20" dirty="0">
                <a:effectLst/>
                <a:latin typeface="Arial" panose="020B0604020202020204" pitchFamily="34" charset="0"/>
                <a:ea typeface="Times New Roman" panose="02020603050405020304" pitchFamily="18" charset="0"/>
              </a:rPr>
              <a:t>Let’s take a look at a video that explains what this means. </a:t>
            </a:r>
            <a:endParaRPr lang="en-AU" sz="1100" spc="-20" dirty="0">
              <a:effectLst/>
              <a:latin typeface="Arial" panose="020B0604020202020204" pitchFamily="34" charset="0"/>
              <a:ea typeface="Times New Roman" panose="02020603050405020304" pitchFamily="18" charset="0"/>
            </a:endParaRPr>
          </a:p>
          <a:p>
            <a:pPr lvl="0"/>
            <a:endParaRPr lang="en-AU" sz="1100" b="0" i="1" kern="1200" dirty="0">
              <a:effectLst/>
              <a:latin typeface="Arial" charset="0"/>
              <a:ea typeface="+mn-ea"/>
              <a:cs typeface="+mn-cs"/>
            </a:endParaRPr>
          </a:p>
          <a:p>
            <a:r>
              <a:rPr lang="en-AU" sz="1100" b="1" i="0" kern="1200" dirty="0">
                <a:effectLst/>
                <a:latin typeface="Arial" charset="0"/>
                <a:ea typeface="+mn-ea"/>
                <a:cs typeface="+mn-cs"/>
              </a:rPr>
              <a:t>KEY MESSAGES: </a:t>
            </a:r>
            <a:endParaRPr lang="en-US" sz="1100" b="0" i="0" kern="1200" dirty="0">
              <a:effectLst/>
              <a:latin typeface="Arial" charset="0"/>
              <a:ea typeface="+mn-ea"/>
              <a:cs typeface="+mn-cs"/>
            </a:endParaRPr>
          </a:p>
          <a:p>
            <a:pPr lvl="0"/>
            <a:r>
              <a:rPr lang="en-AU" sz="1100" b="1" i="0" kern="1200" dirty="0">
                <a:effectLst/>
                <a:latin typeface="Arial" charset="0"/>
                <a:ea typeface="+mn-ea"/>
                <a:cs typeface="+mn-cs"/>
              </a:rPr>
              <a:t>The workplace can contribute to the prevention of family violence through ensuring its culture is respectful and promoting gender equity measures</a:t>
            </a:r>
            <a:endParaRPr lang="en-US" sz="1100" b="0" i="0" kern="1200" dirty="0">
              <a:effectLst/>
              <a:latin typeface="Arial" charset="0"/>
              <a:ea typeface="+mn-ea"/>
              <a:cs typeface="+mn-cs"/>
            </a:endParaRPr>
          </a:p>
          <a:p>
            <a:pPr lvl="0"/>
            <a:r>
              <a:rPr lang="en-AU" sz="1100" b="1" i="0" kern="1200" dirty="0">
                <a:effectLst/>
                <a:latin typeface="Arial" charset="0"/>
                <a:ea typeface="+mn-ea"/>
                <a:cs typeface="+mn-cs"/>
              </a:rPr>
              <a:t>Supporting our people affected by family violence is the right thing to do</a:t>
            </a:r>
            <a:endParaRPr lang="en-US" sz="1100" b="0" i="0" kern="1200" dirty="0">
              <a:effectLst/>
              <a:latin typeface="Arial" charset="0"/>
              <a:ea typeface="+mn-ea"/>
              <a:cs typeface="+mn-cs"/>
            </a:endParaRPr>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19</a:t>
            </a:fld>
            <a:endParaRPr lang="en-AU" dirty="0"/>
          </a:p>
        </p:txBody>
      </p:sp>
    </p:spTree>
    <p:extLst>
      <p:ext uri="{BB962C8B-B14F-4D97-AF65-F5344CB8AC3E}">
        <p14:creationId xmlns:p14="http://schemas.microsoft.com/office/powerpoint/2010/main" val="51317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pPr>
              <a:spcAft>
                <a:spcPts val="600"/>
              </a:spcAft>
            </a:pPr>
            <a:r>
              <a:rPr lang="en-AU" b="1" dirty="0"/>
              <a:t>Acknowledgement of Country;</a:t>
            </a:r>
          </a:p>
          <a:p>
            <a:pPr lvl="0">
              <a:spcAft>
                <a:spcPts val="600"/>
              </a:spcAft>
            </a:pPr>
            <a:r>
              <a:rPr lang="en-AU" i="1" dirty="0"/>
              <a:t>We would like to acknowledge the traditional owners of the lands on which we are meeting today and pay our respect to Elders past, present and emerging. </a:t>
            </a:r>
          </a:p>
          <a:p>
            <a:pPr lvl="0">
              <a:spcAft>
                <a:spcPts val="600"/>
              </a:spcAft>
            </a:pPr>
            <a:endParaRPr lang="en-US" dirty="0"/>
          </a:p>
          <a:p>
            <a:pPr lvl="0">
              <a:spcAft>
                <a:spcPts val="600"/>
              </a:spcAft>
            </a:pPr>
            <a:r>
              <a:rPr lang="en-US" dirty="0"/>
              <a:t>Name land from which are you presenting and if online ask people to do the same in the chat.</a:t>
            </a:r>
          </a:p>
          <a:p>
            <a:pPr lvl="0">
              <a:spcAft>
                <a:spcPts val="600"/>
              </a:spcAft>
            </a:pPr>
            <a:endParaRPr lang="en-US" dirty="0"/>
          </a:p>
          <a:p>
            <a:pPr>
              <a:spcAft>
                <a:spcPts val="600"/>
              </a:spcAft>
            </a:pPr>
            <a:r>
              <a:rPr lang="en-AU" b="1" dirty="0"/>
              <a:t>Acknowledgement of victim/survivors of family violence:</a:t>
            </a:r>
            <a:endParaRPr lang="en-US" b="1" dirty="0"/>
          </a:p>
          <a:p>
            <a:pPr>
              <a:spcAft>
                <a:spcPts val="600"/>
              </a:spcAft>
            </a:pPr>
            <a:r>
              <a:rPr lang="en-AU" i="1" dirty="0"/>
              <a:t>We would also like to acknowledge and pay respects to the many victim/survivors of family violence and thank them for sharing their stories with us. Without their courage to share their stories, this work would not be possible. </a:t>
            </a:r>
          </a:p>
          <a:p>
            <a:pPr>
              <a:spcAft>
                <a:spcPts val="600"/>
              </a:spcAft>
            </a:pPr>
            <a:endParaRPr lang="en-AU" dirty="0"/>
          </a:p>
          <a:p>
            <a:pPr>
              <a:spcAft>
                <a:spcPts val="600"/>
              </a:spcAft>
            </a:pPr>
            <a:r>
              <a:rPr lang="en-AU" i="1" dirty="0"/>
              <a:t>To victim survivors that may be joining us today, we do hope what we discuss is empathetic and respectful to your experiences. </a:t>
            </a:r>
            <a:endParaRPr lang="en-US" i="1" dirty="0"/>
          </a:p>
        </p:txBody>
      </p:sp>
      <p:sp>
        <p:nvSpPr>
          <p:cNvPr id="4" name="Slide Number Placeholder 3"/>
          <p:cNvSpPr>
            <a:spLocks noGrp="1"/>
          </p:cNvSpPr>
          <p:nvPr>
            <p:ph type="sldNum" sz="quarter" idx="5"/>
          </p:nvPr>
        </p:nvSpPr>
        <p:spPr>
          <a:xfrm>
            <a:off x="3850446" y="9430092"/>
            <a:ext cx="2945659" cy="496411"/>
          </a:xfrm>
          <a:prstGeom prst="rect">
            <a:avLst/>
          </a:prstGeom>
        </p:spPr>
        <p:txBody>
          <a:bodyPr/>
          <a:lstStyle/>
          <a:p>
            <a:fld id="{FF5E64EA-81B8-4AD4-B346-9C0D8EFD5E73}" type="slidenum">
              <a:rPr lang="en-AU" smtClean="0"/>
              <a:pPr/>
              <a:t>2</a:t>
            </a:fld>
            <a:endParaRPr lang="en-AU" dirty="0"/>
          </a:p>
        </p:txBody>
      </p:sp>
    </p:spTree>
    <p:extLst>
      <p:ext uri="{BB962C8B-B14F-4D97-AF65-F5344CB8AC3E}">
        <p14:creationId xmlns:p14="http://schemas.microsoft.com/office/powerpoint/2010/main" val="366108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675" y="3136858"/>
            <a:ext cx="5486400" cy="6007142"/>
          </a:xfrm>
        </p:spPr>
        <p:txBody>
          <a:bodyPr/>
          <a:lstStyle/>
          <a:p>
            <a:pPr>
              <a:lnSpc>
                <a:spcPct val="100000"/>
              </a:lnSpc>
              <a:spcAft>
                <a:spcPts val="600"/>
              </a:spcAft>
            </a:pPr>
            <a:r>
              <a:rPr lang="en-AU" b="1" dirty="0"/>
              <a:t>Talk briefly to each point above and then and cover the points below </a:t>
            </a:r>
          </a:p>
          <a:p>
            <a:pPr marL="171450" indent="-171450">
              <a:lnSpc>
                <a:spcPct val="100000"/>
              </a:lnSpc>
              <a:spcAft>
                <a:spcPts val="600"/>
              </a:spcAft>
              <a:buFont typeface="Arial" panose="020B0604020202020204" pitchFamily="34" charset="0"/>
              <a:buChar char="•"/>
            </a:pPr>
            <a:r>
              <a:rPr lang="en-AU" i="1" dirty="0"/>
              <a:t>Everyone’s role is vital in an effective response to family violence</a:t>
            </a:r>
            <a:endParaRPr lang="en-AU" b="1" i="1" dirty="0"/>
          </a:p>
          <a:p>
            <a:pPr marL="171450" indent="-171450">
              <a:lnSpc>
                <a:spcPct val="100000"/>
              </a:lnSpc>
              <a:spcAft>
                <a:spcPts val="600"/>
              </a:spcAft>
              <a:buFont typeface="Arial" panose="020B0604020202020204" pitchFamily="34" charset="0"/>
              <a:buChar char="•"/>
            </a:pPr>
            <a:r>
              <a:rPr lang="en-AU" i="1" dirty="0"/>
              <a:t>You have a specific role as a manager within the workplace</a:t>
            </a:r>
          </a:p>
          <a:p>
            <a:pPr marL="171450" indent="-171450">
              <a:lnSpc>
                <a:spcPct val="100000"/>
              </a:lnSpc>
              <a:spcAft>
                <a:spcPts val="600"/>
              </a:spcAft>
              <a:buFont typeface="Arial" panose="020B0604020202020204" pitchFamily="34" charset="0"/>
              <a:buChar char="•"/>
            </a:pPr>
            <a:r>
              <a:rPr lang="en-AU" i="1" dirty="0"/>
              <a:t>This slide covers what your role is. This is also outlined in the WS procedure</a:t>
            </a:r>
          </a:p>
          <a:p>
            <a:pPr marL="171450" indent="-171450">
              <a:lnSpc>
                <a:spcPct val="100000"/>
              </a:lnSpc>
              <a:spcAft>
                <a:spcPts val="600"/>
              </a:spcAft>
              <a:buFont typeface="Arial" panose="020B0604020202020204" pitchFamily="34" charset="0"/>
              <a:buChar char="•"/>
            </a:pPr>
            <a:r>
              <a:rPr lang="en-AU" i="1" dirty="0"/>
              <a:t>Note that if a clinical manager their role may have additional responsibilities in relation to patients.            </a:t>
            </a:r>
            <a:endParaRPr lang="en-US" i="1" dirty="0"/>
          </a:p>
          <a:p>
            <a:pPr marL="171450" indent="-171450">
              <a:lnSpc>
                <a:spcPct val="100000"/>
              </a:lnSpc>
              <a:spcAft>
                <a:spcPts val="600"/>
              </a:spcAft>
              <a:buFont typeface="Arial" panose="020B0604020202020204" pitchFamily="34" charset="0"/>
              <a:buChar char="•"/>
            </a:pPr>
            <a:r>
              <a:rPr lang="en-AU" i="1" dirty="0"/>
              <a:t>The current FV Information Sharing Scheme does not cover staff, only service users /patients </a:t>
            </a:r>
          </a:p>
          <a:p>
            <a:pPr marL="171450" indent="-171450">
              <a:lnSpc>
                <a:spcPct val="100000"/>
              </a:lnSpc>
              <a:spcAft>
                <a:spcPts val="600"/>
              </a:spcAft>
              <a:buFont typeface="Arial" panose="020B0604020202020204" pitchFamily="34" charset="0"/>
              <a:buChar char="•"/>
            </a:pPr>
            <a:endParaRPr lang="en-AU" b="1" i="1" dirty="0"/>
          </a:p>
          <a:p>
            <a:pPr marL="0" indent="0">
              <a:lnSpc>
                <a:spcPct val="100000"/>
              </a:lnSpc>
              <a:spcAft>
                <a:spcPts val="600"/>
              </a:spcAft>
              <a:buFont typeface="Arial" panose="020B0604020202020204" pitchFamily="34" charset="0"/>
              <a:buNone/>
            </a:pPr>
            <a:r>
              <a:rPr lang="en-AU" b="1" i="0" dirty="0"/>
              <a:t>KEY MESSAGE: Its important to know your role and limitations: You are not expected to be an expert in family violence. </a:t>
            </a:r>
          </a:p>
          <a:p>
            <a:endParaRPr lang="en-AU" dirty="0"/>
          </a:p>
        </p:txBody>
      </p:sp>
      <p:sp>
        <p:nvSpPr>
          <p:cNvPr id="4" name="Slide Number Placeholder 3"/>
          <p:cNvSpPr>
            <a:spLocks noGrp="1"/>
          </p:cNvSpPr>
          <p:nvPr>
            <p:ph type="sldNum" sz="quarter" idx="10"/>
          </p:nvPr>
        </p:nvSpPr>
        <p:spPr/>
        <p:txBody>
          <a:bodyPr/>
          <a:lstStyle/>
          <a:p>
            <a:fld id="{0D415656-E856-4B83-80CD-CDB21C29A03E}" type="slidenum">
              <a:rPr lang="en-AU"/>
              <a:pPr/>
              <a:t>20</a:t>
            </a:fld>
            <a:endParaRPr lang="en-AU" dirty="0"/>
          </a:p>
        </p:txBody>
      </p:sp>
      <p:sp>
        <p:nvSpPr>
          <p:cNvPr id="7" name="Slide Image Placeholder 6">
            <a:extLst>
              <a:ext uri="{FF2B5EF4-FFF2-40B4-BE49-F238E27FC236}">
                <a16:creationId xmlns:a16="http://schemas.microsoft.com/office/drawing/2014/main" id="{449C10BC-31F3-451F-BB1D-E1F52F12DD6E}"/>
              </a:ext>
            </a:extLst>
          </p:cNvPr>
          <p:cNvSpPr>
            <a:spLocks noGrp="1" noRot="1" noChangeAspect="1"/>
          </p:cNvSpPr>
          <p:nvPr>
            <p:ph type="sldImg"/>
          </p:nvPr>
        </p:nvSpPr>
        <p:spPr>
          <a:xfrm>
            <a:off x="1198563" y="406400"/>
            <a:ext cx="4492625" cy="2527300"/>
          </a:xfrm>
        </p:spPr>
      </p:sp>
    </p:spTree>
    <p:extLst>
      <p:ext uri="{BB962C8B-B14F-4D97-AF65-F5344CB8AC3E}">
        <p14:creationId xmlns:p14="http://schemas.microsoft.com/office/powerpoint/2010/main" val="113935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Autofit/>
          </a:bodyPr>
          <a:lstStyle/>
          <a:p>
            <a:pPr marL="171450" indent="-171450">
              <a:lnSpc>
                <a:spcPct val="100000"/>
              </a:lnSpc>
              <a:spcAft>
                <a:spcPts val="1200"/>
              </a:spcAft>
              <a:buFont typeface="Arial" panose="020B0604020202020204" pitchFamily="34" charset="0"/>
              <a:buChar char="•"/>
            </a:pPr>
            <a:r>
              <a:rPr lang="en-AU" dirty="0"/>
              <a:t>Family violence can impact the victim survivor and others in the workplace in many ways. There are many negative impacts of family violence on victim survivors that you may see at work. including:  </a:t>
            </a:r>
            <a:endParaRPr lang="en-US" dirty="0"/>
          </a:p>
          <a:p>
            <a:pPr marL="171450" indent="-171450">
              <a:lnSpc>
                <a:spcPct val="100000"/>
              </a:lnSpc>
              <a:spcAft>
                <a:spcPts val="1200"/>
              </a:spcAft>
              <a:buFont typeface="Arial" panose="020B0604020202020204" pitchFamily="34" charset="0"/>
              <a:buChar char="•"/>
            </a:pPr>
            <a:r>
              <a:rPr lang="en-AU" dirty="0"/>
              <a:t>Disrupted work, decreased productivity, absenteeism (high sick leave rates) resignation and a real fear of losing the job due to these productivity factors. </a:t>
            </a:r>
            <a:endParaRPr lang="en-US" dirty="0"/>
          </a:p>
          <a:p>
            <a:pPr marL="171450" indent="-171450">
              <a:lnSpc>
                <a:spcPct val="100000"/>
              </a:lnSpc>
              <a:spcAft>
                <a:spcPts val="1200"/>
              </a:spcAft>
              <a:buFont typeface="Arial" panose="020B0604020202020204" pitchFamily="34" charset="0"/>
              <a:buChar char="•"/>
            </a:pPr>
            <a:r>
              <a:rPr lang="en-AU" dirty="0"/>
              <a:t>Much of what we know comes from a study out of NSW, which reported the main impact was on work performance, with 16% of victims reporting being distracted, tired or unwell, 10% needing to take time off, and 7% being late for work (McFerran, 2011).</a:t>
            </a:r>
            <a:endParaRPr lang="en-US" dirty="0"/>
          </a:p>
          <a:p>
            <a:pPr marL="171450" indent="-171450">
              <a:lnSpc>
                <a:spcPct val="100000"/>
              </a:lnSpc>
              <a:spcAft>
                <a:spcPts val="1200"/>
              </a:spcAft>
              <a:buFont typeface="Arial" panose="020B0604020202020204" pitchFamily="34" charset="0"/>
              <a:buChar char="•"/>
            </a:pPr>
            <a:r>
              <a:rPr lang="en-AU" dirty="0"/>
              <a:t>As many victims report losing their job as a result of family violence and many victims will not disclose for fear of losing their jobs, our role is to be clear that rather than punish a victim survivor for coming forward, we will provide that staff member with the time and capacity to respond to their safety and wellbeing needs.</a:t>
            </a:r>
            <a:endParaRPr lang="en-US" dirty="0"/>
          </a:p>
          <a:p>
            <a:pPr marL="171450" indent="-171450">
              <a:lnSpc>
                <a:spcPct val="100000"/>
              </a:lnSpc>
              <a:spcAft>
                <a:spcPts val="1200"/>
              </a:spcAft>
              <a:buFont typeface="Arial" panose="020B0604020202020204" pitchFamily="34" charset="0"/>
              <a:buChar char="•"/>
            </a:pPr>
            <a:r>
              <a:rPr lang="en-AU" dirty="0"/>
              <a:t>Employment for the victim survivor is one of the most important protective factors, as it contributes to financial independence, and provides social support.  </a:t>
            </a:r>
            <a:endParaRPr lang="en-US" dirty="0"/>
          </a:p>
          <a:p>
            <a:pPr marL="171450" indent="-171450">
              <a:lnSpc>
                <a:spcPct val="100000"/>
              </a:lnSpc>
              <a:spcAft>
                <a:spcPts val="1200"/>
              </a:spcAft>
              <a:buFont typeface="Arial" panose="020B0604020202020204" pitchFamily="34" charset="0"/>
              <a:buChar char="•"/>
            </a:pPr>
            <a:r>
              <a:rPr lang="en-AU" dirty="0"/>
              <a:t>The first study investigating family violence among female healthcare workers in Australia has found that almost half of them (45 per cent) have experienced family violence, including one in nine who had experienced abuse and violence by a partner during the previous 12 months.</a:t>
            </a:r>
            <a:endParaRPr lang="en-US" dirty="0"/>
          </a:p>
          <a:p>
            <a:pPr marL="171450" indent="-171450">
              <a:lnSpc>
                <a:spcPct val="100000"/>
              </a:lnSpc>
              <a:spcAft>
                <a:spcPts val="600"/>
              </a:spcAft>
              <a:buFont typeface="Arial" panose="020B0604020202020204" pitchFamily="34" charset="0"/>
              <a:buChar char="•"/>
            </a:pPr>
            <a:r>
              <a:rPr lang="en-AU" dirty="0"/>
              <a:t>The study, involving 471 Victorian female healthcare workers, found that one in eight women had been sexually assaulted by a partner since the age of 16.</a:t>
            </a:r>
            <a:endParaRPr lang="en-US" dirty="0"/>
          </a:p>
          <a:p>
            <a:pPr marL="0" indent="0">
              <a:lnSpc>
                <a:spcPct val="100000"/>
              </a:lnSpc>
              <a:spcAft>
                <a:spcPts val="600"/>
              </a:spcAft>
              <a:buFont typeface="Arial" panose="020B0604020202020204" pitchFamily="34" charset="0"/>
              <a:buNone/>
            </a:pPr>
            <a:endParaRPr lang="en-AU" b="1" dirty="0"/>
          </a:p>
          <a:p>
            <a:pPr marL="0" indent="0">
              <a:lnSpc>
                <a:spcPct val="100000"/>
              </a:lnSpc>
              <a:spcAft>
                <a:spcPts val="600"/>
              </a:spcAft>
              <a:buFont typeface="Arial" panose="020B0604020202020204" pitchFamily="34" charset="0"/>
              <a:buNone/>
            </a:pPr>
            <a:r>
              <a:rPr lang="en-AU" b="1" dirty="0"/>
              <a:t>KEY MESSAGES: </a:t>
            </a:r>
            <a:endParaRPr lang="en-US" b="1" dirty="0"/>
          </a:p>
          <a:p>
            <a:pPr lvl="0">
              <a:lnSpc>
                <a:spcPct val="100000"/>
              </a:lnSpc>
              <a:spcAft>
                <a:spcPts val="600"/>
              </a:spcAft>
            </a:pPr>
            <a:r>
              <a:rPr lang="en-AU" b="1" dirty="0"/>
              <a:t>Paid employment is an important protective factor for people affected by family violence</a:t>
            </a:r>
            <a:endParaRPr lang="en-US" b="1" dirty="0"/>
          </a:p>
          <a:p>
            <a:pPr lvl="0">
              <a:lnSpc>
                <a:spcPct val="100000"/>
              </a:lnSpc>
              <a:spcAft>
                <a:spcPts val="600"/>
              </a:spcAft>
            </a:pPr>
            <a:r>
              <a:rPr lang="en-AU" b="1" dirty="0"/>
              <a:t>Work colleagues and managers are important sources of support</a:t>
            </a:r>
            <a:endParaRPr lang="en-US" b="1" dirty="0"/>
          </a:p>
          <a:p>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21</a:t>
            </a:fld>
            <a:endParaRPr lang="en-AU" dirty="0"/>
          </a:p>
        </p:txBody>
      </p:sp>
    </p:spTree>
    <p:extLst>
      <p:ext uri="{BB962C8B-B14F-4D97-AF65-F5344CB8AC3E}">
        <p14:creationId xmlns:p14="http://schemas.microsoft.com/office/powerpoint/2010/main" val="1866609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222693"/>
            <a:ext cx="5205642" cy="5154544"/>
          </a:xfrm>
          <a:prstGeom prst="rect">
            <a:avLst/>
          </a:prstGeom>
        </p:spPr>
        <p:txBody>
          <a:bodyPr>
            <a:normAutofit fontScale="92500" lnSpcReduction="20000"/>
          </a:bodyPr>
          <a:lstStyle/>
          <a:p>
            <a:r>
              <a:rPr lang="en-AU" b="0" dirty="0"/>
              <a:t>So, what do we know about disclosure and help seeking in the workplace?</a:t>
            </a:r>
          </a:p>
          <a:p>
            <a:r>
              <a:rPr lang="en-AU" b="0" i="1" dirty="0"/>
              <a:t>Read out slide. </a:t>
            </a:r>
          </a:p>
          <a:p>
            <a:r>
              <a:rPr lang="en-AU" b="0" dirty="0"/>
              <a:t>Its important that build a safe space for staff who are victims of family violence to disclose and receive appropriate support. </a:t>
            </a:r>
          </a:p>
          <a:p>
            <a:endParaRPr lang="en-AU" dirty="0"/>
          </a:p>
          <a:p>
            <a:r>
              <a:rPr lang="en-AU" dirty="0"/>
              <a:t>Note on first dot point: 45% of respondents with recent experience of domestic violence discussed the violence with someone at work, primarily co-workers or friends rather than supervisors, HR staff or union representative.</a:t>
            </a:r>
          </a:p>
          <a:p>
            <a:endParaRPr lang="en-AU" dirty="0"/>
          </a:p>
          <a:p>
            <a:pPr marL="0" marR="0" lvl="0" indent="0" algn="l" defTabSz="914400" rtl="0" eaLnBrk="1" fontAlgn="auto" latinLnBrk="0" hangingPunct="1">
              <a:lnSpc>
                <a:spcPct val="125000"/>
              </a:lnSpc>
              <a:spcBef>
                <a:spcPts val="0"/>
              </a:spcBef>
              <a:spcAft>
                <a:spcPts val="0"/>
              </a:spcAft>
              <a:buClrTx/>
              <a:buSzTx/>
              <a:buFontTx/>
              <a:buNone/>
              <a:tabLst/>
              <a:defRPr/>
            </a:pPr>
            <a:r>
              <a:rPr lang="en-AU" baseline="0" dirty="0"/>
              <a:t>It is notable that 95% of women with violent stalking partners, were harassed in their workplaces.  But rarely are workplaces named in intervention orders. </a:t>
            </a:r>
            <a:r>
              <a:rPr lang="en-GB" dirty="0"/>
              <a:t>Logan T, Shannon L, Cole J &amp; </a:t>
            </a:r>
            <a:r>
              <a:rPr lang="en-GB" dirty="0" err="1"/>
              <a:t>Swanberg</a:t>
            </a:r>
            <a:r>
              <a:rPr lang="en-GB" dirty="0"/>
              <a:t> J 2007, Partner stalking and implications for women’s employment, Journal of Interpersonal Violence, vol. 22, issue 3, pp. 268-291</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25000"/>
              </a:lnSpc>
              <a:spcBef>
                <a:spcPts val="0"/>
              </a:spcBef>
              <a:spcAft>
                <a:spcPts val="0"/>
              </a:spcAft>
              <a:buClrTx/>
              <a:buSzTx/>
              <a:buFontTx/>
              <a:buNone/>
              <a:tabLst/>
              <a:defRPr/>
            </a:pPr>
            <a:r>
              <a:rPr lang="en-AU" dirty="0">
                <a:latin typeface="Arial"/>
                <a:cs typeface="Arial"/>
              </a:rPr>
              <a:t>“It happens to clinicians too”: an Australian prevalence study of intimate partner and family violence against health professionals; This study suggests that intimate partner and family violence, including sexual assault, are frequent traumas in the lives of participating women health professionals. One in ten (11.5%) health professionals had felt fear of their partner, or experienced physical, emotional and/or sexual violence from them during the previous 12 months. The University of Melbourne 2018. </a:t>
            </a:r>
            <a:endParaRPr lang="en-AU" dirty="0">
              <a:cs typeface="Arial"/>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AU" baseline="0" dirty="0"/>
          </a:p>
          <a:p>
            <a:endParaRPr lang="en-AU" dirty="0"/>
          </a:p>
          <a:p>
            <a:r>
              <a:rPr lang="en-AU" b="1" baseline="0" dirty="0"/>
              <a:t>KEY MESSAGE: Work colleagues and managers are important sources of support</a:t>
            </a:r>
          </a:p>
          <a:p>
            <a:r>
              <a:rPr lang="en-AU" b="0" i="1" baseline="0" dirty="0">
                <a:highlight>
                  <a:srgbClr val="FFFF00"/>
                </a:highlight>
              </a:rPr>
              <a:t>High rate of FV amongst health workers. </a:t>
            </a:r>
            <a:r>
              <a:rPr lang="en-AU" b="0" i="1" baseline="0" dirty="0" err="1">
                <a:highlight>
                  <a:srgbClr val="FFFF00"/>
                </a:highlight>
              </a:rPr>
              <a:t>McLindon</a:t>
            </a:r>
            <a:r>
              <a:rPr lang="en-AU" b="0" i="1" baseline="0" dirty="0">
                <a:highlight>
                  <a:srgbClr val="FFFF00"/>
                </a:highlight>
              </a:rPr>
              <a:t>  - Mon to add. </a:t>
            </a:r>
            <a:endParaRPr lang="en-AU" b="0" i="1" dirty="0">
              <a:highlight>
                <a:srgbClr val="FFFF00"/>
              </a:highlight>
            </a:endParaRPr>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22</a:t>
            </a:fld>
            <a:endParaRPr lang="en-AU" dirty="0"/>
          </a:p>
        </p:txBody>
      </p:sp>
    </p:spTree>
    <p:extLst>
      <p:ext uri="{BB962C8B-B14F-4D97-AF65-F5344CB8AC3E}">
        <p14:creationId xmlns:p14="http://schemas.microsoft.com/office/powerpoint/2010/main" val="1536254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79230" y="3460651"/>
            <a:ext cx="5292969" cy="5224561"/>
          </a:xfrm>
        </p:spPr>
        <p:txBody>
          <a:bodyPr/>
          <a:lstStyle/>
          <a:p>
            <a:pPr>
              <a:lnSpc>
                <a:spcPct val="100000"/>
              </a:lnSpc>
            </a:pPr>
            <a:r>
              <a:rPr lang="en-AU" dirty="0"/>
              <a:t>Note that for the rest of the session we will be going through these steps in detail. </a:t>
            </a:r>
          </a:p>
        </p:txBody>
      </p:sp>
      <p:sp>
        <p:nvSpPr>
          <p:cNvPr id="4" name="Slide Number Placeholder 3"/>
          <p:cNvSpPr>
            <a:spLocks noGrp="1"/>
          </p:cNvSpPr>
          <p:nvPr>
            <p:ph type="sldNum" sz="quarter" idx="10"/>
          </p:nvPr>
        </p:nvSpPr>
        <p:spPr/>
        <p:txBody>
          <a:bodyPr/>
          <a:lstStyle/>
          <a:p>
            <a:fld id="{0D415656-E856-4B83-80CD-CDB21C29A03E}" type="slidenum">
              <a:rPr lang="en-AU"/>
              <a:pPr/>
              <a:t>23</a:t>
            </a:fld>
            <a:endParaRPr lang="en-AU" dirty="0"/>
          </a:p>
        </p:txBody>
      </p:sp>
      <p:sp>
        <p:nvSpPr>
          <p:cNvPr id="7" name="Slide Image Placeholder 6">
            <a:extLst>
              <a:ext uri="{FF2B5EF4-FFF2-40B4-BE49-F238E27FC236}">
                <a16:creationId xmlns:a16="http://schemas.microsoft.com/office/drawing/2014/main" id="{A84091B9-5F06-4CA5-A80E-0B9A537DAB99}"/>
              </a:ext>
            </a:extLst>
          </p:cNvPr>
          <p:cNvSpPr>
            <a:spLocks noGrp="1" noRot="1" noChangeAspect="1"/>
          </p:cNvSpPr>
          <p:nvPr>
            <p:ph type="sldImg"/>
          </p:nvPr>
        </p:nvSpPr>
        <p:spPr>
          <a:xfrm>
            <a:off x="1198563" y="465138"/>
            <a:ext cx="4492625" cy="2527300"/>
          </a:xfrm>
        </p:spPr>
      </p:sp>
    </p:spTree>
    <p:extLst>
      <p:ext uri="{BB962C8B-B14F-4D97-AF65-F5344CB8AC3E}">
        <p14:creationId xmlns:p14="http://schemas.microsoft.com/office/powerpoint/2010/main" val="3288440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974" y="3179134"/>
            <a:ext cx="5537961" cy="6085515"/>
          </a:xfrm>
        </p:spPr>
        <p:txBody>
          <a:bodyPr/>
          <a:lstStyle/>
          <a:p>
            <a:pPr marL="171450" indent="-171450">
              <a:lnSpc>
                <a:spcPct val="100000"/>
              </a:lnSpc>
              <a:spcAft>
                <a:spcPts val="600"/>
              </a:spcAft>
              <a:buFont typeface="Arial" panose="020B0604020202020204" pitchFamily="34" charset="0"/>
              <a:buChar char="•"/>
            </a:pPr>
            <a:r>
              <a:rPr lang="en-AU" dirty="0"/>
              <a:t>All staff are responsible for facilitating an appropriate, accessible &amp; culturally safe workplace environment which ensures staff feel &amp; are safe to make a disclosure of family violence, will receive a response that is respectful and sensitive, meets their needs and ensures they can access the right support.</a:t>
            </a:r>
          </a:p>
          <a:p>
            <a:pPr marL="342900" indent="-342900">
              <a:spcAft>
                <a:spcPts val="1800"/>
              </a:spcAft>
              <a:buFont typeface="Arial" panose="020B0604020202020204" pitchFamily="34" charset="0"/>
              <a:buChar char="•"/>
            </a:pPr>
            <a:r>
              <a:rPr lang="en-AU" sz="1200" kern="1600" dirty="0">
                <a:solidFill>
                  <a:srgbClr val="254061"/>
                </a:solidFill>
                <a:cs typeface="Arial" charset="0"/>
              </a:rPr>
              <a:t>Be mindful of your own biases and how they may influence your judgements and assumptions about a person’s experience of family violence or assessment of their risk</a:t>
            </a:r>
          </a:p>
          <a:p>
            <a:pPr marL="342900" indent="-342900">
              <a:spcAft>
                <a:spcPts val="1800"/>
              </a:spcAft>
              <a:buFont typeface="Arial" panose="020B0604020202020204" pitchFamily="34" charset="0"/>
              <a:buChar char="•"/>
            </a:pPr>
            <a:r>
              <a:rPr lang="en-GB" sz="1200" kern="1600" dirty="0">
                <a:solidFill>
                  <a:srgbClr val="254061"/>
                </a:solidFill>
                <a:cs typeface="Arial" charset="0"/>
              </a:rPr>
              <a:t>Be mindful to not reinforce stigma, stereotypes of discrimination by respecting their culture and identity</a:t>
            </a:r>
          </a:p>
          <a:p>
            <a:pPr marL="800100" marR="0" lvl="1" indent="-342900" algn="l" defTabSz="914400" rtl="0" eaLnBrk="1" fontAlgn="auto" latinLnBrk="0" hangingPunct="1">
              <a:lnSpc>
                <a:spcPct val="114000"/>
              </a:lnSpc>
              <a:spcBef>
                <a:spcPts val="0"/>
              </a:spcBef>
              <a:spcAft>
                <a:spcPts val="1800"/>
              </a:spcAft>
              <a:buClrTx/>
              <a:buSzTx/>
              <a:buFont typeface="Arial" panose="020B0604020202020204" pitchFamily="34" charset="0"/>
              <a:buChar char="•"/>
              <a:tabLst/>
              <a:defRPr/>
            </a:pPr>
            <a:r>
              <a:rPr lang="en-AU" i="1" dirty="0"/>
              <a:t>We can do this by continuing to develop own knowledge about identities, barriers and experiences of family violence across the community</a:t>
            </a:r>
            <a:endParaRPr lang="en-US" sz="1200" kern="1600" dirty="0">
              <a:solidFill>
                <a:srgbClr val="254061"/>
              </a:solidFill>
              <a:cs typeface="Arial" charset="0"/>
            </a:endParaRPr>
          </a:p>
          <a:p>
            <a:pPr marL="342900" lvl="0" indent="-342900">
              <a:spcAft>
                <a:spcPts val="1800"/>
              </a:spcAft>
              <a:buFont typeface="Arial" panose="020B0604020202020204" pitchFamily="34" charset="0"/>
              <a:buChar char="•"/>
            </a:pPr>
            <a:r>
              <a:rPr lang="en-AU" sz="1200" kern="1600" dirty="0">
                <a:solidFill>
                  <a:srgbClr val="254061"/>
                </a:solidFill>
                <a:cs typeface="Arial" charset="0"/>
              </a:rPr>
              <a:t>Tailor your response to their identity and needs</a:t>
            </a:r>
          </a:p>
          <a:p>
            <a:pPr marL="800100" marR="0" lvl="1" indent="-342900" algn="l" defTabSz="914400" rtl="0" eaLnBrk="1" fontAlgn="auto" latinLnBrk="0" hangingPunct="1">
              <a:lnSpc>
                <a:spcPct val="125000"/>
              </a:lnSpc>
              <a:spcBef>
                <a:spcPts val="0"/>
              </a:spcBef>
              <a:spcAft>
                <a:spcPts val="1800"/>
              </a:spcAft>
              <a:buClrTx/>
              <a:buSzTx/>
              <a:buFont typeface="Arial" panose="020B0604020202020204" pitchFamily="34" charset="0"/>
              <a:buChar char="•"/>
              <a:tabLst/>
              <a:defRPr/>
            </a:pPr>
            <a:r>
              <a:rPr lang="en-AU" i="1" dirty="0"/>
              <a:t>For example, consider if mainstream referral may be more appropriate rather than a culturally specific service. In smaller communities, the victim survivor may have concerns around privacy or perpetrator finding out.</a:t>
            </a:r>
            <a:endParaRPr lang="en-AU" sz="1200" kern="1600" dirty="0">
              <a:solidFill>
                <a:srgbClr val="254061"/>
              </a:solidFill>
              <a:cs typeface="Arial" charset="0"/>
            </a:endParaRPr>
          </a:p>
          <a:p>
            <a:pPr marL="342900" lvl="0" indent="-342900">
              <a:spcAft>
                <a:spcPts val="1800"/>
              </a:spcAft>
              <a:buFont typeface="Arial" panose="020B0604020202020204" pitchFamily="34" charset="0"/>
              <a:buChar char="•"/>
            </a:pPr>
            <a:r>
              <a:rPr lang="en-AU" sz="1200" kern="1600" dirty="0">
                <a:solidFill>
                  <a:srgbClr val="254061"/>
                </a:solidFill>
                <a:cs typeface="Arial" charset="0"/>
              </a:rPr>
              <a:t>Hear and acknowledge how workplace and service systems place barriers on their access to support, and take steps to remove identified barriers </a:t>
            </a:r>
          </a:p>
          <a:p>
            <a:pPr marL="800100" marR="0" lvl="1" indent="-342900" algn="l" defTabSz="914400" rtl="0" eaLnBrk="1" fontAlgn="auto" latinLnBrk="0" hangingPunct="1">
              <a:lnSpc>
                <a:spcPct val="125000"/>
              </a:lnSpc>
              <a:spcBef>
                <a:spcPts val="0"/>
              </a:spcBef>
              <a:spcAft>
                <a:spcPts val="1800"/>
              </a:spcAft>
              <a:buClrTx/>
              <a:buSzTx/>
              <a:buFont typeface="Arial" panose="020B0604020202020204" pitchFamily="34" charset="0"/>
              <a:buChar char="•"/>
              <a:tabLst/>
              <a:defRPr/>
            </a:pPr>
            <a:r>
              <a:rPr lang="en-AU" i="1" dirty="0"/>
              <a:t>upholding everyone’s right to receive a culturally safe and respectful service may involve advocating for changes to practices and structures internally and externally</a:t>
            </a:r>
            <a:endParaRPr lang="en-AU" sz="1200" kern="1600" dirty="0">
              <a:solidFill>
                <a:srgbClr val="254061"/>
              </a:solidFill>
              <a:cs typeface="Arial" charset="0"/>
            </a:endParaRPr>
          </a:p>
          <a:p>
            <a:pPr marL="342900" lvl="0" indent="-342900">
              <a:spcAft>
                <a:spcPts val="1800"/>
              </a:spcAft>
              <a:buFont typeface="Arial" panose="020B0604020202020204" pitchFamily="34" charset="0"/>
              <a:buChar char="•"/>
            </a:pPr>
            <a:r>
              <a:rPr lang="en-AU" sz="1200" kern="1600" dirty="0">
                <a:solidFill>
                  <a:srgbClr val="254061"/>
                </a:solidFill>
                <a:cs typeface="Arial" charset="0"/>
              </a:rPr>
              <a:t>recognise a victim survivor as the expert in their own experience and do not make decisions. Offer support not advice.</a:t>
            </a:r>
          </a:p>
          <a:p>
            <a:pPr marL="800100" marR="0" lvl="1" indent="-342900" algn="l" defTabSz="914400" rtl="0" eaLnBrk="1" fontAlgn="auto" latinLnBrk="0" hangingPunct="1">
              <a:lnSpc>
                <a:spcPct val="114000"/>
              </a:lnSpc>
              <a:spcBef>
                <a:spcPts val="0"/>
              </a:spcBef>
              <a:spcAft>
                <a:spcPts val="1800"/>
              </a:spcAft>
              <a:buClrTx/>
              <a:buSzTx/>
              <a:buFont typeface="Arial" panose="020B0604020202020204" pitchFamily="34" charset="0"/>
              <a:buChar char="•"/>
              <a:tabLst/>
              <a:defRPr/>
            </a:pPr>
            <a:r>
              <a:rPr lang="en-AU" i="1" dirty="0"/>
              <a:t>This includes respecting an individual’s right to self-determination.</a:t>
            </a:r>
          </a:p>
          <a:p>
            <a:pPr marL="457200" marR="0" lvl="1" indent="0" algn="l" defTabSz="914400" rtl="0" eaLnBrk="1" fontAlgn="auto" latinLnBrk="0" hangingPunct="1">
              <a:lnSpc>
                <a:spcPct val="114000"/>
              </a:lnSpc>
              <a:spcBef>
                <a:spcPts val="0"/>
              </a:spcBef>
              <a:spcAft>
                <a:spcPts val="1800"/>
              </a:spcAft>
              <a:buClrTx/>
              <a:buSzTx/>
              <a:buFont typeface="Arial" panose="020B0604020202020204" pitchFamily="34" charset="0"/>
              <a:buNone/>
              <a:tabLst/>
              <a:defRPr/>
            </a:pPr>
            <a:r>
              <a:rPr lang="en-AU" i="1" dirty="0"/>
              <a:t>Ensure any action taken are victim led; and that they have access to information and support from specialist services. </a:t>
            </a:r>
          </a:p>
          <a:p>
            <a:pPr marL="457200" marR="0" lvl="1" indent="0" algn="l" defTabSz="914400" rtl="0" eaLnBrk="1" fontAlgn="auto" latinLnBrk="0" hangingPunct="1">
              <a:lnSpc>
                <a:spcPct val="114000"/>
              </a:lnSpc>
              <a:spcBef>
                <a:spcPts val="0"/>
              </a:spcBef>
              <a:spcAft>
                <a:spcPts val="1800"/>
              </a:spcAft>
              <a:buClrTx/>
              <a:buSzTx/>
              <a:buFont typeface="Arial" panose="020B0604020202020204" pitchFamily="34" charset="0"/>
              <a:buNone/>
              <a:tabLst/>
              <a:defRPr/>
            </a:pPr>
            <a:r>
              <a:rPr lang="en-AU" b="1" i="0" dirty="0"/>
              <a:t>Key Messages: We need to put effort into ensuring we provide a culturally safe, accessible and inclusive response. This is partly looking at our practices and systems and also looking at our own attitudes. </a:t>
            </a:r>
            <a:endParaRPr lang="en-US" b="1" i="0" dirty="0"/>
          </a:p>
        </p:txBody>
      </p:sp>
      <p:sp>
        <p:nvSpPr>
          <p:cNvPr id="4" name="Slide Number Placeholder 3"/>
          <p:cNvSpPr>
            <a:spLocks noGrp="1"/>
          </p:cNvSpPr>
          <p:nvPr>
            <p:ph type="sldNum" sz="quarter" idx="10"/>
          </p:nvPr>
        </p:nvSpPr>
        <p:spPr/>
        <p:txBody>
          <a:bodyPr/>
          <a:lstStyle/>
          <a:p>
            <a:fld id="{0D415656-E856-4B83-80CD-CDB21C29A03E}" type="slidenum">
              <a:rPr lang="en-AU" smtClean="0"/>
              <a:pPr/>
              <a:t>24</a:t>
            </a:fld>
            <a:endParaRPr lang="en-AU" dirty="0"/>
          </a:p>
        </p:txBody>
      </p:sp>
      <p:sp>
        <p:nvSpPr>
          <p:cNvPr id="7" name="Slide Image Placeholder 6">
            <a:extLst>
              <a:ext uri="{FF2B5EF4-FFF2-40B4-BE49-F238E27FC236}">
                <a16:creationId xmlns:a16="http://schemas.microsoft.com/office/drawing/2014/main" id="{99C95AAE-68E1-4721-9D29-D14151EA70ED}"/>
              </a:ext>
            </a:extLst>
          </p:cNvPr>
          <p:cNvSpPr>
            <a:spLocks noGrp="1" noRot="1" noChangeAspect="1"/>
          </p:cNvSpPr>
          <p:nvPr>
            <p:ph type="sldImg"/>
          </p:nvPr>
        </p:nvSpPr>
        <p:spPr>
          <a:xfrm>
            <a:off x="1198563" y="406400"/>
            <a:ext cx="4660900" cy="2622550"/>
          </a:xfrm>
        </p:spPr>
      </p:sp>
    </p:spTree>
    <p:extLst>
      <p:ext uri="{BB962C8B-B14F-4D97-AF65-F5344CB8AC3E}">
        <p14:creationId xmlns:p14="http://schemas.microsoft.com/office/powerpoint/2010/main" val="2623216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b="1" dirty="0"/>
              <a:t>Note that the slide is animated.</a:t>
            </a:r>
          </a:p>
          <a:p>
            <a:endParaRPr lang="en-AU" dirty="0"/>
          </a:p>
          <a:p>
            <a:r>
              <a:rPr lang="en-AU" dirty="0"/>
              <a:t>One of the things that is common in the unhelpful responses is the judgement and preconceptions about family violence, victims and perpetrators that we all hold become part of the response.  We need to be mindful of these myths and not and not respond with them or let them inform how we respond. </a:t>
            </a:r>
          </a:p>
          <a:p>
            <a:endParaRPr lang="en-AU" dirty="0"/>
          </a:p>
          <a:p>
            <a:r>
              <a:rPr lang="en-AU" dirty="0"/>
              <a:t>One such myth is that ‘women can easily leave’. If we think this we are not validating their experience and block  us from supporting them emotionally, and  assisting them to make informed choices. </a:t>
            </a:r>
          </a:p>
          <a:p>
            <a:r>
              <a:rPr lang="en-AU" dirty="0"/>
              <a:t>Note that they are things we may have heard at work, on TV or even at our own kitchen table. </a:t>
            </a:r>
          </a:p>
          <a:p>
            <a:r>
              <a:rPr lang="en-AU" b="1" dirty="0"/>
              <a:t> </a:t>
            </a:r>
          </a:p>
          <a:p>
            <a:r>
              <a:rPr lang="en-AU" b="1" dirty="0"/>
              <a:t>Click to next part </a:t>
            </a:r>
          </a:p>
          <a:p>
            <a:r>
              <a:rPr lang="en-AU" dirty="0"/>
              <a:t> </a:t>
            </a:r>
          </a:p>
          <a:p>
            <a:r>
              <a:rPr lang="en-AU" dirty="0"/>
              <a:t>Note that these mainly focus on what the person experiencing family violence does not do rather than questioning perpetrator behaviour – they excuse, justify, minimise or blame the victim</a:t>
            </a:r>
          </a:p>
          <a:p>
            <a:r>
              <a:rPr lang="en-AU" dirty="0"/>
              <a:t> </a:t>
            </a:r>
          </a:p>
          <a:p>
            <a:r>
              <a:rPr lang="en-AU" dirty="0"/>
              <a:t>We all have our own unconscious biases, our beliefs and values about violence and women have come from our family, culture and a life time of experiences. This will influence how we understand family violence and respond to disclosures from both victims and perpetrators.</a:t>
            </a:r>
          </a:p>
          <a:p>
            <a:r>
              <a:rPr lang="en-AU" dirty="0"/>
              <a:t> </a:t>
            </a:r>
          </a:p>
          <a:p>
            <a:r>
              <a:rPr lang="en-AU" dirty="0"/>
              <a:t>As managers we need to be aware of what our reaction to someone story is. Have we immediately put blame back on the victim, disbelieved her because of how she looks or speaks, and then we need to ask whether our beliefs are stopping us responding in a safe, non-judgemental and supportive manner. </a:t>
            </a:r>
          </a:p>
          <a:p>
            <a:r>
              <a:rPr lang="en-AU" dirty="0"/>
              <a:t> </a:t>
            </a:r>
          </a:p>
          <a:p>
            <a:r>
              <a:rPr lang="en-AU" dirty="0"/>
              <a:t>Explain that we don’t have time to unpack them all, but there is plenty of resources for you to explore your own beliefs and also to find out the facts. </a:t>
            </a:r>
          </a:p>
          <a:p>
            <a:r>
              <a:rPr lang="en-AU" dirty="0"/>
              <a:t> </a:t>
            </a:r>
          </a:p>
          <a:p>
            <a:r>
              <a:rPr lang="en-AU" b="1" dirty="0"/>
              <a:t>KEY MESSAGE: Myths excuse, justify and minimise family violence.  Respectful workplace culture is essential to support non-violent norms and </a:t>
            </a:r>
            <a:r>
              <a:rPr lang="en-AU" dirty="0"/>
              <a:t>practices.</a:t>
            </a:r>
          </a:p>
          <a:p>
            <a:endParaRPr lang="en-AU" dirty="0"/>
          </a:p>
        </p:txBody>
      </p:sp>
      <p:sp>
        <p:nvSpPr>
          <p:cNvPr id="4" name="Slide Number Placeholder 3"/>
          <p:cNvSpPr>
            <a:spLocks noGrp="1"/>
          </p:cNvSpPr>
          <p:nvPr>
            <p:ph type="sldNum" sz="quarter" idx="10"/>
          </p:nvPr>
        </p:nvSpPr>
        <p:spPr/>
        <p:txBody>
          <a:bodyPr/>
          <a:lstStyle/>
          <a:p>
            <a:fld id="{165154DD-F7FC-495B-8819-4419D57551AC}" type="slidenum">
              <a:rPr lang="en-AU" smtClean="0"/>
              <a:pPr/>
              <a:t>25</a:t>
            </a:fld>
            <a:endParaRPr lang="en-AU" dirty="0"/>
          </a:p>
        </p:txBody>
      </p:sp>
      <p:sp>
        <p:nvSpPr>
          <p:cNvPr id="7" name="Slide Image Placeholder 6">
            <a:extLst>
              <a:ext uri="{FF2B5EF4-FFF2-40B4-BE49-F238E27FC236}">
                <a16:creationId xmlns:a16="http://schemas.microsoft.com/office/drawing/2014/main" id="{34DFD703-1780-43CB-9813-EB82BA91B567}"/>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994309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604822" y="3067395"/>
            <a:ext cx="5363715" cy="5154544"/>
          </a:xfrm>
          <a:prstGeom prst="rect">
            <a:avLst/>
          </a:prstGeom>
        </p:spPr>
        <p:txBody>
          <a:bodyPr>
            <a:normAutofit/>
          </a:bodyPr>
          <a:lstStyle/>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It is important to be aware of possible indicators of family violence in the workplace so that if they are present you can decide if it is appropriate to talk with your staff member about family violence. </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It is important to note that the presence if these indicators does not necessarily suggest the presence of family violence, but it may prompt you to inquire.  </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It is not your role as a manager to screen for family violence, by asking team members routinely. However, if these indicators are present it may mean that family violence is present which in turn may lead to sensitive enquiry.</a:t>
            </a:r>
            <a:endParaRPr lang="en-US" sz="1200" b="0" i="1" kern="1200" dirty="0">
              <a:solidFill>
                <a:schemeClr val="tx1"/>
              </a:solidFill>
              <a:effectLst/>
              <a:latin typeface="Arial" charset="0"/>
              <a:ea typeface="+mn-ea"/>
              <a:cs typeface="+mn-cs"/>
            </a:endParaRPr>
          </a:p>
          <a:p>
            <a:pPr marL="0" indent="0">
              <a:buFont typeface="Arial" panose="020B0604020202020204" pitchFamily="34" charset="0"/>
              <a:buNone/>
            </a:pPr>
            <a:endParaRPr lang="en-AU" i="1" baseline="0" dirty="0"/>
          </a:p>
          <a:p>
            <a:r>
              <a:rPr lang="en-AU" b="1" i="1" dirty="0"/>
              <a:t>KEY</a:t>
            </a:r>
            <a:r>
              <a:rPr lang="en-AU" b="1" i="1" baseline="0" dirty="0"/>
              <a:t> MESSAGE: Be aware of behaviours that could point to family violence.</a:t>
            </a:r>
            <a:endParaRPr lang="en-AU" b="1" i="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26</a:t>
            </a:fld>
            <a:endParaRPr lang="en-AU" dirty="0"/>
          </a:p>
        </p:txBody>
      </p:sp>
    </p:spTree>
    <p:extLst>
      <p:ext uri="{BB962C8B-B14F-4D97-AF65-F5344CB8AC3E}">
        <p14:creationId xmlns:p14="http://schemas.microsoft.com/office/powerpoint/2010/main" val="170046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578403"/>
            <a:ext cx="5486400" cy="6007142"/>
          </a:xfrm>
        </p:spPr>
        <p:txBody>
          <a:bodyPr/>
          <a:lstStyle/>
          <a:p>
            <a:pPr marL="0" indent="0">
              <a:lnSpc>
                <a:spcPct val="100000"/>
              </a:lnSpc>
              <a:spcAft>
                <a:spcPts val="600"/>
              </a:spcAft>
              <a:buFont typeface="Arial" panose="020B0604020202020204" pitchFamily="34" charset="0"/>
              <a:buNone/>
            </a:pPr>
            <a:r>
              <a:rPr lang="en-AU" i="1" dirty="0"/>
              <a:t>Two key factors where women are at high risk and which you may be aware of as a manager are  firstly </a:t>
            </a:r>
            <a:r>
              <a:rPr lang="en-GB" i="1" dirty="0"/>
              <a:t>when a women is planning to leave or has just left a relationship and secondly pregnancy or child dangerous time is pregnancy and following a new birth. You may be aware of these as a manager or colleague </a:t>
            </a:r>
          </a:p>
          <a:p>
            <a:pPr marL="171450" indent="-171450">
              <a:lnSpc>
                <a:spcPct val="100000"/>
              </a:lnSpc>
              <a:spcAft>
                <a:spcPts val="600"/>
              </a:spcAft>
              <a:buFont typeface="Arial" panose="020B0604020202020204" pitchFamily="34" charset="0"/>
              <a:buChar char="•"/>
            </a:pPr>
            <a:endParaRPr lang="en-GB" b="1" i="1" dirty="0"/>
          </a:p>
          <a:p>
            <a:pPr marL="0" indent="0">
              <a:lnSpc>
                <a:spcPct val="100000"/>
              </a:lnSpc>
              <a:spcAft>
                <a:spcPts val="600"/>
              </a:spcAft>
              <a:buFont typeface="Arial" panose="020B0604020202020204" pitchFamily="34" charset="0"/>
              <a:buNone/>
            </a:pPr>
            <a:r>
              <a:rPr lang="en-GB" b="1" i="1" dirty="0"/>
              <a:t>It is not your role to ask about these risk factors. That is the role of family violence specialist but it is your role to be aware if you hear about something </a:t>
            </a:r>
            <a:r>
              <a:rPr lang="en-GB" b="1" i="1"/>
              <a:t>that you.  </a:t>
            </a:r>
            <a:endParaRPr lang="en-GB" b="1" i="1" dirty="0"/>
          </a:p>
          <a:p>
            <a:endParaRPr lang="en-US" b="1" dirty="0"/>
          </a:p>
          <a:p>
            <a:r>
              <a:rPr lang="en-AU" b="1" dirty="0"/>
              <a:t>KEY MESSAGE: Be aware of signs or behaviours that could point to family violence</a:t>
            </a:r>
            <a:r>
              <a:rPr lang="en-AU" dirty="0"/>
              <a:t>.</a:t>
            </a:r>
            <a:endParaRPr lang="en-US" dirty="0"/>
          </a:p>
          <a:p>
            <a:r>
              <a:rPr lang="en-AU" dirty="0"/>
              <a:t> </a:t>
            </a:r>
            <a:endParaRPr lang="en-US" dirty="0"/>
          </a:p>
        </p:txBody>
      </p:sp>
      <p:sp>
        <p:nvSpPr>
          <p:cNvPr id="4" name="Slide Number Placeholder 3"/>
          <p:cNvSpPr>
            <a:spLocks noGrp="1"/>
          </p:cNvSpPr>
          <p:nvPr>
            <p:ph type="sldNum" sz="quarter" idx="10"/>
          </p:nvPr>
        </p:nvSpPr>
        <p:spPr/>
        <p:txBody>
          <a:bodyPr/>
          <a:lstStyle/>
          <a:p>
            <a:fld id="{0D415656-E856-4B83-80CD-CDB21C29A03E}" type="slidenum">
              <a:rPr lang="en-AU"/>
              <a:pPr/>
              <a:t>27</a:t>
            </a:fld>
            <a:endParaRPr lang="en-AU" dirty="0"/>
          </a:p>
        </p:txBody>
      </p:sp>
      <p:sp>
        <p:nvSpPr>
          <p:cNvPr id="7" name="Slide Image Placeholder 6">
            <a:extLst>
              <a:ext uri="{FF2B5EF4-FFF2-40B4-BE49-F238E27FC236}">
                <a16:creationId xmlns:a16="http://schemas.microsoft.com/office/drawing/2014/main" id="{E8940D34-693C-4C01-90D5-BBF45EA93058}"/>
              </a:ext>
            </a:extLst>
          </p:cNvPr>
          <p:cNvSpPr>
            <a:spLocks noGrp="1" noRot="1" noChangeAspect="1"/>
          </p:cNvSpPr>
          <p:nvPr>
            <p:ph type="sldImg"/>
          </p:nvPr>
        </p:nvSpPr>
        <p:spPr>
          <a:xfrm>
            <a:off x="1198563" y="669925"/>
            <a:ext cx="4492625" cy="2527300"/>
          </a:xfrm>
        </p:spPr>
      </p:sp>
    </p:spTree>
    <p:extLst>
      <p:ext uri="{BB962C8B-B14F-4D97-AF65-F5344CB8AC3E}">
        <p14:creationId xmlns:p14="http://schemas.microsoft.com/office/powerpoint/2010/main" val="224651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974" y="2704562"/>
            <a:ext cx="5594867" cy="6420119"/>
          </a:xfrm>
        </p:spPr>
        <p:txBody>
          <a:bodyPr/>
          <a:lstStyle/>
          <a:p>
            <a:pPr lvl="0"/>
            <a:r>
              <a:rPr lang="en-GB" sz="1200" b="0" i="1" kern="1200" dirty="0">
                <a:solidFill>
                  <a:schemeClr val="tx1"/>
                </a:solidFill>
                <a:effectLst/>
                <a:latin typeface="Arial" charset="0"/>
                <a:ea typeface="+mn-ea"/>
                <a:cs typeface="+mn-cs"/>
              </a:rPr>
              <a:t>So how do we support a staff member who is experiencing family violence? We use a technique called sensitive inquiry which relies on observation of signs and risk factors that may indicate family violence is occurring, and then confirming this by undertaking the identification questions.</a:t>
            </a:r>
            <a:endParaRPr lang="en-US" sz="1200" b="0" i="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GB" sz="1200" b="0" i="1" kern="1200" dirty="0">
                <a:solidFill>
                  <a:schemeClr val="tx1"/>
                </a:solidFill>
                <a:effectLst/>
                <a:latin typeface="Arial" charset="0"/>
                <a:ea typeface="+mn-ea"/>
                <a:cs typeface="+mn-cs"/>
              </a:rPr>
              <a:t>Sensitive practice involves understanding that victim survivors are often are the best judge of their own risk. But also that they may not always be aware of the risk factors. </a:t>
            </a:r>
            <a:endParaRPr lang="en-AU" i="1" dirty="0"/>
          </a:p>
          <a:p>
            <a:pPr marL="171450" indent="-171450">
              <a:lnSpc>
                <a:spcPct val="100000"/>
              </a:lnSpc>
              <a:spcAft>
                <a:spcPts val="600"/>
              </a:spcAft>
              <a:buFont typeface="Arial" panose="020B0604020202020204" pitchFamily="34" charset="0"/>
              <a:buChar char="•"/>
            </a:pPr>
            <a:r>
              <a:rPr lang="en-AU" i="1" dirty="0"/>
              <a:t>It is your role as managers to understand family violence, be aware of the risk factors and indicators above and then to make a sensitive inquiry if there are indicators. </a:t>
            </a:r>
            <a:endParaRPr lang="en-US" i="1" dirty="0"/>
          </a:p>
          <a:p>
            <a:pPr marL="171450" indent="-171450">
              <a:lnSpc>
                <a:spcPct val="100000"/>
              </a:lnSpc>
              <a:spcAft>
                <a:spcPts val="600"/>
              </a:spcAft>
              <a:buFont typeface="Arial" panose="020B0604020202020204" pitchFamily="34" charset="0"/>
              <a:buChar char="•"/>
            </a:pPr>
            <a:r>
              <a:rPr lang="en-AU" i="1" dirty="0"/>
              <a:t>It is not intended that you take on the role of a Family Violence specialist. Instead we are providing a pathway to support – which is directed by the victim.</a:t>
            </a:r>
            <a:endParaRPr lang="en-US" i="1" dirty="0"/>
          </a:p>
          <a:p>
            <a:pPr marL="171450" indent="-171450">
              <a:lnSpc>
                <a:spcPct val="100000"/>
              </a:lnSpc>
              <a:spcAft>
                <a:spcPts val="600"/>
              </a:spcAft>
              <a:buFont typeface="Arial" panose="020B0604020202020204" pitchFamily="34" charset="0"/>
              <a:buChar char="•"/>
            </a:pPr>
            <a:r>
              <a:rPr lang="en-AU" i="1" dirty="0"/>
              <a:t>The goal of inquiry is not disclosure, although a disclosure may come about as a result of sensitive enquiry.  The goal of sensitive inquiry is to provide support and validation. You may need to say this several times during training to make sure this message is understood</a:t>
            </a:r>
            <a:endParaRPr lang="en-US" i="1" dirty="0"/>
          </a:p>
          <a:p>
            <a:pPr marL="171450" indent="-171450">
              <a:lnSpc>
                <a:spcPct val="100000"/>
              </a:lnSpc>
              <a:spcAft>
                <a:spcPts val="600"/>
              </a:spcAft>
              <a:buFont typeface="Arial" panose="020B0604020202020204" pitchFamily="34" charset="0"/>
              <a:buChar char="•"/>
            </a:pPr>
            <a:r>
              <a:rPr lang="en-AU" i="1" dirty="0"/>
              <a:t>How managers respond is crucial to eliciting feelings of safety, respect and control for the staff member and it can make a big difference.</a:t>
            </a:r>
            <a:endParaRPr lang="en-US" i="1" dirty="0"/>
          </a:p>
          <a:p>
            <a:pPr>
              <a:lnSpc>
                <a:spcPct val="100000"/>
              </a:lnSpc>
              <a:spcAft>
                <a:spcPts val="600"/>
              </a:spcAft>
            </a:pPr>
            <a:r>
              <a:rPr lang="en-AU" dirty="0"/>
              <a:t>LIVES is a World Health Organisation model – it is a way of reminding us how best to respond. LIVES is a first-line support that involves five simple tasks. It responds to both emotional and practical needs at the same time. </a:t>
            </a:r>
            <a:endParaRPr lang="en-US" dirty="0"/>
          </a:p>
          <a:p>
            <a:pPr>
              <a:lnSpc>
                <a:spcPct val="100000"/>
              </a:lnSpc>
              <a:spcAft>
                <a:spcPts val="600"/>
              </a:spcAft>
            </a:pPr>
            <a:r>
              <a:rPr lang="en-AU" dirty="0"/>
              <a:t>LISTEN: being listened to can be an empowering experience for a person who has been abused. Listen with eyes, ears and heart - with empathy and without judging. ‘That must have been very frightening / difficult for you.’</a:t>
            </a:r>
            <a:endParaRPr lang="en-US" dirty="0"/>
          </a:p>
          <a:p>
            <a:pPr>
              <a:lnSpc>
                <a:spcPct val="100000"/>
              </a:lnSpc>
              <a:spcAft>
                <a:spcPts val="600"/>
              </a:spcAft>
            </a:pPr>
            <a:r>
              <a:rPr lang="en-AU" dirty="0"/>
              <a:t>INQUIRE ABOUT NEEDS AND CONCERNS: assess and respond to her various needs and concerns—emotional, physical, social and practical (e.g. childcare)</a:t>
            </a:r>
            <a:endParaRPr lang="en-US" dirty="0"/>
          </a:p>
          <a:p>
            <a:pPr>
              <a:lnSpc>
                <a:spcPct val="100000"/>
              </a:lnSpc>
              <a:spcAft>
                <a:spcPts val="600"/>
              </a:spcAft>
            </a:pPr>
            <a:r>
              <a:rPr lang="en-AU" dirty="0"/>
              <a:t>VALIDATE:  show her that you understand and believe her. Assure her that she is not to blame. ‘Violence is unacceptable, and you do not deserve to be treated this way.’ </a:t>
            </a:r>
            <a:endParaRPr lang="en-US" dirty="0"/>
          </a:p>
          <a:p>
            <a:pPr>
              <a:lnSpc>
                <a:spcPct val="100000"/>
              </a:lnSpc>
              <a:spcAft>
                <a:spcPts val="600"/>
              </a:spcAft>
            </a:pPr>
            <a:r>
              <a:rPr lang="en-AU" dirty="0"/>
              <a:t>ENHANCE SAFETY: ask what the person’s immediate concerns are. ‘Are you concerned about your safety or the safety of your children or pets?’ Assist them to seek help from a more specialised service.</a:t>
            </a:r>
            <a:endParaRPr lang="en-US" dirty="0"/>
          </a:p>
          <a:p>
            <a:pPr>
              <a:lnSpc>
                <a:spcPct val="100000"/>
              </a:lnSpc>
              <a:spcAft>
                <a:spcPts val="600"/>
              </a:spcAft>
            </a:pPr>
            <a:r>
              <a:rPr lang="en-AU" dirty="0"/>
              <a:t>SUPPORT: provide support by helping to connect to information, services and social support. ‘Would you like some support to help you deal with the situation?’</a:t>
            </a:r>
          </a:p>
          <a:p>
            <a:pPr>
              <a:lnSpc>
                <a:spcPct val="100000"/>
              </a:lnSpc>
              <a:spcAft>
                <a:spcPts val="600"/>
              </a:spcAft>
            </a:pPr>
            <a:endParaRPr lang="en-AU" dirty="0"/>
          </a:p>
          <a:p>
            <a:pPr>
              <a:lnSpc>
                <a:spcPct val="100000"/>
              </a:lnSpc>
              <a:spcAft>
                <a:spcPts val="600"/>
              </a:spcAft>
            </a:pPr>
            <a:r>
              <a:rPr lang="en-AU" b="1" dirty="0"/>
              <a:t>KEY MESSAGE: We should approach our staff in the same way as we approach our patients – sensitively. </a:t>
            </a:r>
            <a:endParaRPr lang="en-US" b="1" dirty="0"/>
          </a:p>
          <a:p>
            <a:pPr>
              <a:lnSpc>
                <a:spcPct val="100000"/>
              </a:lnSpc>
              <a:spcAft>
                <a:spcPts val="600"/>
              </a:spcAft>
            </a:pPr>
            <a:endParaRPr lang="en-AU" sz="1200" b="1" baseline="0" dirty="0">
              <a:solidFill>
                <a:schemeClr val="tx1"/>
              </a:solidFill>
              <a:latin typeface="Arial" panose="020B0604020202020204" pitchFamily="34" charset="0"/>
              <a:cs typeface="Arial" panose="020B0604020202020204" pitchFamily="34" charset="0"/>
            </a:endParaRPr>
          </a:p>
          <a:p>
            <a:pPr>
              <a:lnSpc>
                <a:spcPct val="100000"/>
              </a:lnSpc>
              <a:spcAft>
                <a:spcPts val="600"/>
              </a:spcAft>
            </a:pPr>
            <a:r>
              <a:rPr lang="en-AU" sz="1200" b="1" baseline="0" dirty="0">
                <a:solidFill>
                  <a:schemeClr val="tx1"/>
                </a:solidFill>
                <a:latin typeface="Arial" panose="020B0604020202020204" pitchFamily="34" charset="0"/>
                <a:cs typeface="Arial" panose="020B0604020202020204" pitchFamily="34" charset="0"/>
              </a:rPr>
              <a:t>The sensitive inquiry process relies on the elements of structured professional judgement to ascertain if family violence is occurring and the staff members’ level of risk</a:t>
            </a:r>
            <a:endParaRPr lang="en-AU" dirty="0"/>
          </a:p>
        </p:txBody>
      </p:sp>
      <p:sp>
        <p:nvSpPr>
          <p:cNvPr id="4" name="Slide Number Placeholder 3"/>
          <p:cNvSpPr>
            <a:spLocks noGrp="1"/>
          </p:cNvSpPr>
          <p:nvPr>
            <p:ph type="sldNum" sz="quarter" idx="10"/>
          </p:nvPr>
        </p:nvSpPr>
        <p:spPr/>
        <p:txBody>
          <a:bodyPr/>
          <a:lstStyle/>
          <a:p>
            <a:fld id="{165154DD-F7FC-495B-8819-4419D57551AC}" type="slidenum">
              <a:rPr lang="en-AU" smtClean="0"/>
              <a:pPr/>
              <a:t>28</a:t>
            </a:fld>
            <a:endParaRPr lang="en-AU" dirty="0"/>
          </a:p>
        </p:txBody>
      </p:sp>
      <p:sp>
        <p:nvSpPr>
          <p:cNvPr id="7" name="Slide Image Placeholder 6">
            <a:extLst>
              <a:ext uri="{FF2B5EF4-FFF2-40B4-BE49-F238E27FC236}">
                <a16:creationId xmlns:a16="http://schemas.microsoft.com/office/drawing/2014/main" id="{16540F78-9D27-4E9C-9918-160B99F864D6}"/>
              </a:ext>
            </a:extLst>
          </p:cNvPr>
          <p:cNvSpPr>
            <a:spLocks noGrp="1" noRot="1" noChangeAspect="1"/>
          </p:cNvSpPr>
          <p:nvPr>
            <p:ph type="sldImg"/>
          </p:nvPr>
        </p:nvSpPr>
        <p:spPr>
          <a:xfrm>
            <a:off x="2016125" y="669925"/>
            <a:ext cx="3232150" cy="1817688"/>
          </a:xfrm>
        </p:spPr>
      </p:sp>
    </p:spTree>
    <p:extLst>
      <p:ext uri="{BB962C8B-B14F-4D97-AF65-F5344CB8AC3E}">
        <p14:creationId xmlns:p14="http://schemas.microsoft.com/office/powerpoint/2010/main" val="1259720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We have talked about what a sensitive inquiry is, and we will in a moment go through how this looks in practice. Before we do, we do want to make a note about power and control in the manager, staff relationship.</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Managers are in a position of power in relation to the staff that they manager. This is part of the authority a manager has in the exercise of their duties. </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However, in a discussion with a staff member about family violence we must be mindful of the positional power that exists and conduct ourselves in a way where that power is not used to control and dominate. This is important so as to not replicate the experience of the loss of power and control for the staff member. </a:t>
            </a:r>
            <a:endParaRPr lang="en-US" sz="1200" b="0" i="1"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As we now move into a role play, be aware of the existence of power within the relationship.</a:t>
            </a:r>
            <a:endParaRPr lang="en-US" sz="1200" b="0" i="1" kern="1200" dirty="0">
              <a:solidFill>
                <a:schemeClr val="tx1"/>
              </a:solidFill>
              <a:effectLst/>
              <a:latin typeface="Arial" charset="0"/>
              <a:ea typeface="+mn-ea"/>
              <a:cs typeface="+mn-cs"/>
            </a:endParaRPr>
          </a:p>
          <a:p>
            <a:endParaRPr lang="en-AU" i="1" baseline="0" dirty="0"/>
          </a:p>
          <a:p>
            <a:r>
              <a:rPr lang="en-AU" b="1" i="1" baseline="0" dirty="0"/>
              <a:t>KEY MESSAGE:  Be mindful of your position of power in relation to your staff member and do not use that power to control or dominate.</a:t>
            </a:r>
            <a:endParaRPr lang="en-AU" b="1" i="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29</a:t>
            </a:fld>
            <a:endParaRPr lang="en-AU" dirty="0"/>
          </a:p>
        </p:txBody>
      </p:sp>
    </p:spTree>
    <p:extLst>
      <p:ext uri="{BB962C8B-B14F-4D97-AF65-F5344CB8AC3E}">
        <p14:creationId xmlns:p14="http://schemas.microsoft.com/office/powerpoint/2010/main" val="405237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385763"/>
            <a:ext cx="4994275" cy="2809875"/>
          </a:xfrm>
          <a:prstGeom prst="rect">
            <a:avLst/>
          </a:prstGeom>
        </p:spPr>
      </p:sp>
      <p:sp>
        <p:nvSpPr>
          <p:cNvPr id="3" name="Notes Placeholder 2"/>
          <p:cNvSpPr>
            <a:spLocks noGrp="1"/>
          </p:cNvSpPr>
          <p:nvPr>
            <p:ph type="body" idx="1"/>
          </p:nvPr>
        </p:nvSpPr>
        <p:spPr>
          <a:xfrm>
            <a:off x="455194" y="3409202"/>
            <a:ext cx="5887286" cy="6296756"/>
          </a:xfrm>
          <a:prstGeom prst="rect">
            <a:avLst/>
          </a:prstGeom>
        </p:spPr>
        <p:txBody>
          <a:bodyPr>
            <a:normAutofit fontScale="70000" lnSpcReduction="20000"/>
          </a:bodyPr>
          <a:lstStyle/>
          <a:p>
            <a:pPr>
              <a:spcAft>
                <a:spcPts val="600"/>
              </a:spcAft>
            </a:pPr>
            <a:r>
              <a:rPr lang="en-AU" b="1" dirty="0"/>
              <a:t>HOUSEKEEPING </a:t>
            </a:r>
            <a:endParaRPr lang="en-US" b="1" dirty="0"/>
          </a:p>
          <a:p>
            <a:r>
              <a:rPr lang="en-AU" b="1" dirty="0"/>
              <a:t>Face to face </a:t>
            </a:r>
            <a:endParaRPr lang="en-US" b="1" dirty="0"/>
          </a:p>
          <a:p>
            <a:pPr marL="171450" indent="-171450">
              <a:buFont typeface="Arial" panose="020B0604020202020204" pitchFamily="34" charset="0"/>
              <a:buChar char="•"/>
            </a:pPr>
            <a:r>
              <a:rPr lang="en-AU" dirty="0"/>
              <a:t>Length of the session - session plan to be on tables</a:t>
            </a:r>
            <a:endParaRPr lang="en-US" dirty="0"/>
          </a:p>
          <a:p>
            <a:pPr marL="171450" indent="-171450">
              <a:buFont typeface="Arial" panose="020B0604020202020204" pitchFamily="34" charset="0"/>
              <a:buChar char="•"/>
            </a:pPr>
            <a:r>
              <a:rPr lang="en-AU" dirty="0"/>
              <a:t>Location of bathroom facilities</a:t>
            </a:r>
            <a:endParaRPr lang="en-US" dirty="0"/>
          </a:p>
          <a:p>
            <a:pPr marL="171450" indent="-171450">
              <a:buFont typeface="Arial" panose="020B0604020202020204" pitchFamily="34" charset="0"/>
              <a:buChar char="•"/>
            </a:pPr>
            <a:r>
              <a:rPr lang="en-AU" dirty="0"/>
              <a:t>Emergency evacuation information</a:t>
            </a:r>
            <a:endParaRPr lang="en-US" dirty="0"/>
          </a:p>
          <a:p>
            <a:pPr marL="171450" indent="-171450">
              <a:buFont typeface="Arial" panose="020B0604020202020204" pitchFamily="34" charset="0"/>
              <a:buChar char="•"/>
            </a:pPr>
            <a:r>
              <a:rPr lang="en-AU" dirty="0"/>
              <a:t>Use of mobile phones – acknowledge that there may be an urgent issue that participants need to attend to in which case they are invited to step out of the room to address this. As per usual, mobile phones should be switched off or on silent.</a:t>
            </a:r>
            <a:endParaRPr lang="en-US" dirty="0"/>
          </a:p>
          <a:p>
            <a:pPr marL="171450" indent="-171450">
              <a:buFont typeface="Arial" panose="020B0604020202020204" pitchFamily="34" charset="0"/>
              <a:buChar char="•"/>
            </a:pPr>
            <a:r>
              <a:rPr lang="en-AU" dirty="0"/>
              <a:t>Group agreements (see page 17 of SHRFV Training Manual)</a:t>
            </a:r>
            <a:endParaRPr lang="en-US" dirty="0"/>
          </a:p>
          <a:p>
            <a:pPr marL="628650" lvl="1" indent="-171450">
              <a:buFont typeface="Arial" panose="020B0604020202020204" pitchFamily="34" charset="0"/>
              <a:buChar char="•"/>
            </a:pPr>
            <a:r>
              <a:rPr lang="en-US" dirty="0"/>
              <a:t>No-one knows everything – together we know a lot!</a:t>
            </a:r>
          </a:p>
          <a:p>
            <a:pPr marL="628650" lvl="1" indent="-171450">
              <a:buFont typeface="Arial" panose="020B0604020202020204" pitchFamily="34" charset="0"/>
              <a:buChar char="•"/>
            </a:pPr>
            <a:r>
              <a:rPr lang="en-US" dirty="0"/>
              <a:t>Right to be inarticulate  </a:t>
            </a:r>
          </a:p>
          <a:p>
            <a:pPr marL="628650" lvl="1" indent="-171450">
              <a:buFont typeface="Arial" panose="020B0604020202020204" pitchFamily="34" charset="0"/>
              <a:buChar char="•"/>
            </a:pPr>
            <a:r>
              <a:rPr lang="en-US" dirty="0"/>
              <a:t>Be aware of time - we might need to keep moving. </a:t>
            </a:r>
          </a:p>
          <a:p>
            <a:pPr marL="628650" lvl="1" indent="-171450">
              <a:spcAft>
                <a:spcPts val="600"/>
              </a:spcAft>
              <a:buFont typeface="Arial" panose="020B0604020202020204" pitchFamily="34" charset="0"/>
              <a:buChar char="•"/>
            </a:pPr>
            <a:r>
              <a:rPr lang="en-US" dirty="0"/>
              <a:t>Confidentiality in the training room for you and your staff</a:t>
            </a:r>
          </a:p>
          <a:p>
            <a:pPr marL="171450" indent="-171450">
              <a:spcAft>
                <a:spcPts val="600"/>
              </a:spcAft>
              <a:buFont typeface="Arial" panose="020B0604020202020204" pitchFamily="34" charset="0"/>
              <a:buChar char="•"/>
            </a:pPr>
            <a:r>
              <a:rPr lang="en-AU" dirty="0"/>
              <a:t>Story-sharing – participants can share stories that are de-identified. </a:t>
            </a:r>
            <a:r>
              <a:rPr lang="en-AU" i="1" dirty="0"/>
              <a:t>Please be mindful to not share too much detail so that other participants cannot connect the story to the victim survivor.  This is not a place to share personal stories and not a therapeutic space.  </a:t>
            </a:r>
          </a:p>
          <a:p>
            <a:pPr marL="171450" indent="-171450">
              <a:spcAft>
                <a:spcPts val="600"/>
              </a:spcAft>
              <a:buFont typeface="Arial" panose="020B0604020202020204" pitchFamily="34" charset="0"/>
              <a:buChar char="•"/>
            </a:pPr>
            <a:r>
              <a:rPr lang="en-AU" i="0" dirty="0"/>
              <a:t>Nature of the content - </a:t>
            </a:r>
            <a:r>
              <a:rPr lang="en-AU" i="1" dirty="0"/>
              <a:t>Also please be mindful of who might also be able to hear and see this content as many of you will not be in a closed office. It is not appropriate subject matter for children to overhear or view so please be mindful if you have children at home</a:t>
            </a:r>
            <a:r>
              <a:rPr lang="en-AU" dirty="0"/>
              <a:t>. </a:t>
            </a:r>
          </a:p>
          <a:p>
            <a:pPr marL="171450" indent="-171450">
              <a:spcAft>
                <a:spcPts val="600"/>
              </a:spcAft>
              <a:buFont typeface="Arial" panose="020B0604020202020204" pitchFamily="34" charset="0"/>
              <a:buChar char="•"/>
            </a:pPr>
            <a:r>
              <a:rPr lang="en-AU" i="1" dirty="0"/>
              <a:t>If you feel you need to discontinue at any time, you may do so, but we encourage to reach out to available supports. </a:t>
            </a:r>
          </a:p>
          <a:p>
            <a:pPr marL="171450" indent="-171450">
              <a:spcAft>
                <a:spcPts val="600"/>
              </a:spcAft>
              <a:buFont typeface="Arial" panose="020B0604020202020204" pitchFamily="34" charset="0"/>
              <a:buChar char="•"/>
            </a:pPr>
            <a:endParaRPr lang="en-AU" i="1" dirty="0"/>
          </a:p>
          <a:p>
            <a:pPr>
              <a:spcAft>
                <a:spcPts val="600"/>
              </a:spcAft>
            </a:pPr>
            <a:r>
              <a:rPr lang="en-AU" b="1" dirty="0"/>
              <a:t> HOUSEKEEPING - if online. </a:t>
            </a:r>
            <a:endParaRPr lang="en-US" b="1" dirty="0"/>
          </a:p>
          <a:p>
            <a:pPr marL="171450" indent="-171450">
              <a:spcAft>
                <a:spcPts val="600"/>
              </a:spcAft>
              <a:buFont typeface="Arial" panose="020B0604020202020204" pitchFamily="34" charset="0"/>
              <a:buChar char="•"/>
            </a:pPr>
            <a:r>
              <a:rPr lang="en-AU" dirty="0"/>
              <a:t>Videos on or off depending on size and how session is run. Generally off until times when participation is required. </a:t>
            </a:r>
            <a:endParaRPr lang="en-US" dirty="0"/>
          </a:p>
          <a:p>
            <a:pPr marL="171450" indent="-171450">
              <a:spcAft>
                <a:spcPts val="600"/>
              </a:spcAft>
              <a:buFont typeface="Arial" panose="020B0604020202020204" pitchFamily="34" charset="0"/>
              <a:buChar char="•"/>
            </a:pPr>
            <a:r>
              <a:rPr lang="en-AU" dirty="0"/>
              <a:t>This session is unfortunately not interactive in the same way that a face to face training would be – let know how will be interactive perhaps break out rooms for practice if a small group).</a:t>
            </a:r>
          </a:p>
          <a:p>
            <a:pPr marL="171450" indent="-171450">
              <a:spcAft>
                <a:spcPts val="600"/>
              </a:spcAft>
              <a:buFont typeface="Arial" panose="020B0604020202020204" pitchFamily="34" charset="0"/>
              <a:buChar char="•"/>
            </a:pPr>
            <a:r>
              <a:rPr lang="en-AU" dirty="0"/>
              <a:t>Explain the purpose of the ‘chat room’ if you will be using it. E.g., </a:t>
            </a:r>
            <a:endParaRPr lang="en-US" dirty="0"/>
          </a:p>
          <a:p>
            <a:pPr marL="171450" lvl="0" indent="-171450">
              <a:spcAft>
                <a:spcPts val="600"/>
              </a:spcAft>
              <a:buFont typeface="Arial" panose="020B0604020202020204" pitchFamily="34" charset="0"/>
              <a:buChar char="•"/>
            </a:pPr>
            <a:r>
              <a:rPr lang="en-AU" i="1" dirty="0"/>
              <a:t>[Name] will monitor the ‘chat’ room for technical issues during the session Please save questions about content and practice till the last few minutes and then type them into the chat. We will try to get through as many as possible. If time we will also come back together via video for questions. </a:t>
            </a:r>
            <a:endParaRPr lang="en-US" i="1" dirty="0"/>
          </a:p>
          <a:p>
            <a:pPr marL="171450" lvl="0" indent="-171450">
              <a:spcAft>
                <a:spcPts val="600"/>
              </a:spcAft>
              <a:buFont typeface="Arial" panose="020B0604020202020204" pitchFamily="34" charset="0"/>
              <a:buChar char="•"/>
            </a:pPr>
            <a:r>
              <a:rPr lang="en-AU" i="1" dirty="0"/>
              <a:t>We have provided numbers on the slides for you to follow on the PDF if the video does not work for you, for example if you have phoned in. </a:t>
            </a:r>
            <a:endParaRPr lang="en-US" i="1" dirty="0"/>
          </a:p>
          <a:p>
            <a:pPr marL="171450" lvl="0" indent="-171450">
              <a:spcAft>
                <a:spcPts val="600"/>
              </a:spcAft>
              <a:buFont typeface="Arial" panose="020B0604020202020204" pitchFamily="34" charset="0"/>
              <a:buChar char="•"/>
            </a:pPr>
            <a:r>
              <a:rPr lang="en-AU" i="1" dirty="0"/>
              <a:t>If you name is not coming up in the list of participants (you may be on a work laptop with just a number) please say hi with your name in the chat so we can know you have attended.</a:t>
            </a:r>
          </a:p>
          <a:p>
            <a:pPr marL="171450" lvl="0" indent="-171450">
              <a:spcAft>
                <a:spcPts val="600"/>
              </a:spcAft>
              <a:buFont typeface="Arial" panose="020B0604020202020204" pitchFamily="34" charset="0"/>
              <a:buChar char="•"/>
            </a:pPr>
            <a:endParaRPr lang="en-US" i="1" dirty="0"/>
          </a:p>
          <a:p>
            <a:pPr>
              <a:spcAft>
                <a:spcPts val="600"/>
              </a:spcAft>
            </a:pPr>
            <a:r>
              <a:rPr lang="en-AU" dirty="0"/>
              <a:t> </a:t>
            </a:r>
            <a:r>
              <a:rPr lang="en-AU" b="1" dirty="0"/>
              <a:t>NOTE: 1800RESPECT and other services information are on the next slide </a:t>
            </a:r>
            <a:endParaRPr lang="en-US"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3</a:t>
            </a:fld>
            <a:endParaRPr lang="en-AU" dirty="0"/>
          </a:p>
        </p:txBody>
      </p:sp>
    </p:spTree>
    <p:extLst>
      <p:ext uri="{BB962C8B-B14F-4D97-AF65-F5344CB8AC3E}">
        <p14:creationId xmlns:p14="http://schemas.microsoft.com/office/powerpoint/2010/main" val="3349289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AU" sz="1200" dirty="0"/>
              <a:t>Show the video. </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AU" sz="1200" dirty="0"/>
          </a:p>
          <a:p>
            <a:r>
              <a:rPr lang="en-AU" sz="1200" b="0" i="0" kern="1200" dirty="0">
                <a:solidFill>
                  <a:schemeClr val="tx1"/>
                </a:solidFill>
                <a:effectLst/>
                <a:latin typeface="Arial" charset="0"/>
                <a:ea typeface="+mn-ea"/>
                <a:cs typeface="+mn-cs"/>
              </a:rPr>
              <a:t> If you are on time watch this video</a:t>
            </a:r>
            <a:endParaRPr lang="en-US" sz="1200" b="0" i="0" kern="1200" dirty="0">
              <a:solidFill>
                <a:schemeClr val="tx1"/>
              </a:solidFill>
              <a:effectLst/>
              <a:latin typeface="Arial" charset="0"/>
              <a:ea typeface="+mn-ea"/>
              <a:cs typeface="+mn-cs"/>
            </a:endParaRPr>
          </a:p>
          <a:p>
            <a:r>
              <a:rPr lang="en-AU" sz="1200" b="1" i="0" kern="1200" dirty="0">
                <a:solidFill>
                  <a:schemeClr val="tx1"/>
                </a:solidFill>
                <a:effectLst/>
                <a:latin typeface="Arial" charset="0"/>
                <a:ea typeface="+mn-ea"/>
                <a:cs typeface="+mn-cs"/>
              </a:rPr>
              <a:t>Note: it shows  It shows a clear example of safe and supportive practice </a:t>
            </a:r>
            <a:endParaRPr lang="en-US" sz="1200" b="0" i="0" kern="1200" dirty="0">
              <a:solidFill>
                <a:schemeClr val="tx1"/>
              </a:solidFill>
              <a:effectLst/>
              <a:latin typeface="Arial" charset="0"/>
              <a:ea typeface="+mn-ea"/>
              <a:cs typeface="+mn-cs"/>
            </a:endParaRPr>
          </a:p>
          <a:p>
            <a:endParaRPr lang="en-AU"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30</a:t>
            </a:fld>
            <a:endParaRPr lang="en-AU" dirty="0"/>
          </a:p>
        </p:txBody>
      </p:sp>
    </p:spTree>
    <p:extLst>
      <p:ext uri="{BB962C8B-B14F-4D97-AF65-F5344CB8AC3E}">
        <p14:creationId xmlns:p14="http://schemas.microsoft.com/office/powerpoint/2010/main" val="2666647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pPr marL="171450" lvl="0" indent="-171450">
              <a:buFont typeface="Arial" panose="020B0604020202020204" pitchFamily="34" charset="0"/>
              <a:buChar char="•"/>
            </a:pPr>
            <a:r>
              <a:rPr lang="en-AU" sz="1200" b="0" i="1" kern="1200" dirty="0">
                <a:solidFill>
                  <a:schemeClr val="tx1"/>
                </a:solidFill>
                <a:effectLst/>
                <a:latin typeface="Arial" charset="0"/>
                <a:ea typeface="+mn-ea"/>
                <a:cs typeface="+mn-cs"/>
              </a:rPr>
              <a:t>We will give you a minute to look at these helpful and unhelpful responses and think about what makes them helpful or not helpful. </a:t>
            </a:r>
            <a:endParaRPr lang="en-US" sz="1200" b="0" i="0" kern="1200" dirty="0">
              <a:solidFill>
                <a:schemeClr val="tx1"/>
              </a:solidFill>
              <a:effectLst/>
              <a:latin typeface="Arial" charset="0"/>
              <a:ea typeface="+mn-ea"/>
              <a:cs typeface="+mn-cs"/>
            </a:endParaRPr>
          </a:p>
          <a:p>
            <a:pPr marL="171450" indent="-171450">
              <a:lnSpc>
                <a:spcPct val="100000"/>
              </a:lnSpc>
              <a:buFont typeface="Arial" panose="020B0604020202020204" pitchFamily="34" charset="0"/>
              <a:buChar char="•"/>
            </a:pPr>
            <a:endParaRPr lang="en-AU" sz="1100" b="1" i="1" baseline="0" dirty="0">
              <a:solidFill>
                <a:schemeClr val="tx1"/>
              </a:solidFill>
              <a:latin typeface="Arial" panose="020B0604020202020204" pitchFamily="34" charset="0"/>
              <a:cs typeface="Arial" panose="020B0604020202020204" pitchFamily="34" charset="0"/>
            </a:endParaRPr>
          </a:p>
          <a:p>
            <a:pPr>
              <a:lnSpc>
                <a:spcPct val="100000"/>
              </a:lnSpc>
            </a:pPr>
            <a:r>
              <a:rPr lang="en-AU" sz="1100" b="1" i="0" dirty="0">
                <a:solidFill>
                  <a:schemeClr val="tx1"/>
                </a:solidFill>
                <a:latin typeface="Arial" panose="020B0604020202020204" pitchFamily="34" charset="0"/>
                <a:cs typeface="Arial" panose="020B0604020202020204" pitchFamily="34" charset="0"/>
              </a:rPr>
              <a:t>Helpful responses:  </a:t>
            </a:r>
          </a:p>
          <a:p>
            <a:pPr marL="171450" indent="-171450">
              <a:lnSpc>
                <a:spcPct val="100000"/>
              </a:lnSpc>
              <a:buFont typeface="Arial" panose="020B0604020202020204" pitchFamily="34" charset="0"/>
              <a:buChar char="•"/>
            </a:pPr>
            <a:r>
              <a:rPr lang="en-AU" sz="1100" i="0" dirty="0">
                <a:solidFill>
                  <a:schemeClr val="tx1"/>
                </a:solidFill>
                <a:latin typeface="Arial" charset="0"/>
              </a:rPr>
              <a:t>Validates and</a:t>
            </a:r>
            <a:r>
              <a:rPr lang="en-AU" sz="1100" i="0" baseline="0" dirty="0">
                <a:solidFill>
                  <a:schemeClr val="tx1"/>
                </a:solidFill>
                <a:latin typeface="Arial" charset="0"/>
              </a:rPr>
              <a:t> </a:t>
            </a:r>
            <a:r>
              <a:rPr lang="en-AU" sz="1100" i="0" dirty="0">
                <a:solidFill>
                  <a:schemeClr val="tx1"/>
                </a:solidFill>
                <a:latin typeface="Arial" charset="0"/>
              </a:rPr>
              <a:t>offers support to enhance safety</a:t>
            </a:r>
          </a:p>
          <a:p>
            <a:pPr marL="171450" indent="-171450">
              <a:lnSpc>
                <a:spcPct val="100000"/>
              </a:lnSpc>
              <a:buFont typeface="Arial" panose="020B0604020202020204" pitchFamily="34" charset="0"/>
              <a:buChar char="•"/>
            </a:pPr>
            <a:r>
              <a:rPr lang="en-AU" sz="1100" i="0" dirty="0">
                <a:solidFill>
                  <a:schemeClr val="tx1"/>
                </a:solidFill>
                <a:latin typeface="Arial" charset="0"/>
              </a:rPr>
              <a:t>Include</a:t>
            </a:r>
            <a:r>
              <a:rPr lang="en-AU" sz="1100" i="0" baseline="0" dirty="0">
                <a:solidFill>
                  <a:schemeClr val="tx1"/>
                </a:solidFill>
                <a:latin typeface="Arial" charset="0"/>
              </a:rPr>
              <a:t> </a:t>
            </a:r>
            <a:r>
              <a:rPr lang="en-AU" sz="1100" i="0" dirty="0">
                <a:solidFill>
                  <a:schemeClr val="tx1"/>
                </a:solidFill>
                <a:latin typeface="Arial" charset="0"/>
              </a:rPr>
              <a:t>rights-based statements </a:t>
            </a:r>
          </a:p>
          <a:p>
            <a:pPr marL="171450" indent="-171450">
              <a:lnSpc>
                <a:spcPct val="100000"/>
              </a:lnSpc>
              <a:buFont typeface="Arial" panose="020B0604020202020204" pitchFamily="34" charset="0"/>
              <a:buChar char="•"/>
            </a:pPr>
            <a:r>
              <a:rPr lang="en-AU" sz="1100" i="0" dirty="0">
                <a:solidFill>
                  <a:schemeClr val="tx1"/>
                </a:solidFill>
                <a:latin typeface="Arial" charset="0"/>
              </a:rPr>
              <a:t>Assigns accountability to the perpetrator and</a:t>
            </a:r>
            <a:r>
              <a:rPr lang="en-AU" sz="1100" i="0" baseline="0" dirty="0">
                <a:solidFill>
                  <a:schemeClr val="tx1"/>
                </a:solidFill>
                <a:latin typeface="Arial" charset="0"/>
              </a:rPr>
              <a:t> </a:t>
            </a:r>
            <a:r>
              <a:rPr lang="en-AU" sz="1100" i="0" dirty="0">
                <a:solidFill>
                  <a:schemeClr val="tx1"/>
                </a:solidFill>
                <a:latin typeface="Arial" charset="0"/>
              </a:rPr>
              <a:t>places control with the victim survivor </a:t>
            </a:r>
          </a:p>
          <a:p>
            <a:pPr marL="171450" indent="-171450">
              <a:lnSpc>
                <a:spcPct val="100000"/>
              </a:lnSpc>
              <a:buFont typeface="Arial" panose="020B0604020202020204" pitchFamily="34" charset="0"/>
              <a:buChar char="•"/>
            </a:pPr>
            <a:r>
              <a:rPr lang="en-AU" sz="1100" i="0" dirty="0">
                <a:solidFill>
                  <a:schemeClr val="tx1"/>
                </a:solidFill>
                <a:latin typeface="Arial" charset="0"/>
              </a:rPr>
              <a:t>Provides support that is unconditional.</a:t>
            </a:r>
          </a:p>
          <a:p>
            <a:pPr>
              <a:lnSpc>
                <a:spcPct val="100000"/>
              </a:lnSpc>
            </a:pPr>
            <a:endParaRPr lang="en-AU" sz="1100" b="0" i="0" dirty="0">
              <a:solidFill>
                <a:schemeClr val="tx1"/>
              </a:solidFill>
              <a:latin typeface="Arial" panose="020B0604020202020204" pitchFamily="34" charset="0"/>
              <a:cs typeface="Arial" panose="020B0604020202020204" pitchFamily="34" charset="0"/>
            </a:endParaRPr>
          </a:p>
          <a:p>
            <a:pPr>
              <a:lnSpc>
                <a:spcPct val="100000"/>
              </a:lnSpc>
            </a:pPr>
            <a:r>
              <a:rPr lang="en-AU" sz="1100" b="1" i="0" dirty="0">
                <a:solidFill>
                  <a:schemeClr val="tx1"/>
                </a:solidFill>
                <a:latin typeface="Arial" panose="020B0604020202020204" pitchFamily="34" charset="0"/>
                <a:cs typeface="Arial" panose="020B0604020202020204" pitchFamily="34" charset="0"/>
              </a:rPr>
              <a:t>Unhelpful responses:</a:t>
            </a:r>
          </a:p>
          <a:p>
            <a:pPr marL="171450" indent="-171450">
              <a:lnSpc>
                <a:spcPct val="100000"/>
              </a:lnSpc>
              <a:buFont typeface="Arial" panose="020B0604020202020204" pitchFamily="34" charset="0"/>
              <a:buChar char="•"/>
            </a:pPr>
            <a:r>
              <a:rPr lang="en-AU" sz="1100" i="0" dirty="0">
                <a:solidFill>
                  <a:schemeClr val="tx1"/>
                </a:solidFill>
                <a:latin typeface="Arial" panose="020B0604020202020204" pitchFamily="34" charset="0"/>
                <a:cs typeface="Arial" panose="020B0604020202020204" pitchFamily="34" charset="0"/>
              </a:rPr>
              <a:t>Blames the person experiencing violence</a:t>
            </a:r>
          </a:p>
          <a:p>
            <a:pPr marL="171450" indent="-171450">
              <a:lnSpc>
                <a:spcPct val="100000"/>
              </a:lnSpc>
              <a:buFont typeface="Arial" panose="020B0604020202020204" pitchFamily="34" charset="0"/>
              <a:buChar char="•"/>
            </a:pPr>
            <a:r>
              <a:rPr lang="en-AU" sz="1100" i="0" dirty="0">
                <a:solidFill>
                  <a:schemeClr val="tx1"/>
                </a:solidFill>
                <a:latin typeface="Arial" panose="020B0604020202020204" pitchFamily="34" charset="0"/>
                <a:cs typeface="Arial" panose="020B0604020202020204" pitchFamily="34" charset="0"/>
              </a:rPr>
              <a:t>Fails to understand the complexity of the issue</a:t>
            </a:r>
          </a:p>
          <a:p>
            <a:pPr marL="171450" indent="-171450">
              <a:lnSpc>
                <a:spcPct val="100000"/>
              </a:lnSpc>
              <a:buFont typeface="Arial" panose="020B0604020202020204" pitchFamily="34" charset="0"/>
              <a:buChar char="•"/>
            </a:pPr>
            <a:r>
              <a:rPr lang="en-AU" sz="1100" i="0" dirty="0">
                <a:solidFill>
                  <a:schemeClr val="tx1"/>
                </a:solidFill>
                <a:latin typeface="Arial" panose="020B0604020202020204" pitchFamily="34" charset="0"/>
                <a:cs typeface="Arial" panose="020B0604020202020204" pitchFamily="34" charset="0"/>
              </a:rPr>
              <a:t>Diminishes perpetrator responsibility and</a:t>
            </a:r>
            <a:r>
              <a:rPr lang="en-AU" sz="1100" i="0" baseline="0" dirty="0">
                <a:solidFill>
                  <a:schemeClr val="tx1"/>
                </a:solidFill>
                <a:latin typeface="Arial" panose="020B0604020202020204" pitchFamily="34" charset="0"/>
                <a:cs typeface="Arial" panose="020B0604020202020204" pitchFamily="34" charset="0"/>
              </a:rPr>
              <a:t> </a:t>
            </a:r>
            <a:r>
              <a:rPr lang="en-AU" sz="1100" i="0" dirty="0">
                <a:solidFill>
                  <a:schemeClr val="tx1"/>
                </a:solidFill>
                <a:latin typeface="Arial" charset="0"/>
              </a:rPr>
              <a:t>offers support that</a:t>
            </a:r>
            <a:r>
              <a:rPr lang="en-AU" sz="1100" i="0" baseline="0" dirty="0">
                <a:solidFill>
                  <a:schemeClr val="tx1"/>
                </a:solidFill>
                <a:latin typeface="Arial" charset="0"/>
              </a:rPr>
              <a:t> is</a:t>
            </a:r>
            <a:r>
              <a:rPr lang="en-AU" sz="1100" i="0" dirty="0">
                <a:solidFill>
                  <a:schemeClr val="tx1"/>
                </a:solidFill>
                <a:latin typeface="Arial" charset="0"/>
              </a:rPr>
              <a:t> conditional on the victim survivor ending the relationship</a:t>
            </a:r>
          </a:p>
          <a:p>
            <a:pPr>
              <a:lnSpc>
                <a:spcPct val="100000"/>
              </a:lnSpc>
            </a:pPr>
            <a:endParaRPr lang="en-AU" sz="1100" i="0" dirty="0">
              <a:solidFill>
                <a:schemeClr val="tx1"/>
              </a:solidFill>
              <a:latin typeface="Arial" panose="020B0604020202020204" pitchFamily="34" charset="0"/>
              <a:cs typeface="Arial" panose="020B0604020202020204" pitchFamily="34" charset="0"/>
            </a:endParaRPr>
          </a:p>
          <a:p>
            <a:pPr lvl="0">
              <a:lnSpc>
                <a:spcPct val="100000"/>
              </a:lnSpc>
              <a:defRPr/>
            </a:pPr>
            <a:r>
              <a:rPr lang="en-AU" sz="1100" b="1" i="0" dirty="0">
                <a:solidFill>
                  <a:schemeClr val="tx1"/>
                </a:solidFill>
                <a:latin typeface="Arial" panose="020B0604020202020204" pitchFamily="34" charset="0"/>
                <a:cs typeface="Arial" panose="020B0604020202020204" pitchFamily="34" charset="0"/>
              </a:rPr>
              <a:t>Key message: A</a:t>
            </a:r>
            <a:r>
              <a:rPr lang="en-AU" sz="1100" b="1" i="0" baseline="0" dirty="0">
                <a:solidFill>
                  <a:schemeClr val="tx1"/>
                </a:solidFill>
                <a:latin typeface="Arial" panose="020B0604020202020204" pitchFamily="34" charset="0"/>
                <a:cs typeface="Arial" panose="020B0604020202020204" pitchFamily="34" charset="0"/>
              </a:rPr>
              <a:t> sensitive and non-judgemental response is vital to a staff member feeling safe and supported.</a:t>
            </a:r>
            <a:endParaRPr lang="en-US" sz="1100" i="0" dirty="0">
              <a:solidFill>
                <a:schemeClr val="tx1"/>
              </a:solidFill>
              <a:latin typeface="Arial" panose="020B0604020202020204" pitchFamily="34" charset="0"/>
              <a:cs typeface="Arial" panose="020B0604020202020204" pitchFamily="34" charset="0"/>
            </a:endParaRPr>
          </a:p>
          <a:p>
            <a:endParaRPr lang="en-AU" sz="1200"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5656-E856-4B83-80CD-CDB21C29A0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009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604823" y="2981723"/>
            <a:ext cx="5554908" cy="5154544"/>
          </a:xfrm>
          <a:prstGeom prst="rect">
            <a:avLst/>
          </a:prstGeom>
        </p:spPr>
        <p:txBody>
          <a:bodyPr>
            <a:noAutofit/>
          </a:bodyPr>
          <a:lstStyle/>
          <a:p>
            <a:pPr>
              <a:lnSpc>
                <a:spcPct val="100000"/>
              </a:lnSpc>
              <a:spcAft>
                <a:spcPts val="600"/>
              </a:spcAft>
            </a:pPr>
            <a:r>
              <a:rPr lang="en-AU" b="1" dirty="0"/>
              <a:t>Inquiring about family violence with staff</a:t>
            </a:r>
            <a:endParaRPr lang="en-AU" dirty="0"/>
          </a:p>
          <a:p>
            <a:pPr marL="171450" indent="-171450">
              <a:lnSpc>
                <a:spcPct val="100000"/>
              </a:lnSpc>
              <a:spcAft>
                <a:spcPts val="600"/>
              </a:spcAft>
              <a:buFont typeface="Arial" panose="020B0604020202020204" pitchFamily="34" charset="0"/>
              <a:buChar char="•"/>
            </a:pPr>
            <a:r>
              <a:rPr lang="en-AU" i="1" dirty="0"/>
              <a:t>If family violence is disclosed or if indicators of family violence are observed, your role is to sensitively and respectfully open up a conversation.</a:t>
            </a:r>
          </a:p>
          <a:p>
            <a:pPr marL="171450" indent="-171450">
              <a:lnSpc>
                <a:spcPct val="100000"/>
              </a:lnSpc>
              <a:spcAft>
                <a:spcPts val="600"/>
              </a:spcAft>
              <a:buFont typeface="Arial" panose="020B0604020202020204" pitchFamily="34" charset="0"/>
              <a:buChar char="•"/>
            </a:pPr>
            <a:r>
              <a:rPr lang="en-AU" i="1" dirty="0"/>
              <a:t>This procedure is outline in an Appendix in the Workplace Support Procedure. </a:t>
            </a:r>
            <a:endParaRPr lang="en-US" i="1" dirty="0"/>
          </a:p>
          <a:p>
            <a:pPr marL="171450" indent="-171450">
              <a:lnSpc>
                <a:spcPct val="100000"/>
              </a:lnSpc>
              <a:spcAft>
                <a:spcPts val="600"/>
              </a:spcAft>
              <a:buFont typeface="Arial" panose="020B0604020202020204" pitchFamily="34" charset="0"/>
              <a:buChar char="•"/>
            </a:pPr>
            <a:r>
              <a:rPr lang="en-AU" i="1" dirty="0"/>
              <a:t>You are encouraged to ask an employee if they are experiencing family violence, but you are not required to do this. </a:t>
            </a:r>
          </a:p>
          <a:p>
            <a:pPr marL="171450" indent="-171450">
              <a:lnSpc>
                <a:spcPct val="100000"/>
              </a:lnSpc>
              <a:spcAft>
                <a:spcPts val="600"/>
              </a:spcAft>
              <a:buFont typeface="Arial" panose="020B0604020202020204" pitchFamily="34" charset="0"/>
              <a:buChar char="•"/>
            </a:pPr>
            <a:r>
              <a:rPr lang="en-AU" i="1" dirty="0"/>
              <a:t>A relationship of trust with your employee and a supportive environment are important foundations to making sensitive inquiry as comfortable and safe as possible. Be truthful about limits of confidentiality and your duty of care.</a:t>
            </a:r>
          </a:p>
          <a:p>
            <a:pPr>
              <a:lnSpc>
                <a:spcPct val="100000"/>
              </a:lnSpc>
              <a:spcAft>
                <a:spcPts val="600"/>
              </a:spcAft>
            </a:pPr>
            <a:endParaRPr lang="en-AU" dirty="0"/>
          </a:p>
          <a:p>
            <a:pPr>
              <a:lnSpc>
                <a:spcPct val="100000"/>
              </a:lnSpc>
              <a:spcAft>
                <a:spcPts val="600"/>
              </a:spcAft>
            </a:pPr>
            <a:r>
              <a:rPr lang="en-AU" b="1" dirty="0"/>
              <a:t>It is always good to start with a framing statement</a:t>
            </a:r>
            <a:endParaRPr lang="en-US" b="1" dirty="0"/>
          </a:p>
          <a:p>
            <a:pPr marL="171450" indent="-171450">
              <a:lnSpc>
                <a:spcPct val="100000"/>
              </a:lnSpc>
              <a:spcAft>
                <a:spcPts val="600"/>
              </a:spcAft>
              <a:buFont typeface="Arial" panose="020B0604020202020204" pitchFamily="34" charset="0"/>
              <a:buChar char="•"/>
            </a:pPr>
            <a:r>
              <a:rPr lang="en-AU" i="1" dirty="0"/>
              <a:t>The purpose of a framing statement is to position the inquiry about family violence as a routine part of hospital activities – to normalise it. Use open questions of enquiry – this gives the employee control over how much they choose to respond. They may want to give a little or a lot of information; this is the employee’s choice. </a:t>
            </a:r>
            <a:endParaRPr lang="en-US" i="1" dirty="0"/>
          </a:p>
          <a:p>
            <a:pPr marL="171450" indent="-171450">
              <a:lnSpc>
                <a:spcPct val="100000"/>
              </a:lnSpc>
              <a:spcAft>
                <a:spcPts val="600"/>
              </a:spcAft>
              <a:buFont typeface="Arial" panose="020B0604020202020204" pitchFamily="34" charset="0"/>
              <a:buChar char="•"/>
            </a:pPr>
            <a:r>
              <a:rPr lang="en-AU" i="1" dirty="0"/>
              <a:t>This will make the person feel less ‘singled out’, reducing the stigma associated with being identified as a victim of family violence and/or sexual assault.</a:t>
            </a:r>
          </a:p>
          <a:p>
            <a:pPr marL="171450" indent="-171450">
              <a:lnSpc>
                <a:spcPct val="100000"/>
              </a:lnSpc>
              <a:spcAft>
                <a:spcPts val="600"/>
              </a:spcAft>
              <a:buFont typeface="Arial" panose="020B0604020202020204" pitchFamily="34" charset="0"/>
              <a:buChar char="•"/>
            </a:pPr>
            <a:r>
              <a:rPr lang="en-AU" i="1" dirty="0"/>
              <a:t>You need to frame a statement that works for you so that it is authentic – not too scripted.  </a:t>
            </a:r>
            <a:endParaRPr lang="en-US" i="1" dirty="0"/>
          </a:p>
          <a:p>
            <a:pPr marL="171450" indent="-171450">
              <a:lnSpc>
                <a:spcPct val="100000"/>
              </a:lnSpc>
              <a:spcAft>
                <a:spcPts val="600"/>
              </a:spcAft>
              <a:buFont typeface="Arial" panose="020B0604020202020204" pitchFamily="34" charset="0"/>
              <a:buChar char="•"/>
            </a:pPr>
            <a:r>
              <a:rPr lang="en-AU" i="1" dirty="0"/>
              <a:t>Clinicians already ask a lot of uncomfortable questions in clinical practice, this too may take getting used to.</a:t>
            </a:r>
          </a:p>
          <a:p>
            <a:pPr>
              <a:lnSpc>
                <a:spcPct val="100000"/>
              </a:lnSpc>
              <a:spcAft>
                <a:spcPts val="600"/>
              </a:spcAft>
            </a:pPr>
            <a:endParaRPr lang="en-US" dirty="0"/>
          </a:p>
          <a:p>
            <a:pPr>
              <a:lnSpc>
                <a:spcPct val="100000"/>
              </a:lnSpc>
              <a:spcAft>
                <a:spcPts val="600"/>
              </a:spcAft>
            </a:pPr>
            <a:r>
              <a:rPr lang="en-AU" b="1" dirty="0"/>
              <a:t>Choose the setting carefully </a:t>
            </a:r>
            <a:r>
              <a:rPr lang="en-AU" dirty="0"/>
              <a:t>– a private space, a time when the workplace is not so hectic, at what point during the shift is it best to ask, what are the clinical demands of the person, do you have a plan in place if a disclosure is made and the person is too distressed to resume their duties.</a:t>
            </a:r>
            <a:endParaRPr lang="en-US" dirty="0"/>
          </a:p>
          <a:p>
            <a:pPr>
              <a:lnSpc>
                <a:spcPct val="100000"/>
              </a:lnSpc>
              <a:spcAft>
                <a:spcPts val="600"/>
              </a:spcAft>
            </a:pPr>
            <a:r>
              <a:rPr lang="en-AU" dirty="0"/>
              <a:t>Scared of what the person will say and not knowing how to respond – this training will help you know how to respond</a:t>
            </a:r>
            <a:endParaRPr lang="en-US" dirty="0"/>
          </a:p>
          <a:p>
            <a:pPr>
              <a:lnSpc>
                <a:spcPct val="100000"/>
              </a:lnSpc>
              <a:spcAft>
                <a:spcPts val="600"/>
              </a:spcAft>
            </a:pPr>
            <a:r>
              <a:rPr lang="en-AU" dirty="0"/>
              <a:t>Non-verbal information (for example internet, poster or written material) can have a valuable educative impact – make reference to workplace support materials - if someone sees these it can alert them to the fact that they can talk with you or someone at the hospital another time – give them food for thought</a:t>
            </a:r>
            <a:endParaRPr lang="en-US" dirty="0"/>
          </a:p>
          <a:p>
            <a:pPr>
              <a:lnSpc>
                <a:spcPct val="100000"/>
              </a:lnSpc>
              <a:spcAft>
                <a:spcPts val="600"/>
              </a:spcAft>
            </a:pPr>
            <a:endParaRPr lang="en-AU" b="1" dirty="0"/>
          </a:p>
          <a:p>
            <a:pPr>
              <a:lnSpc>
                <a:spcPct val="100000"/>
              </a:lnSpc>
              <a:spcAft>
                <a:spcPts val="600"/>
              </a:spcAft>
            </a:pPr>
            <a:r>
              <a:rPr lang="en-AU" b="1" dirty="0"/>
              <a:t>KEY MESSAGE: It is important to normalise inquiries about family violence – in the context of our workplace support program</a:t>
            </a:r>
            <a:endParaRPr lang="en-US" b="1" dirty="0"/>
          </a:p>
          <a:p>
            <a:pPr>
              <a:lnSpc>
                <a:spcPct val="100000"/>
              </a:lnSpc>
              <a:spcAft>
                <a:spcPts val="600"/>
              </a:spcAft>
            </a:pPr>
            <a:endParaRPr lang="en-US" b="1" dirty="0"/>
          </a:p>
          <a:p>
            <a:pPr>
              <a:lnSpc>
                <a:spcPct val="100000"/>
              </a:lnSpc>
              <a:spcAft>
                <a:spcPts val="600"/>
              </a:spcAft>
            </a:pPr>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32</a:t>
            </a:fld>
            <a:endParaRPr lang="en-AU" dirty="0"/>
          </a:p>
        </p:txBody>
      </p:sp>
    </p:spTree>
    <p:extLst>
      <p:ext uri="{BB962C8B-B14F-4D97-AF65-F5344CB8AC3E}">
        <p14:creationId xmlns:p14="http://schemas.microsoft.com/office/powerpoint/2010/main" val="2493833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385763"/>
            <a:ext cx="4994275" cy="2809875"/>
          </a:xfrm>
          <a:prstGeom prst="rect">
            <a:avLst/>
          </a:prstGeom>
        </p:spPr>
      </p:sp>
      <p:sp>
        <p:nvSpPr>
          <p:cNvPr id="3" name="Notes Placeholder 2"/>
          <p:cNvSpPr>
            <a:spLocks noGrp="1"/>
          </p:cNvSpPr>
          <p:nvPr>
            <p:ph type="body" idx="1"/>
          </p:nvPr>
        </p:nvSpPr>
        <p:spPr>
          <a:xfrm>
            <a:off x="455194" y="3409202"/>
            <a:ext cx="5887286" cy="6296756"/>
          </a:xfrm>
          <a:prstGeom prst="rect">
            <a:avLst/>
          </a:prstGeom>
        </p:spPr>
        <p:txBody>
          <a:bodyPr>
            <a:normAutofit fontScale="70000" lnSpcReduction="20000"/>
          </a:bodyPr>
          <a:lstStyle/>
          <a:p>
            <a:pPr>
              <a:spcAft>
                <a:spcPts val="600"/>
              </a:spcAft>
            </a:pPr>
            <a:r>
              <a:rPr lang="en-AU" b="1" dirty="0"/>
              <a:t>HOUSEKEEPING </a:t>
            </a:r>
            <a:endParaRPr lang="en-US" b="1" dirty="0"/>
          </a:p>
          <a:p>
            <a:r>
              <a:rPr lang="en-AU" b="1" dirty="0"/>
              <a:t>Face to face </a:t>
            </a:r>
            <a:endParaRPr lang="en-US" b="1" dirty="0"/>
          </a:p>
          <a:p>
            <a:pPr marL="171450" indent="-171450">
              <a:buFont typeface="Arial" panose="020B0604020202020204" pitchFamily="34" charset="0"/>
              <a:buChar char="•"/>
            </a:pPr>
            <a:r>
              <a:rPr lang="en-AU" dirty="0"/>
              <a:t>Length of the session - session plan to be on tables</a:t>
            </a:r>
            <a:endParaRPr lang="en-US" dirty="0"/>
          </a:p>
          <a:p>
            <a:pPr marL="171450" indent="-171450">
              <a:buFont typeface="Arial" panose="020B0604020202020204" pitchFamily="34" charset="0"/>
              <a:buChar char="•"/>
            </a:pPr>
            <a:r>
              <a:rPr lang="en-AU" dirty="0"/>
              <a:t>Location of bathroom facilities</a:t>
            </a:r>
            <a:endParaRPr lang="en-US" dirty="0"/>
          </a:p>
          <a:p>
            <a:pPr marL="171450" indent="-171450">
              <a:buFont typeface="Arial" panose="020B0604020202020204" pitchFamily="34" charset="0"/>
              <a:buChar char="•"/>
            </a:pPr>
            <a:r>
              <a:rPr lang="en-AU" dirty="0"/>
              <a:t>Emergency evacuation information</a:t>
            </a:r>
            <a:endParaRPr lang="en-US" dirty="0"/>
          </a:p>
          <a:p>
            <a:pPr marL="171450" indent="-171450">
              <a:buFont typeface="Arial" panose="020B0604020202020204" pitchFamily="34" charset="0"/>
              <a:buChar char="•"/>
            </a:pPr>
            <a:r>
              <a:rPr lang="en-AU" dirty="0"/>
              <a:t>Use of mobile phones – acknowledge that there may be an urgent issue that participants need to attend to in which case they are invited to step out of the room to address this. As per usual, mobile phones should be switched off or on silent.</a:t>
            </a:r>
            <a:endParaRPr lang="en-US" dirty="0"/>
          </a:p>
          <a:p>
            <a:pPr marL="171450" indent="-171450">
              <a:buFont typeface="Arial" panose="020B0604020202020204" pitchFamily="34" charset="0"/>
              <a:buChar char="•"/>
            </a:pPr>
            <a:r>
              <a:rPr lang="en-AU" dirty="0"/>
              <a:t>Group agreements (see page 17 of SHRFV Training Manual)</a:t>
            </a:r>
            <a:endParaRPr lang="en-US" dirty="0"/>
          </a:p>
          <a:p>
            <a:pPr marL="628650" lvl="1" indent="-171450">
              <a:buFont typeface="Arial" panose="020B0604020202020204" pitchFamily="34" charset="0"/>
              <a:buChar char="•"/>
            </a:pPr>
            <a:r>
              <a:rPr lang="en-US" dirty="0"/>
              <a:t>No-one knows everything – together we know a lot!</a:t>
            </a:r>
          </a:p>
          <a:p>
            <a:pPr marL="628650" lvl="1" indent="-171450">
              <a:buFont typeface="Arial" panose="020B0604020202020204" pitchFamily="34" charset="0"/>
              <a:buChar char="•"/>
            </a:pPr>
            <a:r>
              <a:rPr lang="en-US" dirty="0"/>
              <a:t>Right to be inarticulate  </a:t>
            </a:r>
          </a:p>
          <a:p>
            <a:pPr marL="628650" lvl="1" indent="-171450">
              <a:buFont typeface="Arial" panose="020B0604020202020204" pitchFamily="34" charset="0"/>
              <a:buChar char="•"/>
            </a:pPr>
            <a:r>
              <a:rPr lang="en-US" dirty="0"/>
              <a:t>Be aware of time - we might need to keep moving. </a:t>
            </a:r>
          </a:p>
          <a:p>
            <a:pPr marL="628650" lvl="1" indent="-171450">
              <a:spcAft>
                <a:spcPts val="600"/>
              </a:spcAft>
              <a:buFont typeface="Arial" panose="020B0604020202020204" pitchFamily="34" charset="0"/>
              <a:buChar char="•"/>
            </a:pPr>
            <a:r>
              <a:rPr lang="en-US" dirty="0"/>
              <a:t>Confidentiality in the training room for you and your staff</a:t>
            </a:r>
          </a:p>
          <a:p>
            <a:pPr marL="171450" indent="-171450">
              <a:spcAft>
                <a:spcPts val="600"/>
              </a:spcAft>
              <a:buFont typeface="Arial" panose="020B0604020202020204" pitchFamily="34" charset="0"/>
              <a:buChar char="•"/>
            </a:pPr>
            <a:r>
              <a:rPr lang="en-AU" dirty="0"/>
              <a:t>Story-sharing – participants can share stories that are de-identified. </a:t>
            </a:r>
            <a:r>
              <a:rPr lang="en-AU" i="1" dirty="0"/>
              <a:t>Please be mindful to not share too much detail so that other participants cannot connect the story to the victim survivor.  This is not a place to share personal stories and not a therapeutic space.  </a:t>
            </a:r>
          </a:p>
          <a:p>
            <a:pPr marL="171450" indent="-171450">
              <a:spcAft>
                <a:spcPts val="600"/>
              </a:spcAft>
              <a:buFont typeface="Arial" panose="020B0604020202020204" pitchFamily="34" charset="0"/>
              <a:buChar char="•"/>
            </a:pPr>
            <a:r>
              <a:rPr lang="en-AU" i="0" dirty="0"/>
              <a:t>Nature of the content - </a:t>
            </a:r>
            <a:r>
              <a:rPr lang="en-AU" i="1" dirty="0"/>
              <a:t>Also please be mindful of who might also be able to hear and see this content as many of you will not be in a closed office. It is not appropriate subject matter for children to overhear or view so please be mindful if you have children at home</a:t>
            </a:r>
            <a:r>
              <a:rPr lang="en-AU" dirty="0"/>
              <a:t>. </a:t>
            </a:r>
          </a:p>
          <a:p>
            <a:pPr marL="171450" indent="-171450">
              <a:spcAft>
                <a:spcPts val="600"/>
              </a:spcAft>
              <a:buFont typeface="Arial" panose="020B0604020202020204" pitchFamily="34" charset="0"/>
              <a:buChar char="•"/>
            </a:pPr>
            <a:r>
              <a:rPr lang="en-AU" i="1" dirty="0"/>
              <a:t>If you feel you need to discontinue at any time, you may do so, but we encourage to reach out to available supports. </a:t>
            </a:r>
          </a:p>
          <a:p>
            <a:pPr marL="171450" indent="-171450">
              <a:spcAft>
                <a:spcPts val="600"/>
              </a:spcAft>
              <a:buFont typeface="Arial" panose="020B0604020202020204" pitchFamily="34" charset="0"/>
              <a:buChar char="•"/>
            </a:pPr>
            <a:endParaRPr lang="en-AU" i="1" dirty="0"/>
          </a:p>
          <a:p>
            <a:pPr>
              <a:spcAft>
                <a:spcPts val="600"/>
              </a:spcAft>
            </a:pPr>
            <a:r>
              <a:rPr lang="en-AU" b="1" dirty="0"/>
              <a:t> HOUSEKEEPING - if online. </a:t>
            </a:r>
            <a:endParaRPr lang="en-US" b="1" dirty="0"/>
          </a:p>
          <a:p>
            <a:pPr marL="171450" indent="-171450">
              <a:spcAft>
                <a:spcPts val="600"/>
              </a:spcAft>
              <a:buFont typeface="Arial" panose="020B0604020202020204" pitchFamily="34" charset="0"/>
              <a:buChar char="•"/>
            </a:pPr>
            <a:r>
              <a:rPr lang="en-AU" dirty="0"/>
              <a:t>Videos on or off depending on size and how session is run. Generally off until times when participation is required. </a:t>
            </a:r>
            <a:endParaRPr lang="en-US" dirty="0"/>
          </a:p>
          <a:p>
            <a:pPr marL="171450" indent="-171450">
              <a:spcAft>
                <a:spcPts val="600"/>
              </a:spcAft>
              <a:buFont typeface="Arial" panose="020B0604020202020204" pitchFamily="34" charset="0"/>
              <a:buChar char="•"/>
            </a:pPr>
            <a:r>
              <a:rPr lang="en-AU" dirty="0"/>
              <a:t>This session is unfortunately not interactive in the same way that a face to face training would be – let know how will be interactive perhaps break out rooms for practice if a small group).</a:t>
            </a:r>
          </a:p>
          <a:p>
            <a:pPr marL="171450" indent="-171450">
              <a:spcAft>
                <a:spcPts val="600"/>
              </a:spcAft>
              <a:buFont typeface="Arial" panose="020B0604020202020204" pitchFamily="34" charset="0"/>
              <a:buChar char="•"/>
            </a:pPr>
            <a:r>
              <a:rPr lang="en-AU" dirty="0"/>
              <a:t>Explain the purpose of the ‘chat room’ if you will be using it. E.g., </a:t>
            </a:r>
            <a:endParaRPr lang="en-US" dirty="0"/>
          </a:p>
          <a:p>
            <a:pPr marL="171450" lvl="0" indent="-171450">
              <a:spcAft>
                <a:spcPts val="600"/>
              </a:spcAft>
              <a:buFont typeface="Arial" panose="020B0604020202020204" pitchFamily="34" charset="0"/>
              <a:buChar char="•"/>
            </a:pPr>
            <a:r>
              <a:rPr lang="en-AU" i="1" dirty="0"/>
              <a:t>[Name] will monitor the ‘chat’ room for technical issues during the session Please save questions about content and practice till the last few minutes and then type them into the chat. We will try to get through as many as possible. If time we will also come back together via video for questions. </a:t>
            </a:r>
            <a:endParaRPr lang="en-US" i="1" dirty="0"/>
          </a:p>
          <a:p>
            <a:pPr marL="171450" lvl="0" indent="-171450">
              <a:spcAft>
                <a:spcPts val="600"/>
              </a:spcAft>
              <a:buFont typeface="Arial" panose="020B0604020202020204" pitchFamily="34" charset="0"/>
              <a:buChar char="•"/>
            </a:pPr>
            <a:r>
              <a:rPr lang="en-AU" i="1" dirty="0"/>
              <a:t>We have provided numbers on the slides for you to follow on the PDF if the video does not work for you, for example if you have phoned in. </a:t>
            </a:r>
            <a:endParaRPr lang="en-US" i="1" dirty="0"/>
          </a:p>
          <a:p>
            <a:pPr marL="171450" lvl="0" indent="-171450">
              <a:spcAft>
                <a:spcPts val="600"/>
              </a:spcAft>
              <a:buFont typeface="Arial" panose="020B0604020202020204" pitchFamily="34" charset="0"/>
              <a:buChar char="•"/>
            </a:pPr>
            <a:r>
              <a:rPr lang="en-AU" i="1" dirty="0"/>
              <a:t>If you name is not coming up in the list of participants (you may be on a work laptop with just a number) please say hi with your name in the chat so we can know you have attended.</a:t>
            </a:r>
          </a:p>
          <a:p>
            <a:pPr marL="171450" lvl="0" indent="-171450">
              <a:spcAft>
                <a:spcPts val="600"/>
              </a:spcAft>
              <a:buFont typeface="Arial" panose="020B0604020202020204" pitchFamily="34" charset="0"/>
              <a:buChar char="•"/>
            </a:pPr>
            <a:endParaRPr lang="en-US" i="1" dirty="0"/>
          </a:p>
          <a:p>
            <a:pPr>
              <a:spcAft>
                <a:spcPts val="600"/>
              </a:spcAft>
            </a:pPr>
            <a:r>
              <a:rPr lang="en-AU" dirty="0"/>
              <a:t> </a:t>
            </a:r>
            <a:r>
              <a:rPr lang="en-AU" b="1" dirty="0"/>
              <a:t>NOTE: 1800RESPECT and other services information are on the next slide </a:t>
            </a:r>
            <a:endParaRPr lang="en-US"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33</a:t>
            </a:fld>
            <a:endParaRPr lang="en-AU" dirty="0"/>
          </a:p>
        </p:txBody>
      </p:sp>
    </p:spTree>
    <p:extLst>
      <p:ext uri="{BB962C8B-B14F-4D97-AF65-F5344CB8AC3E}">
        <p14:creationId xmlns:p14="http://schemas.microsoft.com/office/powerpoint/2010/main" val="1802772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269875"/>
            <a:ext cx="3833812" cy="2157413"/>
          </a:xfrm>
          <a:prstGeom prst="rect">
            <a:avLst/>
          </a:prstGeom>
        </p:spPr>
      </p:sp>
      <p:sp>
        <p:nvSpPr>
          <p:cNvPr id="3" name="Notes Placeholder 2"/>
          <p:cNvSpPr>
            <a:spLocks noGrp="1"/>
          </p:cNvSpPr>
          <p:nvPr>
            <p:ph type="body" idx="1"/>
          </p:nvPr>
        </p:nvSpPr>
        <p:spPr>
          <a:xfrm>
            <a:off x="709498" y="2626821"/>
            <a:ext cx="5205642" cy="6708372"/>
          </a:xfrm>
          <a:prstGeom prst="rect">
            <a:avLst/>
          </a:prstGeom>
        </p:spPr>
        <p:txBody>
          <a:bodyPr/>
          <a:lstStyle/>
          <a:p>
            <a:pPr marL="171450" lvl="0" indent="-171450">
              <a:lnSpc>
                <a:spcPct val="100000"/>
              </a:lnSpc>
              <a:spcAft>
                <a:spcPts val="600"/>
              </a:spcAft>
              <a:buFont typeface="Arial" panose="020B0604020202020204" pitchFamily="34" charset="0"/>
              <a:buChar char="•"/>
            </a:pPr>
            <a:r>
              <a:rPr lang="en-US" i="1" dirty="0"/>
              <a:t>So,</a:t>
            </a:r>
            <a:r>
              <a:rPr lang="en-US" dirty="0"/>
              <a:t> </a:t>
            </a:r>
            <a:r>
              <a:rPr lang="en-US" i="1" dirty="0"/>
              <a:t>coming back to when you are making your sensitive inquiry.. Remember we asked,  ‘I noticed that you seem to be quite withdrawn from the team and a bit distracted – is everything OK at home?” </a:t>
            </a:r>
          </a:p>
          <a:p>
            <a:pPr marL="171450" indent="-171450">
              <a:lnSpc>
                <a:spcPct val="100000"/>
              </a:lnSpc>
              <a:spcAft>
                <a:spcPts val="600"/>
              </a:spcAft>
              <a:buFont typeface="Arial" panose="020B0604020202020204" pitchFamily="34" charset="0"/>
              <a:buChar char="•"/>
            </a:pPr>
            <a:r>
              <a:rPr lang="en-AU" i="1" dirty="0"/>
              <a:t>If someone isn’t ready to respond to your questions about family violence, you need to respect this and let them know that if they are ready in future to talk about any thing that concerns them, you are open to doing this. </a:t>
            </a:r>
            <a:endParaRPr lang="en-US" i="1" dirty="0"/>
          </a:p>
          <a:p>
            <a:pPr marL="171450" lvl="0" indent="-171450">
              <a:lnSpc>
                <a:spcPct val="100000"/>
              </a:lnSpc>
              <a:spcAft>
                <a:spcPts val="600"/>
              </a:spcAft>
              <a:buFont typeface="Arial" panose="020B0604020202020204" pitchFamily="34" charset="0"/>
              <a:buChar char="•"/>
            </a:pPr>
            <a:r>
              <a:rPr lang="en-US" i="1" dirty="0"/>
              <a:t>If they indicate that things are not ok at home, inquire about family violence using questions about their safety. </a:t>
            </a:r>
          </a:p>
          <a:p>
            <a:pPr marL="628650" lvl="1" indent="-171450">
              <a:lnSpc>
                <a:spcPct val="100000"/>
              </a:lnSpc>
              <a:buFont typeface="Arial" panose="020B0604020202020204" pitchFamily="34" charset="0"/>
              <a:buChar char="•"/>
            </a:pPr>
            <a:r>
              <a:rPr lang="en-US" i="1" dirty="0"/>
              <a:t>“Has anyone in your family done something that made you or (your children) feel unsafe or afraid?”</a:t>
            </a:r>
          </a:p>
          <a:p>
            <a:pPr marL="628650" lvl="1" indent="-171450">
              <a:lnSpc>
                <a:spcPct val="100000"/>
              </a:lnSpc>
              <a:buFont typeface="Arial" panose="020B0604020202020204" pitchFamily="34" charset="0"/>
              <a:buChar char="•"/>
            </a:pPr>
            <a:r>
              <a:rPr lang="en-AU" i="1" dirty="0"/>
              <a:t>Have they controlled your day-to-day activities (e.g. who you see, where you go) or put you down?” </a:t>
            </a:r>
            <a:endParaRPr lang="en-US" i="1" dirty="0"/>
          </a:p>
          <a:p>
            <a:pPr marL="628650" lvl="1" indent="-171450">
              <a:lnSpc>
                <a:spcPct val="100000"/>
              </a:lnSpc>
              <a:buFont typeface="Arial" panose="020B0604020202020204" pitchFamily="34" charset="0"/>
              <a:buChar char="•"/>
            </a:pPr>
            <a:r>
              <a:rPr lang="en-AU" i="1" dirty="0"/>
              <a:t>“Have they threatened to hurt you in any way?” </a:t>
            </a:r>
            <a:endParaRPr lang="en-US" i="1" dirty="0"/>
          </a:p>
          <a:p>
            <a:pPr marL="628650" lvl="1" indent="-171450">
              <a:lnSpc>
                <a:spcPct val="100000"/>
              </a:lnSpc>
              <a:spcAft>
                <a:spcPts val="600"/>
              </a:spcAft>
              <a:buFont typeface="Arial" panose="020B0604020202020204" pitchFamily="34" charset="0"/>
              <a:buChar char="•"/>
            </a:pPr>
            <a:r>
              <a:rPr lang="en-AU" i="1" dirty="0"/>
              <a:t>“Have they hit, slapped, kicked or otherwise physically hurt you?”</a:t>
            </a:r>
            <a:endParaRPr lang="en-US" i="1" dirty="0"/>
          </a:p>
          <a:p>
            <a:pPr marL="171450" indent="-171450">
              <a:lnSpc>
                <a:spcPct val="100000"/>
              </a:lnSpc>
              <a:spcAft>
                <a:spcPts val="600"/>
              </a:spcAft>
              <a:buFont typeface="Arial" panose="020B0604020202020204" pitchFamily="34" charset="0"/>
              <a:buChar char="•"/>
            </a:pPr>
            <a:r>
              <a:rPr lang="en-US" i="1" dirty="0"/>
              <a:t>Again, if responses to your questions indicate that no family violence is occurring, you must respect this. The person might not be ready or not feel comfortable to talk to you about the family violence they are experiencing. They may also not be experiencing family violence. Thank the person for answering the questions and inform them about the help that is available and that they are able to contact you  or a family violence service in future should they ever experience family violence. </a:t>
            </a:r>
          </a:p>
          <a:p>
            <a:pPr marL="171450" indent="-171450">
              <a:lnSpc>
                <a:spcPct val="100000"/>
              </a:lnSpc>
              <a:spcAft>
                <a:spcPts val="600"/>
              </a:spcAft>
              <a:buFont typeface="Arial" panose="020B0604020202020204" pitchFamily="34" charset="0"/>
              <a:buChar char="•"/>
            </a:pPr>
            <a:r>
              <a:rPr lang="en-US" i="1" dirty="0"/>
              <a:t>Let them know about your staff Employee Assistance Program and any other internal services to promote health and wellbeing. </a:t>
            </a:r>
          </a:p>
          <a:p>
            <a:pPr marL="0" indent="0">
              <a:lnSpc>
                <a:spcPct val="100000"/>
              </a:lnSpc>
              <a:spcAft>
                <a:spcPts val="600"/>
              </a:spcAft>
              <a:buFont typeface="Arial" panose="020B0604020202020204" pitchFamily="34" charset="0"/>
              <a:buNone/>
            </a:pPr>
            <a:r>
              <a:rPr lang="en-US" b="1" i="0" dirty="0"/>
              <a:t>HOWEVER, </a:t>
            </a:r>
          </a:p>
          <a:p>
            <a:pPr marL="0" lvl="0" indent="0">
              <a:lnSpc>
                <a:spcPct val="100000"/>
              </a:lnSpc>
              <a:spcAft>
                <a:spcPts val="600"/>
              </a:spcAft>
              <a:buFont typeface="Arial" panose="020B0604020202020204" pitchFamily="34" charset="0"/>
              <a:buNone/>
            </a:pPr>
            <a:r>
              <a:rPr lang="en-US" i="1" dirty="0"/>
              <a:t>If they identify that they do feel unsafe or afraid, ask about their immediate safety;</a:t>
            </a:r>
          </a:p>
          <a:p>
            <a:pPr marL="171450" indent="-171450">
              <a:lnSpc>
                <a:spcPct val="100000"/>
              </a:lnSpc>
              <a:spcAft>
                <a:spcPts val="600"/>
              </a:spcAft>
              <a:buFont typeface="Arial" panose="020B0604020202020204" pitchFamily="34" charset="0"/>
              <a:buChar char="•"/>
            </a:pPr>
            <a:r>
              <a:rPr lang="en-US" i="1" dirty="0"/>
              <a:t>“Do you have any immediate concerns about your own safety, the safety of your children or someone else in your family?</a:t>
            </a:r>
          </a:p>
          <a:p>
            <a:pPr marL="171450" indent="-171450">
              <a:lnSpc>
                <a:spcPct val="100000"/>
              </a:lnSpc>
              <a:spcAft>
                <a:spcPts val="600"/>
              </a:spcAft>
              <a:buFont typeface="Arial" panose="020B0604020202020204" pitchFamily="34" charset="0"/>
              <a:buChar char="•"/>
            </a:pPr>
            <a:endParaRPr lang="en-US" i="1" dirty="0"/>
          </a:p>
          <a:p>
            <a:pPr>
              <a:lnSpc>
                <a:spcPct val="100000"/>
              </a:lnSpc>
              <a:spcAft>
                <a:spcPts val="600"/>
              </a:spcAft>
            </a:pPr>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5656-E856-4B83-80CD-CDB21C29A0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834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269875"/>
            <a:ext cx="3833812" cy="2157413"/>
          </a:xfrm>
          <a:prstGeom prst="rect">
            <a:avLst/>
          </a:prstGeom>
        </p:spPr>
      </p:sp>
      <p:sp>
        <p:nvSpPr>
          <p:cNvPr id="3" name="Notes Placeholder 2"/>
          <p:cNvSpPr>
            <a:spLocks noGrp="1"/>
          </p:cNvSpPr>
          <p:nvPr>
            <p:ph type="body" idx="1"/>
          </p:nvPr>
        </p:nvSpPr>
        <p:spPr>
          <a:xfrm>
            <a:off x="709498" y="2626821"/>
            <a:ext cx="5205642" cy="6708372"/>
          </a:xfrm>
          <a:prstGeom prst="rect">
            <a:avLst/>
          </a:prstGeom>
        </p:spPr>
        <p:txBody>
          <a:bodyPr>
            <a:noAutofit/>
          </a:bodyPr>
          <a:lstStyle/>
          <a:p>
            <a:r>
              <a:rPr lang="en-US" sz="1100" b="1" dirty="0">
                <a:latin typeface="Arial"/>
                <a:cs typeface="Arial"/>
              </a:rPr>
              <a:t>In response to the questions </a:t>
            </a:r>
          </a:p>
          <a:p>
            <a:endParaRPr lang="en-US" sz="1100" b="1" dirty="0">
              <a:latin typeface="Arial"/>
              <a:cs typeface="Arial"/>
            </a:endParaRPr>
          </a:p>
          <a:p>
            <a:r>
              <a:rPr lang="en-US" sz="1100" b="1" dirty="0">
                <a:latin typeface="Arial"/>
                <a:cs typeface="Arial"/>
              </a:rPr>
              <a:t>“Do you have any immediate concerns about your own safety, the safety of your children or someone else in your family?</a:t>
            </a:r>
            <a:r>
              <a:rPr lang="en-US" sz="1100" dirty="0">
                <a:latin typeface="Arial"/>
                <a:cs typeface="Arial"/>
              </a:rPr>
              <a:t> </a:t>
            </a:r>
            <a:endParaRPr lang="en-US" sz="1100" b="1" i="0" kern="1200" dirty="0">
              <a:solidFill>
                <a:schemeClr val="tx1"/>
              </a:solidFill>
              <a:effectLst/>
              <a:latin typeface="Arial" charset="0"/>
              <a:ea typeface="+mn-ea"/>
              <a:cs typeface="+mn-cs"/>
            </a:endParaRPr>
          </a:p>
          <a:p>
            <a:r>
              <a:rPr lang="en-US" sz="1100" b="1" i="0" kern="1200" dirty="0">
                <a:solidFill>
                  <a:schemeClr val="tx1"/>
                </a:solidFill>
                <a:effectLst/>
                <a:latin typeface="Arial" charset="0"/>
                <a:ea typeface="+mn-ea"/>
                <a:cs typeface="+mn-cs"/>
              </a:rPr>
              <a:t>If they say yes, that is If family violence is identified</a:t>
            </a:r>
            <a:r>
              <a:rPr lang="en-US" sz="1100" b="0" i="0" kern="1200" dirty="0">
                <a:solidFill>
                  <a:schemeClr val="tx1"/>
                </a:solidFill>
                <a:effectLst/>
                <a:latin typeface="Arial" charset="0"/>
                <a:ea typeface="+mn-ea"/>
                <a:cs typeface="+mn-cs"/>
              </a:rPr>
              <a:t> </a:t>
            </a:r>
            <a:r>
              <a:rPr lang="en-US" sz="1100" b="1" i="0" kern="1200" dirty="0">
                <a:solidFill>
                  <a:schemeClr val="tx1"/>
                </a:solidFill>
                <a:effectLst/>
                <a:latin typeface="Arial" charset="0"/>
                <a:ea typeface="+mn-ea"/>
                <a:cs typeface="+mn-cs"/>
              </a:rPr>
              <a:t>and an immediate risk management response is required</a:t>
            </a:r>
            <a:r>
              <a:rPr lang="en-US" sz="1100" b="0" i="0" kern="1200" dirty="0">
                <a:solidFill>
                  <a:schemeClr val="tx1"/>
                </a:solidFill>
                <a:effectLst/>
                <a:latin typeface="Arial" charset="0"/>
                <a:ea typeface="+mn-ea"/>
                <a:cs typeface="+mn-cs"/>
              </a:rPr>
              <a:t> (i.e., the person has let you know they are experiencing an immediate threat to their life, health, safety or welfare, or you have determined this based on their answers to your inquiry) </a:t>
            </a:r>
          </a:p>
          <a:p>
            <a:pPr lvl="0"/>
            <a:r>
              <a:rPr lang="en-US" sz="1100" b="0" i="0" kern="1200" dirty="0">
                <a:solidFill>
                  <a:schemeClr val="tx1"/>
                </a:solidFill>
                <a:effectLst/>
                <a:latin typeface="Arial" charset="0"/>
                <a:ea typeface="+mn-ea"/>
                <a:cs typeface="+mn-cs"/>
              </a:rPr>
              <a:t>consider contacting the police or ambulance by calling 000 for assistance but ask the person about their views on calling police. </a:t>
            </a:r>
          </a:p>
          <a:p>
            <a:r>
              <a:rPr lang="en-US" sz="1100" b="1" i="0" kern="1200" dirty="0">
                <a:solidFill>
                  <a:schemeClr val="tx1"/>
                </a:solidFill>
                <a:effectLst/>
                <a:latin typeface="Arial" charset="0"/>
                <a:ea typeface="+mn-ea"/>
                <a:cs typeface="+mn-cs"/>
              </a:rPr>
              <a:t>“I am very concerned about your safety and would like to help you get assistance today. How do you feel about us contacting a specialist service such as the police?” </a:t>
            </a:r>
            <a:endParaRPr lang="en-US" sz="1100" b="0" i="0" kern="1200" dirty="0">
              <a:solidFill>
                <a:schemeClr val="tx1"/>
              </a:solidFill>
              <a:effectLst/>
              <a:latin typeface="Arial" charset="0"/>
              <a:ea typeface="+mn-ea"/>
              <a:cs typeface="+mn-cs"/>
            </a:endParaRPr>
          </a:p>
          <a:p>
            <a:pPr lvl="0"/>
            <a:r>
              <a:rPr lang="en-US" sz="1100" b="0" i="0" kern="1200" dirty="0">
                <a:solidFill>
                  <a:schemeClr val="tx1"/>
                </a:solidFill>
                <a:effectLst/>
                <a:latin typeface="Arial" charset="0"/>
                <a:ea typeface="+mn-ea"/>
                <a:cs typeface="+mn-cs"/>
              </a:rPr>
              <a:t>You should always ask the victim survivor about their views on calling the police or other emergency and crisis services. If there is an immediate threat, calling the police is an appropriate response, however, if the person indicates that calling police may increase their risk: </a:t>
            </a:r>
          </a:p>
          <a:p>
            <a:r>
              <a:rPr lang="en-US" sz="1100" b="1" i="0" kern="1200" dirty="0">
                <a:solidFill>
                  <a:schemeClr val="tx1"/>
                </a:solidFill>
                <a:effectLst/>
                <a:latin typeface="Arial" charset="0"/>
                <a:ea typeface="+mn-ea"/>
                <a:cs typeface="+mn-cs"/>
              </a:rPr>
              <a:t>If they do not want police assistance,</a:t>
            </a:r>
            <a:r>
              <a:rPr lang="en-US" sz="1100" b="0" i="0" kern="1200" dirty="0">
                <a:solidFill>
                  <a:schemeClr val="tx1"/>
                </a:solidFill>
                <a:effectLst/>
                <a:latin typeface="Arial" charset="0"/>
                <a:ea typeface="+mn-ea"/>
                <a:cs typeface="+mn-cs"/>
              </a:rPr>
              <a:t> provide relevant information on how police respond and encourage them to contact police in an emergency. Let them know about the assistance specialist family violence services offer which include making a personal safety plan and referral to women’s refuge accommodation.</a:t>
            </a:r>
          </a:p>
          <a:p>
            <a:r>
              <a:rPr lang="en-AU" sz="1100" b="1" i="0" kern="1200" dirty="0">
                <a:solidFill>
                  <a:schemeClr val="tx1"/>
                </a:solidFill>
                <a:effectLst/>
                <a:latin typeface="Arial" charset="0"/>
                <a:ea typeface="+mn-ea"/>
                <a:cs typeface="+mn-cs"/>
              </a:rPr>
              <a:t> </a:t>
            </a:r>
            <a:endParaRPr lang="en-US" sz="1100" b="0" i="0" kern="1200" dirty="0">
              <a:solidFill>
                <a:schemeClr val="tx1"/>
              </a:solidFill>
              <a:effectLst/>
              <a:latin typeface="Arial" charset="0"/>
              <a:ea typeface="+mn-ea"/>
              <a:cs typeface="+mn-cs"/>
            </a:endParaRPr>
          </a:p>
          <a:p>
            <a:pPr lvl="0"/>
            <a:r>
              <a:rPr lang="en-US" sz="1100" b="1" i="0" kern="1200" dirty="0">
                <a:solidFill>
                  <a:schemeClr val="tx1"/>
                </a:solidFill>
                <a:effectLst/>
                <a:latin typeface="Arial" charset="0"/>
                <a:ea typeface="+mn-ea"/>
                <a:cs typeface="+mn-cs"/>
              </a:rPr>
              <a:t>You need to establish if there are children or someone else who may also be at risk of family violence</a:t>
            </a:r>
            <a:r>
              <a:rPr lang="en-US" sz="1100" b="0" i="0" kern="1200" dirty="0">
                <a:solidFill>
                  <a:schemeClr val="tx1"/>
                </a:solidFill>
                <a:effectLst/>
                <a:latin typeface="Arial" charset="0"/>
                <a:ea typeface="+mn-ea"/>
                <a:cs typeface="+mn-cs"/>
              </a:rPr>
              <a:t>. You should explain to them that you are assessing the limits of your confidentiality in regard to children. This is critical to enable them to make informed decisions about what information they share with you. It is best practice to, wherever safe, appropriate and reasonable, be transparent with parents/</a:t>
            </a:r>
            <a:r>
              <a:rPr lang="en-US" sz="1100" b="0" i="0" kern="1200" dirty="0" err="1">
                <a:solidFill>
                  <a:schemeClr val="tx1"/>
                </a:solidFill>
                <a:effectLst/>
                <a:latin typeface="Arial" charset="0"/>
                <a:ea typeface="+mn-ea"/>
                <a:cs typeface="+mn-cs"/>
              </a:rPr>
              <a:t>carers</a:t>
            </a:r>
            <a:r>
              <a:rPr lang="en-US" sz="1100" b="0" i="0" kern="1200" dirty="0">
                <a:solidFill>
                  <a:schemeClr val="tx1"/>
                </a:solidFill>
                <a:effectLst/>
                <a:latin typeface="Arial" charset="0"/>
                <a:ea typeface="+mn-ea"/>
                <a:cs typeface="+mn-cs"/>
              </a:rPr>
              <a:t> who are not a perpetrator about any information sharing to Child Protection or other services. All Victorians have reporting obligations related to child sexual abuse. If children are involved consult with your manager or HR consultant as to the appropriate action. Police or Child Protection may already be involved.</a:t>
            </a:r>
          </a:p>
          <a:p>
            <a:pPr marL="285750" indent="-285750">
              <a:buFont typeface="Arial"/>
              <a:buChar char="•"/>
            </a:pPr>
            <a:endParaRPr lang="en-US" sz="1100" dirty="0">
              <a:latin typeface="Arial"/>
              <a:cs typeface="Arial"/>
            </a:endParaRPr>
          </a:p>
          <a:p>
            <a:pPr marL="0" marR="0" lvl="0" indent="0" algn="l" defTabSz="914400" rtl="0" eaLnBrk="1" fontAlgn="auto" latinLnBrk="0" hangingPunct="1">
              <a:lnSpc>
                <a:spcPct val="125000"/>
              </a:lnSpc>
              <a:spcBef>
                <a:spcPts val="0"/>
              </a:spcBef>
              <a:spcAft>
                <a:spcPts val="0"/>
              </a:spcAft>
              <a:buClrTx/>
              <a:buSzTx/>
              <a:buFontTx/>
              <a:buNone/>
              <a:tabLst/>
              <a:defRPr/>
            </a:pPr>
            <a:r>
              <a:rPr lang="en-AU" sz="1100" b="1" dirty="0"/>
              <a:t>Be truthful about limits of confidentiality and your duty of care.</a:t>
            </a:r>
          </a:p>
          <a:p>
            <a:pPr lvl="0"/>
            <a:endParaRPr lang="en-US" sz="1100" dirty="0">
              <a:cs typeface="Arial"/>
            </a:endParaRPr>
          </a:p>
          <a:p>
            <a:r>
              <a:rPr lang="en-US" sz="1100" dirty="0"/>
              <a:t>If they do want you to call the police then find out where they are and make that call. </a:t>
            </a:r>
          </a:p>
          <a:p>
            <a:endParaRPr lang="en-US" sz="1100" dirty="0"/>
          </a:p>
          <a:p>
            <a:pPr marL="0" indent="0">
              <a:lnSpc>
                <a:spcPct val="100000"/>
              </a:lnSpc>
              <a:buFont typeface="Arial" panose="020B0604020202020204" pitchFamily="34" charset="0"/>
              <a:buNone/>
            </a:pPr>
            <a:r>
              <a:rPr lang="en-US" sz="1100" b="1" kern="0" dirty="0">
                <a:solidFill>
                  <a:schemeClr val="tx1"/>
                </a:solidFill>
                <a:latin typeface="Arial" panose="020B0604020202020204" pitchFamily="34" charset="0"/>
                <a:cs typeface="Arial" panose="020B0604020202020204" pitchFamily="34" charset="0"/>
              </a:rPr>
              <a:t>If you can, and they are willing, facilitate them to call a family violence services. You may have to call more than one to get through. </a:t>
            </a:r>
          </a:p>
          <a:p>
            <a:pPr marL="0" indent="0">
              <a:lnSpc>
                <a:spcPct val="100000"/>
              </a:lnSpc>
              <a:buFont typeface="Arial" panose="020B0604020202020204" pitchFamily="34" charset="0"/>
              <a:buNone/>
            </a:pPr>
            <a:endParaRPr lang="en-AU" sz="1100" b="1" kern="0" dirty="0">
              <a:solidFill>
                <a:schemeClr val="tx1"/>
              </a:solidFill>
              <a:latin typeface="Arial" panose="020B0604020202020204" pitchFamily="34" charset="0"/>
              <a:cs typeface="Arial" panose="020B0604020202020204" pitchFamily="34" charset="0"/>
            </a:endParaRPr>
          </a:p>
          <a:p>
            <a:endParaRPr lang="en-AU" sz="1100"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5656-E856-4B83-80CD-CDB21C29A0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667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Autofit/>
          </a:bodyPr>
          <a:lstStyle/>
          <a:p>
            <a:pPr>
              <a:lnSpc>
                <a:spcPct val="100000"/>
              </a:lnSpc>
              <a:defRPr/>
            </a:pPr>
            <a:r>
              <a:rPr lang="en-US" i="1" kern="0" dirty="0">
                <a:latin typeface="Arial"/>
                <a:cs typeface="Arial"/>
              </a:rPr>
              <a:t>If the person’s responses indicates that they are experiencing family violence: </a:t>
            </a:r>
            <a:endParaRPr lang="en-US" i="1" dirty="0">
              <a:latin typeface="Arial"/>
              <a:cs typeface="Arial"/>
            </a:endParaRPr>
          </a:p>
          <a:p>
            <a:pPr>
              <a:lnSpc>
                <a:spcPct val="100000"/>
              </a:lnSpc>
              <a:defRPr/>
            </a:pPr>
            <a:r>
              <a:rPr lang="en-US" i="1" kern="0" dirty="0">
                <a:latin typeface="Arial"/>
                <a:cs typeface="Arial"/>
              </a:rPr>
              <a:t>• Reassure the person that you believe them and state clearly that the violence is not their fault, and that all people have a right to be and feel safe </a:t>
            </a:r>
            <a:endParaRPr lang="en-US" i="1" dirty="0">
              <a:latin typeface="Arial"/>
              <a:cs typeface="Arial"/>
            </a:endParaRPr>
          </a:p>
          <a:p>
            <a:pPr>
              <a:lnSpc>
                <a:spcPct val="100000"/>
              </a:lnSpc>
              <a:defRPr/>
            </a:pPr>
            <a:r>
              <a:rPr lang="en-US" i="1" kern="0" dirty="0">
                <a:latin typeface="Arial"/>
                <a:cs typeface="Arial"/>
              </a:rPr>
              <a:t>• Acknowledge any challenges and difficulties they have spoken of and validate their efforts to protect themselves and their family members </a:t>
            </a:r>
          </a:p>
          <a:p>
            <a:pPr>
              <a:lnSpc>
                <a:spcPct val="100000"/>
              </a:lnSpc>
              <a:defRPr/>
            </a:pPr>
            <a:r>
              <a:rPr lang="en-US" i="1" kern="0" dirty="0">
                <a:latin typeface="Arial"/>
                <a:cs typeface="Arial"/>
              </a:rPr>
              <a:t>• Let them know that there are different services and options for people who experience family violence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Arial"/>
                <a:ea typeface="+mn-lt"/>
                <a:cs typeface="+mn-lt"/>
              </a:rPr>
              <a:t>Consider child wellbeing &amp; safety and consult your manager to share information if needed.</a:t>
            </a:r>
            <a:endParaRPr lang="en-AU" i="1" dirty="0">
              <a:latin typeface="Arial"/>
              <a:ea typeface="+mn-lt"/>
              <a:cs typeface="Arial" charset="0"/>
            </a:endParaRPr>
          </a:p>
          <a:p>
            <a:pPr>
              <a:lnSpc>
                <a:spcPct val="100000"/>
              </a:lnSpc>
              <a:defRPr/>
            </a:pPr>
            <a:r>
              <a:rPr lang="en-US" i="1" dirty="0">
                <a:latin typeface="Arial"/>
                <a:cs typeface="Arial"/>
              </a:rPr>
              <a:t>Explain workplace support (which we will talk about in a minute)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i="1" kern="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1" kern="0" dirty="0">
                <a:solidFill>
                  <a:schemeClr val="tx1"/>
                </a:solidFill>
                <a:latin typeface="Arial" panose="020B0604020202020204" pitchFamily="34" charset="0"/>
                <a:cs typeface="Arial" panose="020B0604020202020204" pitchFamily="34" charset="0"/>
              </a:rPr>
              <a:t>Read the if they do not want assistance section. </a:t>
            </a:r>
          </a:p>
          <a:p>
            <a:pPr>
              <a:lnSpc>
                <a:spcPct val="100000"/>
              </a:lnSpc>
            </a:pPr>
            <a:endParaRPr lang="en-AU" b="1" i="1" kern="0" dirty="0">
              <a:solidFill>
                <a:schemeClr val="tx1"/>
              </a:solidFill>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r>
              <a:rPr lang="en-AU" i="1" dirty="0">
                <a:solidFill>
                  <a:schemeClr val="tx1"/>
                </a:solidFill>
                <a:latin typeface="Arial" panose="020B0604020202020204" pitchFamily="34" charset="0"/>
                <a:cs typeface="Arial" panose="020B0604020202020204" pitchFamily="34" charset="0"/>
              </a:rPr>
              <a:t>These</a:t>
            </a:r>
            <a:r>
              <a:rPr lang="en-AU" i="1" baseline="0" dirty="0">
                <a:solidFill>
                  <a:schemeClr val="tx1"/>
                </a:solidFill>
                <a:latin typeface="Arial" panose="020B0604020202020204" pitchFamily="34" charset="0"/>
                <a:cs typeface="Arial" panose="020B0604020202020204" pitchFamily="34" charset="0"/>
              </a:rPr>
              <a:t> are suggested elements of a safety plan and questions you can ask to help the patient experiencing family violence make a plan.  </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Every safety plan will be unique and based on the needs of the adult or young person. You should be guided by the victim survivor on what is important and safe for them in their basic safety plan. </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Below are some questions that can be used to explore these safety considerations. They have been taken from MARAM Practice Guide and form a basic safety plan</a:t>
            </a:r>
          </a:p>
          <a:p>
            <a:pPr>
              <a:lnSpc>
                <a:spcPct val="100000"/>
              </a:lnSpc>
            </a:pPr>
            <a:endParaRPr lang="en-AU" i="1" baseline="0" dirty="0">
              <a:solidFill>
                <a:schemeClr val="tx1"/>
              </a:solidFill>
              <a:latin typeface="Arial" panose="020B0604020202020204" pitchFamily="34" charset="0"/>
              <a:cs typeface="Arial" panose="020B0604020202020204" pitchFamily="34" charset="0"/>
            </a:endParaRPr>
          </a:p>
          <a:p>
            <a:pPr>
              <a:lnSpc>
                <a:spcPct val="100000"/>
              </a:lnSpc>
            </a:pPr>
            <a:r>
              <a:rPr lang="en-AU" i="1" baseline="0" dirty="0">
                <a:solidFill>
                  <a:schemeClr val="tx1"/>
                </a:solidFill>
                <a:latin typeface="Arial" panose="020B0604020202020204" pitchFamily="34" charset="0"/>
                <a:cs typeface="Arial" panose="020B0604020202020204" pitchFamily="34" charset="0"/>
              </a:rPr>
              <a:t>If you need to leave your home in a hurry, where would you go?</a:t>
            </a:r>
          </a:p>
          <a:p>
            <a:pPr>
              <a:lnSpc>
                <a:spcPct val="100000"/>
              </a:lnSpc>
            </a:pPr>
            <a:endParaRPr lang="en-AU" i="1" baseline="0" dirty="0">
              <a:solidFill>
                <a:schemeClr val="tx1"/>
              </a:solidFill>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Would you feel comfortable calling the police (000) in an emergency? If not, how can we support you to do so?</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Where is the perpetrator right now?</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Is there someone close by you can tell about the violence who can call the police?</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How many children do you have in your care? Where are they right now?</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Do you have access to a phone or internet?</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Do you have access to a vehicle or other public transport options?</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What essential things like documents, keys, money, clothes or other things should you take with you when you leave?</a:t>
            </a:r>
          </a:p>
          <a:p>
            <a:pPr marL="171450" indent="-171450">
              <a:lnSpc>
                <a:spcPct val="100000"/>
              </a:lnSpc>
              <a:buFont typeface="Arial" panose="020B0604020202020204" pitchFamily="34" charset="0"/>
              <a:buChar char="•"/>
            </a:pPr>
            <a:r>
              <a:rPr lang="en-AU" i="1" baseline="0" dirty="0">
                <a:solidFill>
                  <a:schemeClr val="tx1"/>
                </a:solidFill>
                <a:latin typeface="Arial" panose="020B0604020202020204" pitchFamily="34" charset="0"/>
                <a:cs typeface="Arial" panose="020B0604020202020204" pitchFamily="34" charset="0"/>
              </a:rPr>
              <a:t>Do you have access to money if you need to leave? </a:t>
            </a:r>
          </a:p>
          <a:p>
            <a:pPr>
              <a:lnSpc>
                <a:spcPct val="100000"/>
              </a:lnSpc>
            </a:pPr>
            <a:endParaRPr lang="en-AU" i="1"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dirty="0">
                <a:solidFill>
                  <a:schemeClr val="tx1"/>
                </a:solidFill>
                <a:latin typeface="Arial" panose="020B0604020202020204" pitchFamily="34" charset="0"/>
                <a:cs typeface="Arial" panose="020B0604020202020204" pitchFamily="34" charset="0"/>
              </a:rPr>
              <a:t>Key message: Although managers are not expected to be family violence experts, when a staff member is  declining</a:t>
            </a:r>
            <a:r>
              <a:rPr lang="en-AU" b="1" i="1" baseline="0" dirty="0">
                <a:solidFill>
                  <a:schemeClr val="tx1"/>
                </a:solidFill>
                <a:latin typeface="Arial" panose="020B0604020202020204" pitchFamily="34" charset="0"/>
                <a:cs typeface="Arial" panose="020B0604020202020204" pitchFamily="34" charset="0"/>
              </a:rPr>
              <a:t> an</a:t>
            </a:r>
            <a:r>
              <a:rPr lang="en-AU" b="1" i="1" dirty="0">
                <a:solidFill>
                  <a:schemeClr val="tx1"/>
                </a:solidFill>
                <a:latin typeface="Arial" panose="020B0604020202020204" pitchFamily="34" charset="0"/>
                <a:cs typeface="Arial" panose="020B0604020202020204" pitchFamily="34" charset="0"/>
              </a:rPr>
              <a:t> internal</a:t>
            </a:r>
            <a:r>
              <a:rPr lang="en-AU" b="1" i="1" baseline="0" dirty="0">
                <a:solidFill>
                  <a:schemeClr val="tx1"/>
                </a:solidFill>
                <a:latin typeface="Arial" panose="020B0604020202020204" pitchFamily="34" charset="0"/>
                <a:cs typeface="Arial" panose="020B0604020202020204" pitchFamily="34" charset="0"/>
              </a:rPr>
              <a:t> or external referral, it is important to explore how they would manage an </a:t>
            </a:r>
            <a:r>
              <a:rPr lang="en-AU" b="1" i="1" dirty="0">
                <a:solidFill>
                  <a:schemeClr val="tx1"/>
                </a:solidFill>
                <a:latin typeface="Arial" panose="020B0604020202020204" pitchFamily="34" charset="0"/>
                <a:cs typeface="Arial" panose="020B0604020202020204" pitchFamily="34" charset="0"/>
              </a:rPr>
              <a:t>immediate threat to their life, health, safety or welfare</a:t>
            </a:r>
            <a:r>
              <a:rPr lang="en-AU" b="1" i="1" baseline="0" dirty="0">
                <a:solidFill>
                  <a:schemeClr val="tx1"/>
                </a:solidFill>
                <a:latin typeface="Arial" panose="020B0604020202020204" pitchFamily="34" charset="0"/>
                <a:cs typeface="Arial" panose="020B0604020202020204" pitchFamily="34" charset="0"/>
              </a:rPr>
              <a:t>. </a:t>
            </a:r>
            <a:endParaRPr lang="en-AU" b="1" i="1" dirty="0">
              <a:solidFill>
                <a:schemeClr val="tx1"/>
              </a:solidFill>
              <a:latin typeface="Arial" panose="020B0604020202020204" pitchFamily="34" charset="0"/>
              <a:cs typeface="Arial" panose="020B0604020202020204" pitchFamily="34" charset="0"/>
            </a:endParaRPr>
          </a:p>
          <a:p>
            <a:pPr>
              <a:lnSpc>
                <a:spcPct val="100000"/>
              </a:lnSpc>
            </a:pPr>
            <a:endParaRPr lang="en-AU" i="1" baseline="0" dirty="0">
              <a:solidFill>
                <a:schemeClr val="tx1"/>
              </a:solidFill>
              <a:latin typeface="Arial" panose="020B0604020202020204" pitchFamily="34" charset="0"/>
              <a:cs typeface="Arial" panose="020B0604020202020204" pitchFamily="34" charset="0"/>
            </a:endParaRPr>
          </a:p>
          <a:p>
            <a:endParaRPr lang="en-AU" i="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15656-E856-4B83-80CD-CDB21C29A03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6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i="1" dirty="0"/>
              <a:t>Tailor to your hospital </a:t>
            </a:r>
          </a:p>
          <a:p>
            <a:r>
              <a:rPr lang="en-AU" dirty="0"/>
              <a:t>Reiterate that there are services available for your staff (or others around you who may need help). These should be the staff intranet page as well. </a:t>
            </a:r>
          </a:p>
          <a:p>
            <a:endParaRPr lang="en-AU" dirty="0"/>
          </a:p>
          <a:p>
            <a:r>
              <a:rPr lang="en-AU" dirty="0"/>
              <a:t> We will talk through Workplace Support in greater detail later. </a:t>
            </a:r>
          </a:p>
        </p:txBody>
      </p:sp>
      <p:sp>
        <p:nvSpPr>
          <p:cNvPr id="4" name="Slide Number Placeholder 3"/>
          <p:cNvSpPr>
            <a:spLocks noGrp="1"/>
          </p:cNvSpPr>
          <p:nvPr>
            <p:ph type="sldNum" sz="quarter" idx="10"/>
          </p:nvPr>
        </p:nvSpPr>
        <p:spPr/>
        <p:txBody>
          <a:bodyPr/>
          <a:lstStyle/>
          <a:p>
            <a:fld id="{FF5E64EA-81B8-4AD4-B346-9C0D8EFD5E73}" type="slidenum">
              <a:rPr lang="en-AU" smtClean="0"/>
              <a:pPr/>
              <a:t>37</a:t>
            </a:fld>
            <a:endParaRPr lang="en-AU" dirty="0"/>
          </a:p>
        </p:txBody>
      </p:sp>
      <p:sp>
        <p:nvSpPr>
          <p:cNvPr id="7" name="Slide Image Placeholder 6">
            <a:extLst>
              <a:ext uri="{FF2B5EF4-FFF2-40B4-BE49-F238E27FC236}">
                <a16:creationId xmlns:a16="http://schemas.microsoft.com/office/drawing/2014/main" id="{0E33A07D-0F8A-434A-B4D5-2D3FEE98F452}"/>
              </a:ext>
            </a:extLst>
          </p:cNvPr>
          <p:cNvSpPr>
            <a:spLocks noGrp="1" noRot="1" noChangeAspect="1"/>
          </p:cNvSpPr>
          <p:nvPr>
            <p:ph type="sldImg"/>
          </p:nvPr>
        </p:nvSpPr>
        <p:spPr>
          <a:xfrm>
            <a:off x="2057400" y="655638"/>
            <a:ext cx="2743200" cy="1543050"/>
          </a:xfrm>
        </p:spPr>
      </p:sp>
    </p:spTree>
    <p:extLst>
      <p:ext uri="{BB962C8B-B14F-4D97-AF65-F5344CB8AC3E}">
        <p14:creationId xmlns:p14="http://schemas.microsoft.com/office/powerpoint/2010/main" val="475839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dirty="0"/>
              <a:t>Read through the slide. </a:t>
            </a:r>
          </a:p>
          <a:p>
            <a:endParaRPr lang="en-AU" dirty="0"/>
          </a:p>
          <a:p>
            <a:r>
              <a:rPr lang="en-AU" dirty="0"/>
              <a:t>Refer to new Support docs on list. </a:t>
            </a:r>
          </a:p>
          <a:p>
            <a:endParaRPr lang="en-AU" dirty="0"/>
          </a:p>
          <a:p>
            <a:r>
              <a:rPr lang="en-AU" b="1" dirty="0"/>
              <a:t>Take 5 mins break and ask them to put any questions on the chat for later. </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AU" dirty="0"/>
          </a:p>
          <a:p>
            <a:endParaRPr lang="en-AU"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38</a:t>
            </a:fld>
            <a:endParaRPr lang="en-AU" dirty="0"/>
          </a:p>
        </p:txBody>
      </p:sp>
    </p:spTree>
    <p:extLst>
      <p:ext uri="{BB962C8B-B14F-4D97-AF65-F5344CB8AC3E}">
        <p14:creationId xmlns:p14="http://schemas.microsoft.com/office/powerpoint/2010/main" val="2060253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dirty="0"/>
              <a:t>The manager is not acting in capacity</a:t>
            </a:r>
            <a:r>
              <a:rPr lang="en-AU" baseline="0" dirty="0"/>
              <a:t> of a clinician in a therapeutic relationship, there is an employer/employee relationship. Be very aware of boundaries and your role. </a:t>
            </a:r>
            <a:endParaRPr lang="en-AU" dirty="0"/>
          </a:p>
          <a:p>
            <a:endParaRPr lang="en-AU" dirty="0"/>
          </a:p>
          <a:p>
            <a:endParaRPr lang="en-AU" dirty="0"/>
          </a:p>
          <a:p>
            <a:r>
              <a:rPr lang="en-AU" b="1" dirty="0"/>
              <a:t>KEY MESSAGE: You do not need to be a family violence expert – there is support</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AU" dirty="0"/>
          </a:p>
          <a:p>
            <a:endParaRPr lang="en-AU"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39</a:t>
            </a:fld>
            <a:endParaRPr lang="en-AU" dirty="0"/>
          </a:p>
        </p:txBody>
      </p:sp>
    </p:spTree>
    <p:extLst>
      <p:ext uri="{BB962C8B-B14F-4D97-AF65-F5344CB8AC3E}">
        <p14:creationId xmlns:p14="http://schemas.microsoft.com/office/powerpoint/2010/main" val="153399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i="1" dirty="0"/>
              <a:t>Today we will be discussing family and sexual violence. </a:t>
            </a:r>
          </a:p>
          <a:p>
            <a:r>
              <a:rPr lang="en-AU" i="1" dirty="0"/>
              <a:t>This topic can be distressing, particularly for people who have been impacted by violence. </a:t>
            </a:r>
          </a:p>
          <a:p>
            <a:r>
              <a:rPr lang="en-AU" i="1" dirty="0"/>
              <a:t>If the discussion today causes you any concern for yourself or a colleague or family member or friend, please contact one of these services for support. These are listed in your notes as well as local and workplace services you can access</a:t>
            </a:r>
            <a:r>
              <a:rPr lang="en-AU" dirty="0"/>
              <a:t>. </a:t>
            </a:r>
          </a:p>
          <a:p>
            <a:endParaRPr lang="en-AU" dirty="0"/>
          </a:p>
          <a:p>
            <a:r>
              <a:rPr lang="en-AU" dirty="0"/>
              <a:t>1800RESPECT and Safe Steps are 24 hour SACL is an after hours service. </a:t>
            </a:r>
          </a:p>
          <a:p>
            <a:endParaRPr lang="en-AU" dirty="0"/>
          </a:p>
        </p:txBody>
      </p:sp>
      <p:sp>
        <p:nvSpPr>
          <p:cNvPr id="4" name="Slide Number Placeholder 3"/>
          <p:cNvSpPr>
            <a:spLocks noGrp="1"/>
          </p:cNvSpPr>
          <p:nvPr>
            <p:ph type="sldNum" sz="quarter" idx="5"/>
          </p:nvPr>
        </p:nvSpPr>
        <p:spPr/>
        <p:txBody>
          <a:bodyPr/>
          <a:lstStyle/>
          <a:p>
            <a:fld id="{08823DF0-4DB3-42E3-8997-21C0B1314669}" type="slidenum">
              <a:rPr lang="en-AU" smtClean="0"/>
              <a:pPr/>
              <a:t>4</a:t>
            </a:fld>
            <a:endParaRPr lang="en-AU" dirty="0"/>
          </a:p>
        </p:txBody>
      </p:sp>
      <p:sp>
        <p:nvSpPr>
          <p:cNvPr id="7" name="Slide Image Placeholder 6">
            <a:extLst>
              <a:ext uri="{FF2B5EF4-FFF2-40B4-BE49-F238E27FC236}">
                <a16:creationId xmlns:a16="http://schemas.microsoft.com/office/drawing/2014/main" id="{8C051983-E04A-4CBA-AFFF-C8919EF4F1EB}"/>
              </a:ext>
            </a:extLst>
          </p:cNvPr>
          <p:cNvSpPr>
            <a:spLocks noGrp="1" noRot="1" noChangeAspect="1"/>
          </p:cNvSpPr>
          <p:nvPr>
            <p:ph type="sldImg"/>
          </p:nvPr>
        </p:nvSpPr>
        <p:spPr>
          <a:xfrm>
            <a:off x="1289050" y="465138"/>
            <a:ext cx="4492625" cy="2527300"/>
          </a:xfrm>
        </p:spPr>
      </p:sp>
    </p:spTree>
    <p:extLst>
      <p:ext uri="{BB962C8B-B14F-4D97-AF65-F5344CB8AC3E}">
        <p14:creationId xmlns:p14="http://schemas.microsoft.com/office/powerpoint/2010/main" val="2872057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4963F0-190C-4084-87AF-0ED6A7B7C6AE}"/>
              </a:ext>
            </a:extLst>
          </p:cNvPr>
          <p:cNvSpPr>
            <a:spLocks noGrp="1"/>
          </p:cNvSpPr>
          <p:nvPr>
            <p:ph type="body" idx="1"/>
          </p:nvPr>
        </p:nvSpPr>
        <p:spPr>
          <a:xfrm>
            <a:off x="796016" y="3424843"/>
            <a:ext cx="5205642" cy="5154544"/>
          </a:xfrm>
          <a:prstGeom prst="rect">
            <a:avLst/>
          </a:prstGeom>
        </p:spPr>
        <p:txBody>
          <a:bodyPr/>
          <a:lstStyle/>
          <a:p>
            <a:r>
              <a:rPr lang="en-AU" i="1" dirty="0"/>
              <a:t>We are now going to put you in pairs to practice. One of you will be Lee and one Lee’s manager. </a:t>
            </a:r>
          </a:p>
          <a:p>
            <a:endParaRPr lang="en-AU" sz="1200" i="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endParaRPr>
          </a:p>
          <a:p>
            <a:r>
              <a:rPr lang="en-AU" sz="1200" i="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(If short on time the two facilitators can do the roleplay on page 44 of the Facilitator Guide)</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Description: </a:t>
            </a: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Participants will apply principles of the learning in a simulated role play, utilising the case study of ‘Lee’, an employee who is experiencing Family Violence and their manager. This activity should take 15 mins depending on the number of participants involved and group discussion afterwards.</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Objective:</a:t>
            </a: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The use of role-plays provides participants with the opportunity to try out different ways of applying sensitive inquiry practices when working with family violence disclosures from employees and experiment with different communication styles and techniques.</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Directions:</a:t>
            </a: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The facilitator will explain how the role-play will work based on the following instructions.</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1.    Participants will need to work in pairs.</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2.    Advise the participants one person will play the role of ‘Lee’ (an employee) and the other will play Lee’s manager for one round (consisting of 5 minutes) then they will swap positions.  It is recommended that you call for someone in the pair to volunteer to be Lee.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3.    Each pair will then undertake informal debriefing with each other to discuss and provide constructive feedback. (2mins)</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4.    Debrief - The facilitator will then conduct a group discussion/wrap up to discuss feedback, key messages and learnings from the activity:</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Lee: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How did you find the experience?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What did the manager do that help you feel supported?</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Did you feel believed? How was belief communicated?</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Did the manager show respect for your experience and decisions?</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Did you feel you had some control of the discussion?</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Can you identify one skill the manager could work on?</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M</a:t>
            </a: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anager:</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How did you find the experience?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What were you trying to achieve? Did it work?</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What did you do to make Lee feel same, in control and believed?</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What did you do well? What was hard to do?</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Can you identify one skill you need to practice more? How will you do this?</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5.  De-role - Ask participants to say 3 facts about themselves to bring them back to their real selves. (5 mins)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Ground rules should be set prior to the commencement of the role-play. These guidelines act to maximise the involvement of participants and promote a non-threatening environment for learning.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Monitor time- You should monitor the time allocated to the role-play. The participants should be aware of these time limits. It is important to allow adequate time for participants to prepare for the role as well as time for debriefing after the role.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Group members to take turns- It is important that, where possible, all group members take their turn in participating in the role-play, however the facilitator should check in with participants to ensure that they are comfortable with playing the role of Lee as managers may have a prior experience of family violence. It may be prudent to ask participants to volunteer in the role of Lee rather than having participants publicly declining to play the role of Lee.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Provide constructive feedback- Participants should be aware of the need to offer constructive feedback. All feedback should focus on examples within the role-play.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The learning within the role-play should remain confidential and not talked about outside the group forum.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Wrap‐up/Discussion:</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Remind participants that the purpose of this activity is to practice responding to a disclosure of Family Violence in a supportive setting, not to point out what people are ‘doing wrong’.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Key points to ask participants:</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Effective – What worked? What did ‘Lee’ feel was helpful and allowed her to feel comfortable to disclose her experience? What did the ‘manager’ feel they did well?</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Do more of – What could there have been more of? Was there anything that could be added or expanded upon?</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Improve – What could have been done differently? Remember to remind participants that feedback to each other should be constructive and involves sharing of information and observations, not blaming or giving advice.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Instructions for ‘Lee’</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You have made a time to talk with a manager at the hospital, but you are not sure what you want or need.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Calling from the office, no immediate danger today, 3 school aged kids. Recently separated.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b="1"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Instructions to the ‘manager’:</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You are meeting with a staff member who has contacted you but has questions. You do not know her.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What questions would you ask?</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What are your priorities in the first instance?</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Listen without judgement, empathetically and without interrupting.  </a:t>
            </a: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b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br>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It is important to also remember that the key is to not force a disclosure of Family Violence; also that you are not a Family Violence expert (no-one is expecting you to be) and offer referral to ongoing assistance if a disclosure is made by Lee.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r>
              <a:rPr lang="en-AU" sz="1200" dirty="0">
                <a:solidFill>
                  <a:srgbClr val="000000"/>
                </a:solidFill>
                <a:effectLst/>
                <a:latin typeface="Calibri" panose="020F0502020204030204" pitchFamily="34" charset="0"/>
                <a:ea typeface="PMingLiU" panose="020B0604030504040204" pitchFamily="18" charset="-120"/>
                <a:cs typeface="PMingLiU" panose="020B0604030504040204" pitchFamily="18" charset="-120"/>
              </a:rPr>
              <a:t> </a:t>
            </a:r>
            <a:endParaRPr lang="en-AU" sz="1200" dirty="0">
              <a:effectLst/>
              <a:latin typeface="PMingLiU" panose="020B0604030504040204" pitchFamily="18" charset="-120"/>
              <a:ea typeface="PMingLiU" panose="020B0604030504040204" pitchFamily="18" charset="-120"/>
              <a:cs typeface="PMingLiU" panose="020B0604030504040204" pitchFamily="18" charset="-120"/>
            </a:endParaRPr>
          </a:p>
          <a:p>
            <a:endParaRPr lang="en-US" i="1" dirty="0"/>
          </a:p>
          <a:p>
            <a:endParaRPr lang="en-US" dirty="0"/>
          </a:p>
        </p:txBody>
      </p:sp>
    </p:spTree>
    <p:extLst>
      <p:ext uri="{BB962C8B-B14F-4D97-AF65-F5344CB8AC3E}">
        <p14:creationId xmlns:p14="http://schemas.microsoft.com/office/powerpoint/2010/main" val="1635949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207433"/>
            <a:ext cx="5486400" cy="5477779"/>
          </a:xfrm>
        </p:spPr>
        <p:txBody>
          <a:bodyPr/>
          <a:lstStyle/>
          <a:p>
            <a:endParaRPr lang="en-US" dirty="0"/>
          </a:p>
        </p:txBody>
      </p:sp>
      <p:sp>
        <p:nvSpPr>
          <p:cNvPr id="4" name="Slide Number Placeholder 3"/>
          <p:cNvSpPr>
            <a:spLocks noGrp="1"/>
          </p:cNvSpPr>
          <p:nvPr>
            <p:ph type="sldNum" sz="quarter" idx="10"/>
          </p:nvPr>
        </p:nvSpPr>
        <p:spPr/>
        <p:txBody>
          <a:bodyPr/>
          <a:lstStyle/>
          <a:p>
            <a:fld id="{FF5E64EA-81B8-4AD4-B346-9C0D8EFD5E73}" type="slidenum">
              <a:rPr lang="en-AU" smtClean="0"/>
              <a:pPr/>
              <a:t>41</a:t>
            </a:fld>
            <a:endParaRPr lang="en-AU" dirty="0"/>
          </a:p>
        </p:txBody>
      </p:sp>
      <p:sp>
        <p:nvSpPr>
          <p:cNvPr id="7" name="Slide Image Placeholder 6">
            <a:extLst>
              <a:ext uri="{FF2B5EF4-FFF2-40B4-BE49-F238E27FC236}">
                <a16:creationId xmlns:a16="http://schemas.microsoft.com/office/drawing/2014/main" id="{9438D98A-ECB3-4100-A02F-EA8C2F7E492F}"/>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436497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125787"/>
            <a:ext cx="5486400" cy="5559425"/>
          </a:xfrm>
        </p:spPr>
        <p:txBody>
          <a:bodyPr/>
          <a:lstStyle/>
          <a:p>
            <a:pPr>
              <a:lnSpc>
                <a:spcPct val="100000"/>
              </a:lnSpc>
              <a:spcAft>
                <a:spcPts val="600"/>
              </a:spcAft>
            </a:pPr>
            <a:r>
              <a:rPr lang="en-AU" b="1" dirty="0"/>
              <a:t>Discussion with this slide needs to cover: </a:t>
            </a:r>
            <a:r>
              <a:rPr lang="en-AU" dirty="0"/>
              <a:t>How staff apply for FV leave including various options which do not include the line manager, issues related to how FV is displayed on a payslip</a:t>
            </a:r>
          </a:p>
          <a:p>
            <a:pPr marL="171450" indent="-171450">
              <a:lnSpc>
                <a:spcPct val="100000"/>
              </a:lnSpc>
              <a:buFont typeface="Arial" panose="020B0604020202020204" pitchFamily="34" charset="0"/>
              <a:buChar char="•"/>
            </a:pPr>
            <a:r>
              <a:rPr lang="en-AU" dirty="0"/>
              <a:t>What can FV be used for – i.e. for victims not perpetrators  -depends on your hospital </a:t>
            </a:r>
          </a:p>
          <a:p>
            <a:pPr marL="171450" indent="-171450">
              <a:lnSpc>
                <a:spcPct val="100000"/>
              </a:lnSpc>
              <a:buFont typeface="Arial" panose="020B0604020202020204" pitchFamily="34" charset="0"/>
              <a:buChar char="•"/>
            </a:pPr>
            <a:r>
              <a:rPr lang="en-AU" dirty="0"/>
              <a:t>Using sick / personally leave to support someone experiencing FV</a:t>
            </a:r>
          </a:p>
          <a:p>
            <a:pPr marL="171450" indent="-171450">
              <a:lnSpc>
                <a:spcPct val="100000"/>
              </a:lnSpc>
              <a:buFont typeface="Arial" panose="020B0604020202020204" pitchFamily="34" charset="0"/>
              <a:buChar char="•"/>
            </a:pPr>
            <a:r>
              <a:rPr lang="en-AU" dirty="0"/>
              <a:t>Documentary evidence – may be required </a:t>
            </a:r>
          </a:p>
          <a:p>
            <a:pPr marL="171450" indent="-171450">
              <a:lnSpc>
                <a:spcPct val="100000"/>
              </a:lnSpc>
              <a:buFont typeface="Arial" panose="020B0604020202020204" pitchFamily="34" charset="0"/>
              <a:buChar char="•"/>
            </a:pPr>
            <a:r>
              <a:rPr lang="en-AU" dirty="0"/>
              <a:t>How will confidentiality be maintained</a:t>
            </a:r>
          </a:p>
          <a:p>
            <a:pPr marL="171450" indent="-171450">
              <a:lnSpc>
                <a:spcPct val="100000"/>
              </a:lnSpc>
              <a:buFont typeface="Arial" panose="020B0604020202020204" pitchFamily="34" charset="0"/>
              <a:buChar char="•"/>
            </a:pPr>
            <a:r>
              <a:rPr lang="en-AU" dirty="0"/>
              <a:t>Who are the contact officers, what is their role and why do we have them - Why an employee may not want their line manager to know about a FV leave request – don’t be offended</a:t>
            </a:r>
          </a:p>
          <a:p>
            <a:pPr marL="171450" indent="-171450">
              <a:lnSpc>
                <a:spcPct val="100000"/>
              </a:lnSpc>
              <a:buFont typeface="Arial" panose="020B0604020202020204" pitchFamily="34" charset="0"/>
              <a:buChar char="•"/>
            </a:pPr>
            <a:endParaRPr lang="en-GB" dirty="0"/>
          </a:p>
          <a:p>
            <a:pPr>
              <a:lnSpc>
                <a:spcPct val="100000"/>
              </a:lnSpc>
              <a:spcAft>
                <a:spcPts val="600"/>
              </a:spcAft>
            </a:pPr>
            <a:r>
              <a:rPr lang="en-GB" b="1" dirty="0"/>
              <a:t>When can I access family violence leave?</a:t>
            </a:r>
          </a:p>
          <a:p>
            <a:pPr>
              <a:lnSpc>
                <a:spcPct val="100000"/>
              </a:lnSpc>
              <a:spcAft>
                <a:spcPts val="600"/>
              </a:spcAft>
            </a:pPr>
            <a:r>
              <a:rPr lang="en-GB" dirty="0"/>
              <a:t>Paid family violence leave is available to any full time or part time employee who is experiencing family leave.  </a:t>
            </a:r>
          </a:p>
          <a:p>
            <a:pPr>
              <a:lnSpc>
                <a:spcPct val="100000"/>
              </a:lnSpc>
              <a:spcAft>
                <a:spcPts val="600"/>
              </a:spcAft>
            </a:pPr>
            <a:r>
              <a:rPr lang="en-GB" dirty="0"/>
              <a:t>The purpose of the leave is to provide that staff member with the opportunity to take action that will support and enhance their safety and wellbeing. This may include</a:t>
            </a:r>
          </a:p>
          <a:p>
            <a:pPr marL="171450" indent="-171450">
              <a:lnSpc>
                <a:spcPct val="100000"/>
              </a:lnSpc>
              <a:buFont typeface="Arial" panose="020B0604020202020204" pitchFamily="34" charset="0"/>
              <a:buChar char="•"/>
            </a:pPr>
            <a:r>
              <a:rPr lang="en-GB" dirty="0"/>
              <a:t>attending a medical or legal appointment,</a:t>
            </a:r>
          </a:p>
          <a:p>
            <a:pPr marL="171450" indent="-171450">
              <a:lnSpc>
                <a:spcPct val="100000"/>
              </a:lnSpc>
              <a:buFont typeface="Arial" panose="020B0604020202020204" pitchFamily="34" charset="0"/>
              <a:buChar char="•"/>
            </a:pPr>
            <a:r>
              <a:rPr lang="en-GB" dirty="0"/>
              <a:t>attending court,</a:t>
            </a:r>
          </a:p>
          <a:p>
            <a:pPr marL="171450" indent="-171450">
              <a:lnSpc>
                <a:spcPct val="100000"/>
              </a:lnSpc>
              <a:buFont typeface="Arial" panose="020B0604020202020204" pitchFamily="34" charset="0"/>
              <a:buChar char="•"/>
            </a:pPr>
            <a:r>
              <a:rPr lang="en-GB" dirty="0"/>
              <a:t>accessing counselling support,</a:t>
            </a:r>
          </a:p>
          <a:p>
            <a:pPr marL="171450" indent="-171450">
              <a:lnSpc>
                <a:spcPct val="100000"/>
              </a:lnSpc>
              <a:buFont typeface="Arial" panose="020B0604020202020204" pitchFamily="34" charset="0"/>
              <a:buChar char="•"/>
            </a:pPr>
            <a:r>
              <a:rPr lang="en-GB" dirty="0"/>
              <a:t>relocation,</a:t>
            </a:r>
          </a:p>
          <a:p>
            <a:pPr marL="171450" indent="-171450">
              <a:lnSpc>
                <a:spcPct val="100000"/>
              </a:lnSpc>
              <a:buFont typeface="Arial" panose="020B0604020202020204" pitchFamily="34" charset="0"/>
              <a:buChar char="•"/>
            </a:pPr>
            <a:r>
              <a:rPr lang="en-GB" dirty="0"/>
              <a:t>attending a family violence or other support service</a:t>
            </a:r>
          </a:p>
          <a:p>
            <a:pPr marL="171450" indent="-171450">
              <a:lnSpc>
                <a:spcPct val="100000"/>
              </a:lnSpc>
              <a:buFont typeface="Arial" panose="020B0604020202020204" pitchFamily="34" charset="0"/>
              <a:buChar char="•"/>
            </a:pPr>
            <a:r>
              <a:rPr lang="en-GB" dirty="0"/>
              <a:t>staying in high security refuge accommodation</a:t>
            </a:r>
          </a:p>
          <a:p>
            <a:pPr marL="171450" indent="-171450">
              <a:lnSpc>
                <a:spcPct val="100000"/>
              </a:lnSpc>
              <a:buFont typeface="Arial" panose="020B0604020202020204" pitchFamily="34" charset="0"/>
              <a:buChar char="•"/>
            </a:pPr>
            <a:r>
              <a:rPr lang="en-GB" dirty="0"/>
              <a:t>follow-up support for children in the care of that staff member.</a:t>
            </a:r>
          </a:p>
          <a:p>
            <a:pPr>
              <a:lnSpc>
                <a:spcPct val="100000"/>
              </a:lnSpc>
              <a:spcAft>
                <a:spcPts val="600"/>
              </a:spcAft>
            </a:pPr>
            <a:r>
              <a:rPr lang="en-GB" dirty="0"/>
              <a:t>Family violence leave is in addition to personal leave and is capped at 20 days per year (pro rata for part time staff). If additional leave is required this should be discussed with the Director, Human Resources.</a:t>
            </a:r>
          </a:p>
          <a:p>
            <a:pPr>
              <a:lnSpc>
                <a:spcPct val="100000"/>
              </a:lnSpc>
              <a:spcAft>
                <a:spcPts val="600"/>
              </a:spcAft>
            </a:pPr>
            <a:r>
              <a:rPr lang="en-GB" dirty="0"/>
              <a:t>Casual staff may access unpaid </a:t>
            </a:r>
            <a:r>
              <a:rPr lang="en-GB"/>
              <a:t>leave.</a:t>
            </a:r>
            <a:endParaRPr lang="en-GB" dirty="0"/>
          </a:p>
          <a:p>
            <a:pPr>
              <a:lnSpc>
                <a:spcPct val="100000"/>
              </a:lnSpc>
              <a:spcAft>
                <a:spcPts val="600"/>
              </a:spcAft>
            </a:pPr>
            <a:r>
              <a:rPr lang="en-GB" b="1" dirty="0"/>
              <a:t>Who should I talk to about family violence at the Women’s?</a:t>
            </a:r>
          </a:p>
          <a:p>
            <a:pPr>
              <a:lnSpc>
                <a:spcPct val="100000"/>
              </a:lnSpc>
              <a:spcAft>
                <a:spcPts val="600"/>
              </a:spcAft>
            </a:pPr>
            <a:r>
              <a:rPr lang="en-GB" dirty="0"/>
              <a:t>You will need to have a conversation with a nominated person of your choice at the Women’s about your family violence situation and the type of support that you require. You can choose to talk to your direct manager or team leader about your situation if you feel comfortable to do so, or a higher level manager such as your Director or the Executive Director. </a:t>
            </a:r>
          </a:p>
          <a:p>
            <a:pPr>
              <a:lnSpc>
                <a:spcPct val="100000"/>
              </a:lnSpc>
              <a:spcAft>
                <a:spcPts val="600"/>
              </a:spcAft>
            </a:pPr>
            <a:endParaRPr lang="en-GB" dirty="0"/>
          </a:p>
          <a:p>
            <a:pPr>
              <a:lnSpc>
                <a:spcPct val="100000"/>
              </a:lnSpc>
              <a:spcAft>
                <a:spcPts val="600"/>
              </a:spcAft>
            </a:pPr>
            <a:r>
              <a:rPr lang="en-GB" dirty="0"/>
              <a:t>Alternatively you can choose to disclose to one of our family violence trained  Human Resources Consultants, Amelia Digance ext 2901, Julia Blackburn ext 2895, Angela </a:t>
            </a:r>
            <a:r>
              <a:rPr lang="en-GB" dirty="0" err="1"/>
              <a:t>Grospe</a:t>
            </a:r>
            <a:r>
              <a:rPr lang="en-GB" dirty="0"/>
              <a:t> ext 2285, Tim Murphy ext 2923 or Mark Pardo ext 2085. The Human Resources Consultant will not share any information without your consent, however if a change to your working conditions is required, then the Human Resources will ask your permission to discuss the situation with your direct manager.</a:t>
            </a:r>
          </a:p>
          <a:p>
            <a:pPr>
              <a:lnSpc>
                <a:spcPct val="100000"/>
              </a:lnSpc>
              <a:spcAft>
                <a:spcPts val="600"/>
              </a:spcAft>
            </a:pPr>
            <a:endParaRPr lang="en-GB" b="1" dirty="0"/>
          </a:p>
          <a:p>
            <a:pPr>
              <a:lnSpc>
                <a:spcPct val="100000"/>
              </a:lnSpc>
              <a:spcAft>
                <a:spcPts val="600"/>
              </a:spcAft>
            </a:pPr>
            <a:r>
              <a:rPr lang="en-GB" b="1" dirty="0"/>
              <a:t>How do I apply for family violence leave?</a:t>
            </a:r>
          </a:p>
          <a:p>
            <a:pPr>
              <a:lnSpc>
                <a:spcPct val="100000"/>
              </a:lnSpc>
              <a:spcAft>
                <a:spcPts val="600"/>
              </a:spcAft>
            </a:pPr>
            <a:r>
              <a:rPr lang="en-GB" dirty="0"/>
              <a:t>There is a clear process outlined in our procedure and on the intranet or you can ring an HR consultant.</a:t>
            </a:r>
          </a:p>
          <a:p>
            <a:pPr>
              <a:lnSpc>
                <a:spcPct val="100000"/>
              </a:lnSpc>
              <a:spcAft>
                <a:spcPts val="600"/>
              </a:spcAft>
            </a:pPr>
            <a:r>
              <a:rPr lang="en-GB" dirty="0"/>
              <a:t>To keep the fact that a person is taking paid leave for family violence reasons confidential, employees will be asked to apply for sick leave using their usual process (</a:t>
            </a:r>
            <a:r>
              <a:rPr lang="en-GB" dirty="0" err="1"/>
              <a:t>eg</a:t>
            </a:r>
            <a:r>
              <a:rPr lang="en-GB" dirty="0"/>
              <a:t> RosterOn or via timesheet) in the first instance.</a:t>
            </a:r>
          </a:p>
          <a:p>
            <a:pPr>
              <a:lnSpc>
                <a:spcPct val="100000"/>
              </a:lnSpc>
              <a:spcAft>
                <a:spcPts val="600"/>
              </a:spcAft>
            </a:pPr>
            <a:r>
              <a:rPr lang="en-GB" dirty="0"/>
              <a:t>The Team Leader/Manager, Director, Executive Director or Human Resources Consultant will then advise the Payroll Manager of the details of the leave (</a:t>
            </a:r>
            <a:r>
              <a:rPr lang="en-GB" dirty="0" err="1"/>
              <a:t>ie</a:t>
            </a:r>
            <a:r>
              <a:rPr lang="en-GB" dirty="0"/>
              <a:t>, date, hours etc) and that the sick leave is in fact family violence leave. The Payroll Services Manager will then enter the leave as “Sick Leave Other” into the payroll system and this will appear on the payslip as “sick leave other”. This leave type is NOT sick leave and is addition to the employee’s sick leave (sometimes referred to as personal/carers leave). </a:t>
            </a:r>
          </a:p>
          <a:p>
            <a:pPr>
              <a:lnSpc>
                <a:spcPct val="100000"/>
              </a:lnSpc>
              <a:spcAft>
                <a:spcPts val="600"/>
              </a:spcAft>
            </a:pPr>
            <a:r>
              <a:rPr lang="en-GB" dirty="0"/>
              <a:t>It is expected that, where possible, the staff member will have a conversation regarding their situation prior to applying for leave. Where the authorising Manager has not discussed the application for leave prior to receiving it, a discreet and confidential inquiry of the staff member by the Manager or HR Consultant should be initiated to offer additional supports if required such as a workplace safety plan, flexible work conditions, referral to support services, or information regarding the Employee Assistance Program. The staff member should also be referred to the intranet for information and support for staff experiencing family violence.</a:t>
            </a:r>
          </a:p>
          <a:p>
            <a:pPr>
              <a:lnSpc>
                <a:spcPct val="100000"/>
              </a:lnSpc>
              <a:spcAft>
                <a:spcPts val="600"/>
              </a:spcAft>
            </a:pPr>
            <a:r>
              <a:rPr lang="en-GB" b="1" dirty="0"/>
              <a:t>Will documentation be required for family violence leave to be approved?</a:t>
            </a:r>
          </a:p>
          <a:p>
            <a:pPr>
              <a:lnSpc>
                <a:spcPct val="100000"/>
              </a:lnSpc>
              <a:spcAft>
                <a:spcPts val="600"/>
              </a:spcAft>
            </a:pPr>
            <a:r>
              <a:rPr lang="en-GB" dirty="0"/>
              <a:t>Supporting evidence is not required for three single days of family violence leave per year. Thereafter, evidence may include:</a:t>
            </a:r>
          </a:p>
          <a:p>
            <a:pPr marL="171450" indent="-171450">
              <a:lnSpc>
                <a:spcPct val="100000"/>
              </a:lnSpc>
              <a:buFont typeface="Arial" panose="020B0604020202020204" pitchFamily="34" charset="0"/>
              <a:buChar char="•"/>
            </a:pPr>
            <a:r>
              <a:rPr lang="en-GB" dirty="0"/>
              <a:t>A statement or notice from Victoria Police</a:t>
            </a:r>
          </a:p>
          <a:p>
            <a:pPr marL="171450" indent="-171450">
              <a:lnSpc>
                <a:spcPct val="100000"/>
              </a:lnSpc>
              <a:buFont typeface="Arial" panose="020B0604020202020204" pitchFamily="34" charset="0"/>
              <a:buChar char="•"/>
            </a:pPr>
            <a:r>
              <a:rPr lang="en-GB" dirty="0"/>
              <a:t>A court notice of proceedings or order</a:t>
            </a:r>
          </a:p>
          <a:p>
            <a:pPr marL="171450" indent="-171450">
              <a:lnSpc>
                <a:spcPct val="100000"/>
              </a:lnSpc>
              <a:buFont typeface="Arial" panose="020B0604020202020204" pitchFamily="34" charset="0"/>
              <a:buChar char="•"/>
            </a:pPr>
            <a:r>
              <a:rPr lang="en-GB" dirty="0"/>
              <a:t>A letter or certificate from a registered health practitioner</a:t>
            </a:r>
          </a:p>
          <a:p>
            <a:pPr marL="171450" indent="-171450">
              <a:lnSpc>
                <a:spcPct val="100000"/>
              </a:lnSpc>
              <a:buFont typeface="Arial" panose="020B0604020202020204" pitchFamily="34" charset="0"/>
              <a:buChar char="•"/>
            </a:pPr>
            <a:r>
              <a:rPr lang="en-GB" dirty="0"/>
              <a:t>A support letter from a family violence service, counsellor, a family support service, or other case manager</a:t>
            </a:r>
            <a:br>
              <a:rPr lang="en-GB" dirty="0"/>
            </a:br>
            <a:r>
              <a:rPr lang="en-GB" dirty="0"/>
              <a:t>A letter from a lawyer</a:t>
            </a:r>
            <a:br>
              <a:rPr lang="en-GB" dirty="0"/>
            </a:br>
            <a:r>
              <a:rPr lang="en-GB" dirty="0"/>
              <a:t>A statutory declaration from the staff member</a:t>
            </a:r>
            <a:br>
              <a:rPr lang="en-GB" dirty="0"/>
            </a:br>
            <a:endParaRPr lang="en-GB" dirty="0"/>
          </a:p>
          <a:p>
            <a:pPr>
              <a:lnSpc>
                <a:spcPct val="100000"/>
              </a:lnSpc>
              <a:spcAft>
                <a:spcPts val="600"/>
              </a:spcAft>
            </a:pPr>
            <a:r>
              <a:rPr lang="en-GB" dirty="0"/>
              <a:t>This information will be retained confidentially by Human Resources and will not be placed on the staff member’s Human Resources file.</a:t>
            </a:r>
            <a:br>
              <a:rPr lang="en-GB" dirty="0"/>
            </a:br>
            <a:r>
              <a:rPr lang="en-AU" b="1" dirty="0"/>
              <a:t>KEY MESSAGE: There is a process – policy and procedures</a:t>
            </a:r>
          </a:p>
          <a:p>
            <a:pPr>
              <a:lnSpc>
                <a:spcPct val="100000"/>
              </a:lnSpc>
              <a:spcAft>
                <a:spcPts val="600"/>
              </a:spcAft>
            </a:pPr>
            <a:endParaRPr lang="en-AU" dirty="0"/>
          </a:p>
          <a:p>
            <a:pPr>
              <a:lnSpc>
                <a:spcPct val="100000"/>
              </a:lnSpc>
              <a:spcAft>
                <a:spcPts val="600"/>
              </a:spcAft>
            </a:pPr>
            <a:endParaRPr lang="en-AU" dirty="0"/>
          </a:p>
        </p:txBody>
      </p:sp>
      <p:sp>
        <p:nvSpPr>
          <p:cNvPr id="4" name="Slide Number Placeholder 3"/>
          <p:cNvSpPr>
            <a:spLocks noGrp="1"/>
          </p:cNvSpPr>
          <p:nvPr>
            <p:ph type="sldNum" sz="quarter" idx="10"/>
          </p:nvPr>
        </p:nvSpPr>
        <p:spPr/>
        <p:txBody>
          <a:bodyPr/>
          <a:lstStyle/>
          <a:p>
            <a:fld id="{165154DD-F7FC-495B-8819-4419D57551AC}" type="slidenum">
              <a:rPr lang="en-AU" smtClean="0"/>
              <a:pPr/>
              <a:t>42</a:t>
            </a:fld>
            <a:endParaRPr lang="en-AU" dirty="0"/>
          </a:p>
        </p:txBody>
      </p:sp>
      <p:sp>
        <p:nvSpPr>
          <p:cNvPr id="7" name="Slide Image Placeholder 6">
            <a:extLst>
              <a:ext uri="{FF2B5EF4-FFF2-40B4-BE49-F238E27FC236}">
                <a16:creationId xmlns:a16="http://schemas.microsoft.com/office/drawing/2014/main" id="{3311ECEE-1530-44BC-9190-9B4F79090B7F}"/>
              </a:ext>
            </a:extLst>
          </p:cNvPr>
          <p:cNvSpPr>
            <a:spLocks noGrp="1" noRot="1" noChangeAspect="1"/>
          </p:cNvSpPr>
          <p:nvPr>
            <p:ph type="sldImg"/>
          </p:nvPr>
        </p:nvSpPr>
        <p:spPr>
          <a:xfrm>
            <a:off x="1198563" y="652463"/>
            <a:ext cx="4397375" cy="2473325"/>
          </a:xfrm>
        </p:spPr>
      </p:sp>
    </p:spTree>
    <p:extLst>
      <p:ext uri="{BB962C8B-B14F-4D97-AF65-F5344CB8AC3E}">
        <p14:creationId xmlns:p14="http://schemas.microsoft.com/office/powerpoint/2010/main" val="3865805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675" y="3486963"/>
            <a:ext cx="5486400" cy="6007142"/>
          </a:xfrm>
        </p:spPr>
        <p:txBody>
          <a:bodyPr/>
          <a:lstStyle/>
          <a:p>
            <a:pPr>
              <a:lnSpc>
                <a:spcPct val="100000"/>
              </a:lnSpc>
              <a:spcAft>
                <a:spcPts val="600"/>
              </a:spcAft>
            </a:pPr>
            <a:r>
              <a:rPr lang="en-GB" dirty="0"/>
              <a:t>Note intranet slide and safe planning slide follow on. </a:t>
            </a:r>
            <a:br>
              <a:rPr lang="en-GB" dirty="0"/>
            </a:br>
            <a:endParaRPr lang="en-GB" dirty="0"/>
          </a:p>
          <a:p>
            <a:pPr>
              <a:lnSpc>
                <a:spcPct val="100000"/>
              </a:lnSpc>
              <a:spcAft>
                <a:spcPts val="600"/>
              </a:spcAft>
            </a:pPr>
            <a:r>
              <a:rPr lang="en-GB" dirty="0"/>
              <a:t>This information will be retained confidentially by Human Resources and will not be placed on the staff member’s Human Resources file.</a:t>
            </a:r>
          </a:p>
          <a:p>
            <a:pPr>
              <a:lnSpc>
                <a:spcPct val="100000"/>
              </a:lnSpc>
              <a:spcAft>
                <a:spcPts val="600"/>
              </a:spcAft>
            </a:pPr>
            <a:br>
              <a:rPr lang="en-GB" dirty="0"/>
            </a:br>
            <a:r>
              <a:rPr lang="en-AU" b="1" dirty="0"/>
              <a:t>KEY MESSAGE: There is a process – policy and procedures</a:t>
            </a:r>
          </a:p>
          <a:p>
            <a:pPr>
              <a:lnSpc>
                <a:spcPct val="100000"/>
              </a:lnSpc>
              <a:spcAft>
                <a:spcPts val="600"/>
              </a:spcAft>
            </a:pPr>
            <a:endParaRPr lang="en-AU" dirty="0"/>
          </a:p>
          <a:p>
            <a:pPr>
              <a:lnSpc>
                <a:spcPct val="100000"/>
              </a:lnSpc>
              <a:spcAft>
                <a:spcPts val="600"/>
              </a:spcAft>
            </a:pPr>
            <a:endParaRPr lang="en-AU" dirty="0"/>
          </a:p>
        </p:txBody>
      </p:sp>
      <p:sp>
        <p:nvSpPr>
          <p:cNvPr id="4" name="Slide Number Placeholder 3"/>
          <p:cNvSpPr>
            <a:spLocks noGrp="1"/>
          </p:cNvSpPr>
          <p:nvPr>
            <p:ph type="sldNum" sz="quarter" idx="10"/>
          </p:nvPr>
        </p:nvSpPr>
        <p:spPr/>
        <p:txBody>
          <a:bodyPr/>
          <a:lstStyle/>
          <a:p>
            <a:fld id="{165154DD-F7FC-495B-8819-4419D57551AC}" type="slidenum">
              <a:rPr lang="en-AU" smtClean="0"/>
              <a:pPr/>
              <a:t>43</a:t>
            </a:fld>
            <a:endParaRPr lang="en-AU" dirty="0"/>
          </a:p>
        </p:txBody>
      </p:sp>
      <p:sp>
        <p:nvSpPr>
          <p:cNvPr id="7" name="Slide Image Placeholder 6">
            <a:extLst>
              <a:ext uri="{FF2B5EF4-FFF2-40B4-BE49-F238E27FC236}">
                <a16:creationId xmlns:a16="http://schemas.microsoft.com/office/drawing/2014/main" id="{3311ECEE-1530-44BC-9190-9B4F79090B7F}"/>
              </a:ext>
            </a:extLst>
          </p:cNvPr>
          <p:cNvSpPr>
            <a:spLocks noGrp="1" noRot="1" noChangeAspect="1"/>
          </p:cNvSpPr>
          <p:nvPr>
            <p:ph type="sldImg"/>
          </p:nvPr>
        </p:nvSpPr>
        <p:spPr>
          <a:xfrm>
            <a:off x="1198563" y="652463"/>
            <a:ext cx="4397375" cy="2473325"/>
          </a:xfrm>
        </p:spPr>
      </p:sp>
    </p:spTree>
    <p:extLst>
      <p:ext uri="{BB962C8B-B14F-4D97-AF65-F5344CB8AC3E}">
        <p14:creationId xmlns:p14="http://schemas.microsoft.com/office/powerpoint/2010/main" val="1927322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r>
              <a:rPr lang="en-AU" dirty="0"/>
              <a:t>Note that each hospital will have own intranet where store their own workplace support policies and procedures and information </a:t>
            </a:r>
          </a:p>
          <a:p>
            <a:pPr marL="0" marR="0" lvl="0" indent="0" algn="l" defTabSz="914400" rtl="0" eaLnBrk="1" fontAlgn="auto" latinLnBrk="0" hangingPunct="1">
              <a:lnSpc>
                <a:spcPct val="125000"/>
              </a:lnSpc>
              <a:spcBef>
                <a:spcPts val="0"/>
              </a:spcBef>
              <a:spcAft>
                <a:spcPts val="0"/>
              </a:spcAft>
              <a:buClrTx/>
              <a:buSzTx/>
              <a:buFontTx/>
              <a:buNone/>
              <a:tabLst/>
              <a:defRPr/>
            </a:pPr>
            <a:r>
              <a:rPr lang="en-US" sz="1200" dirty="0">
                <a:hlinkClick r:id="rId3"/>
              </a:rPr>
              <a:t>https://www.thewomens.org.au/health-professionals/clinical-resources/strengthening-hospitals-response-to-family-violence/shrfv-resource-centre</a:t>
            </a:r>
            <a:endParaRPr lang="en-US" sz="1200" dirty="0"/>
          </a:p>
          <a:p>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44</a:t>
            </a:fld>
            <a:endParaRPr lang="en-AU" dirty="0"/>
          </a:p>
        </p:txBody>
      </p:sp>
    </p:spTree>
    <p:extLst>
      <p:ext uri="{BB962C8B-B14F-4D97-AF65-F5344CB8AC3E}">
        <p14:creationId xmlns:p14="http://schemas.microsoft.com/office/powerpoint/2010/main" val="3892480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pPr defTabSz="912937">
              <a:lnSpc>
                <a:spcPct val="100000"/>
              </a:lnSpc>
              <a:defRPr/>
            </a:pPr>
            <a:r>
              <a:rPr lang="en-US" dirty="0"/>
              <a:t>Each hospital should have a procedure for Workplace safety planning for staff. </a:t>
            </a:r>
            <a:br>
              <a:rPr lang="en-US" dirty="0"/>
            </a:br>
            <a:r>
              <a:rPr lang="en-US" dirty="0"/>
              <a:t>This is different to a personal safety plan that is usually with a specialist service. It is recommended that a workplace one also is done in collaboration with a family violence specialist </a:t>
            </a:r>
          </a:p>
          <a:p>
            <a:pPr defTabSz="912937">
              <a:lnSpc>
                <a:spcPct val="100000"/>
              </a:lnSpc>
              <a:defRPr/>
            </a:pPr>
            <a:endParaRPr lang="en-US" dirty="0"/>
          </a:p>
          <a:p>
            <a:pPr marL="171176" indent="-171176" defTabSz="912937">
              <a:lnSpc>
                <a:spcPct val="100000"/>
              </a:lnSpc>
              <a:buFont typeface="Arial" panose="020B0604020202020204" pitchFamily="34" charset="0"/>
              <a:buChar char="•"/>
              <a:defRPr/>
            </a:pPr>
            <a:r>
              <a:rPr lang="en-US" dirty="0"/>
              <a:t>Must always treat the employee as an expert in their own safety – not tell them there is a safety risk</a:t>
            </a:r>
          </a:p>
          <a:p>
            <a:pPr marL="171176" indent="-171176" defTabSz="912937">
              <a:lnSpc>
                <a:spcPct val="100000"/>
              </a:lnSpc>
              <a:buFont typeface="Arial" panose="020B0604020202020204" pitchFamily="34" charset="0"/>
              <a:buChar char="•"/>
              <a:defRPr/>
            </a:pPr>
            <a:r>
              <a:rPr lang="en-US" dirty="0"/>
              <a:t>If the employee identifies a safety concern work collaboratively - including the employee, manager, security manager, OHS/HR representative - to identify risk, determine options to mitigate the risk and document a plan of action</a:t>
            </a:r>
          </a:p>
          <a:p>
            <a:pPr marL="171176" indent="-171176" defTabSz="912937">
              <a:lnSpc>
                <a:spcPct val="100000"/>
              </a:lnSpc>
              <a:buFont typeface="Arial" panose="020B0604020202020204" pitchFamily="34" charset="0"/>
              <a:buChar char="•"/>
              <a:defRPr/>
            </a:pPr>
            <a:r>
              <a:rPr lang="en-US" dirty="0"/>
              <a:t>This is essentially the same approach to safety planning used with patients who identify family violence risk and seek support from the hospital or specialist services to ensure their safety</a:t>
            </a:r>
          </a:p>
          <a:p>
            <a:pPr defTabSz="912937">
              <a:lnSpc>
                <a:spcPct val="100000"/>
              </a:lnSpc>
              <a:defRPr/>
            </a:pPr>
            <a:endParaRPr lang="en-US" dirty="0"/>
          </a:p>
          <a:p>
            <a:pPr defTabSz="912937">
              <a:lnSpc>
                <a:spcPct val="100000"/>
              </a:lnSpc>
              <a:defRPr/>
            </a:pPr>
            <a:endParaRPr lang="en-US" dirty="0"/>
          </a:p>
          <a:p>
            <a:pPr defTabSz="912937">
              <a:lnSpc>
                <a:spcPct val="100000"/>
              </a:lnSpc>
              <a:defRPr/>
            </a:pPr>
            <a:r>
              <a:rPr lang="en-US" dirty="0"/>
              <a:t>Please note: this is also done in relation to patient / visitor initiated aggression.</a:t>
            </a:r>
          </a:p>
          <a:p>
            <a:pPr defTabSz="912937">
              <a:lnSpc>
                <a:spcPct val="100000"/>
              </a:lnSpc>
              <a:defRPr/>
            </a:pPr>
            <a:endParaRPr lang="en-US" dirty="0"/>
          </a:p>
          <a:p>
            <a:pPr defTabSz="912937">
              <a:lnSpc>
                <a:spcPct val="100000"/>
              </a:lnSpc>
              <a:defRPr/>
            </a:pPr>
            <a:r>
              <a:rPr lang="en-US" b="1" dirty="0"/>
              <a:t>KEY MESSAGE: If there is a risk, we need a plan</a:t>
            </a:r>
          </a:p>
          <a:p>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45</a:t>
            </a:fld>
            <a:endParaRPr lang="en-AU" dirty="0"/>
          </a:p>
        </p:txBody>
      </p:sp>
    </p:spTree>
    <p:extLst>
      <p:ext uri="{BB962C8B-B14F-4D97-AF65-F5344CB8AC3E}">
        <p14:creationId xmlns:p14="http://schemas.microsoft.com/office/powerpoint/2010/main" val="589962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E1FD9A-1E64-4898-9A2E-D71A4F42045D}"/>
              </a:ext>
            </a:extLst>
          </p:cNvPr>
          <p:cNvSpPr>
            <a:spLocks noGrp="1"/>
          </p:cNvSpPr>
          <p:nvPr>
            <p:ph type="body" idx="1"/>
          </p:nvPr>
        </p:nvSpPr>
        <p:spPr/>
        <p:txBody>
          <a:bodyPr/>
          <a:lstStyle/>
          <a:p>
            <a:r>
              <a:rPr lang="en-GB" b="1" u="sng" dirty="0"/>
              <a:t>Tailor this to your hospital </a:t>
            </a:r>
          </a:p>
          <a:p>
            <a:r>
              <a:rPr lang="en-GB" b="1" dirty="0"/>
              <a:t>Who will know about my family violence situation?</a:t>
            </a:r>
          </a:p>
          <a:p>
            <a:pPr marL="171450" indent="-171450">
              <a:buFont typeface="Arial" panose="020B0604020202020204" pitchFamily="34" charset="0"/>
              <a:buChar char="•"/>
            </a:pPr>
            <a:r>
              <a:rPr lang="en-GB" i="1" dirty="0"/>
              <a:t>The Human Resources Consultant is the only staff member that will collate information related to your family violence disclosure. With your consent, your direct Manager will be informed on an ‘as needed” basis. This might include where flexible work conditions are required in response, or where team members may need to participate in a workplace safety plan (for example if reception staff are redirecting external calls to the staff member). Your consent will be required before any information is disclosed.</a:t>
            </a:r>
            <a:br>
              <a:rPr lang="en-GB" i="1" dirty="0"/>
            </a:br>
            <a:endParaRPr lang="en-GB" i="1" dirty="0"/>
          </a:p>
          <a:p>
            <a:pPr marL="171450" indent="-171450">
              <a:buFont typeface="Arial" panose="020B0604020202020204" pitchFamily="34" charset="0"/>
              <a:buChar char="•"/>
            </a:pPr>
            <a:r>
              <a:rPr lang="en-GB" i="1" dirty="0"/>
              <a:t>If a workplace safety plan is required, the Human Resources Consultant may also need to liaise with the OHS/Wellbeing Manager, security staff, and any other person that may need to be involved in the plan. This will be discussed with you first before any action is taken.</a:t>
            </a:r>
          </a:p>
          <a:p>
            <a:pPr marL="171450" indent="-171450">
              <a:buFont typeface="Arial" panose="020B0604020202020204" pitchFamily="34" charset="0"/>
              <a:buChar char="•"/>
            </a:pPr>
            <a:r>
              <a:rPr lang="en-GB" i="1" dirty="0"/>
              <a:t>In evaluating the effectiveness of this policy, the Human Resources Consultant may provide executive staff with a report regarding the number of staff taking leave and the periods of leave taken. All information will be de-identified so that your right to privacy is maintained.​</a:t>
            </a:r>
          </a:p>
          <a:p>
            <a:br>
              <a:rPr lang="en-GB" dirty="0"/>
            </a:br>
            <a:endParaRPr lang="en-US" dirty="0"/>
          </a:p>
          <a:p>
            <a:endParaRPr lang="en-AU" dirty="0"/>
          </a:p>
        </p:txBody>
      </p:sp>
      <p:sp>
        <p:nvSpPr>
          <p:cNvPr id="3" name="Slide Image Placeholder 2">
            <a:extLst>
              <a:ext uri="{FF2B5EF4-FFF2-40B4-BE49-F238E27FC236}">
                <a16:creationId xmlns:a16="http://schemas.microsoft.com/office/drawing/2014/main" id="{1C50FAA7-8DCB-45F8-A579-8D4E53161F4D}"/>
              </a:ext>
            </a:extLst>
          </p:cNvPr>
          <p:cNvSpPr>
            <a:spLocks noGrp="1" noRot="1" noChangeAspect="1"/>
          </p:cNvSpPr>
          <p:nvPr>
            <p:ph type="sldImg"/>
          </p:nvPr>
        </p:nvSpPr>
        <p:spPr>
          <a:xfrm>
            <a:off x="1828800" y="630238"/>
            <a:ext cx="3198813" cy="1800225"/>
          </a:xfr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sz="1100" b="0" dirty="0"/>
              <a:t>We all have a responsibility to keep children safe and report certain conducts. If children are involved, consult with your manager / HR or legal. You can also ring a specialist services for information, providing de-identified information if you are unsure about your obligations to report. </a:t>
            </a:r>
          </a:p>
          <a:p>
            <a:endParaRPr lang="en-AU" sz="1100" b="1" dirty="0"/>
          </a:p>
          <a:p>
            <a:r>
              <a:rPr lang="en-AU" sz="1100" b="1" dirty="0"/>
              <a:t>KEY MESSAGE: We have clear reporting obligations under the law and we need to understand them. </a:t>
            </a:r>
            <a:endParaRPr lang="en-AU" sz="1100" b="1" baseline="0" dirty="0"/>
          </a:p>
          <a:p>
            <a:endParaRPr lang="en-AU" sz="1100" b="1" baseline="0" dirty="0"/>
          </a:p>
          <a:p>
            <a:r>
              <a:rPr lang="en-AU" sz="1100" b="1" baseline="0" dirty="0"/>
              <a:t>From procedure </a:t>
            </a:r>
          </a:p>
          <a:p>
            <a:pPr>
              <a:spcBef>
                <a:spcPts val="600"/>
              </a:spcBef>
              <a:spcAft>
                <a:spcPts val="600"/>
              </a:spcAft>
            </a:pPr>
            <a:r>
              <a:rPr lang="en-AU" sz="1100" dirty="0">
                <a:solidFill>
                  <a:srgbClr val="0071A2"/>
                </a:solidFill>
                <a:effectLst/>
                <a:latin typeface="Arial" panose="020B0604020202020204" pitchFamily="34" charset="0"/>
                <a:ea typeface="Arial" panose="020B0604020202020204" pitchFamily="34" charset="0"/>
                <a:cs typeface="Cambria" panose="02040503050406030204" pitchFamily="18" charset="0"/>
              </a:rPr>
              <a:t>Child Protection / child safety reporting requirements</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In your conversations with a staff member you may become aware that there are children who are or may be at risk. There are three main legislative reporting obligations which all staff members should be aware of as all staff have obligations in relation to children.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The three main legislative reporting obligations are:</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b="1" dirty="0">
                <a:effectLst/>
                <a:latin typeface="Arial" panose="020B0604020202020204" pitchFamily="34" charset="0"/>
                <a:ea typeface="Arial" panose="020B0604020202020204" pitchFamily="34" charset="0"/>
                <a:cs typeface="Cambria" panose="02040503050406030204" pitchFamily="18" charset="0"/>
              </a:rPr>
              <a:t>1.   Crimes Act (Vic) 1958</a:t>
            </a:r>
            <a:r>
              <a:rPr lang="en-AU" sz="1100" dirty="0">
                <a:effectLst/>
                <a:latin typeface="Arial" panose="020B0604020202020204" pitchFamily="34" charset="0"/>
                <a:ea typeface="Arial" panose="020B0604020202020204" pitchFamily="34" charset="0"/>
                <a:cs typeface="Cambria" panose="02040503050406030204" pitchFamily="18" charset="0"/>
              </a:rPr>
              <a:t> requires all adults to report to Victoria Police if there is a reasonable belief that a sexual offence has been committed by an adult against a child under the age of 16 years.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pPr>
            <a:r>
              <a:rPr lang="en-AU" sz="1100" b="1" dirty="0">
                <a:effectLst/>
                <a:latin typeface="Arial" panose="020B0604020202020204" pitchFamily="34" charset="0"/>
                <a:ea typeface="Arial" panose="020B0604020202020204" pitchFamily="34" charset="0"/>
                <a:cs typeface="Cambria" panose="02040503050406030204" pitchFamily="18" charset="0"/>
              </a:rPr>
              <a:t>2.</a:t>
            </a:r>
            <a:r>
              <a:rPr lang="en-AU" sz="1100" dirty="0">
                <a:effectLst/>
                <a:latin typeface="Arial" panose="020B0604020202020204" pitchFamily="34" charset="0"/>
                <a:ea typeface="Arial" panose="020B0604020202020204" pitchFamily="34" charset="0"/>
                <a:cs typeface="Cambria" panose="02040503050406030204" pitchFamily="18" charset="0"/>
              </a:rPr>
              <a:t>   </a:t>
            </a:r>
            <a:r>
              <a:rPr lang="en-AU" sz="1100" b="1" dirty="0">
                <a:effectLst/>
                <a:latin typeface="Arial" panose="020B0604020202020204" pitchFamily="34" charset="0"/>
                <a:ea typeface="Arial" panose="020B0604020202020204" pitchFamily="34" charset="0"/>
                <a:cs typeface="Cambria" panose="02040503050406030204" pitchFamily="18" charset="0"/>
              </a:rPr>
              <a:t>Reportable Conduct Scheme under the Child Wellbeing and Safety Act 2005 (the Act)</a:t>
            </a:r>
            <a:r>
              <a:rPr lang="en-AU" sz="1100" dirty="0">
                <a:effectLst/>
                <a:latin typeface="Arial" panose="020B0604020202020204" pitchFamily="34" charset="0"/>
                <a:ea typeface="Arial" panose="020B0604020202020204" pitchFamily="34" charset="0"/>
                <a:cs typeface="Cambria" panose="02040503050406030204" pitchFamily="18" charset="0"/>
              </a:rPr>
              <a:t> requires the head of an organisation to report allegations the following by staff or volunteers of:</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marL="342900" lvl="0" indent="-342900">
              <a:lnSpc>
                <a:spcPct val="115000"/>
              </a:lnSpc>
              <a:buFont typeface="Arial" panose="020B0604020202020204" pitchFamily="34" charset="0"/>
              <a:buChar char="●"/>
            </a:pPr>
            <a:r>
              <a:rPr lang="en-AU" sz="1100" dirty="0">
                <a:solidFill>
                  <a:srgbClr val="000000"/>
                </a:solidFill>
                <a:effectLst/>
                <a:latin typeface="Arial" panose="020B0604020202020204" pitchFamily="34" charset="0"/>
                <a:ea typeface="Arial" panose="020B0604020202020204" pitchFamily="34" charset="0"/>
                <a:cs typeface="Noto Sans Symbols"/>
              </a:rPr>
              <a:t>sexual offences against, with or in the presence of a child</a:t>
            </a:r>
            <a:endParaRPr lang="en-US" sz="1100" dirty="0">
              <a:effectLst/>
              <a:latin typeface="Noto Sans Symbols"/>
              <a:ea typeface="Noto Sans Symbols"/>
              <a:cs typeface="Noto Sans Symbols"/>
            </a:endParaRPr>
          </a:p>
          <a:p>
            <a:pPr marL="342900" lvl="0" indent="-342900">
              <a:lnSpc>
                <a:spcPct val="115000"/>
              </a:lnSpc>
              <a:buFont typeface="Arial" panose="020B0604020202020204" pitchFamily="34" charset="0"/>
              <a:buChar char="●"/>
            </a:pPr>
            <a:r>
              <a:rPr lang="en-AU" sz="1100" dirty="0">
                <a:solidFill>
                  <a:srgbClr val="000000"/>
                </a:solidFill>
                <a:effectLst/>
                <a:latin typeface="Arial" panose="020B0604020202020204" pitchFamily="34" charset="0"/>
                <a:ea typeface="Arial" panose="020B0604020202020204" pitchFamily="34" charset="0"/>
                <a:cs typeface="Noto Sans Symbols"/>
              </a:rPr>
              <a:t>misconduct against, with or in the presence of a child</a:t>
            </a:r>
            <a:endParaRPr lang="en-US" sz="1100" dirty="0">
              <a:effectLst/>
              <a:latin typeface="Noto Sans Symbols"/>
              <a:ea typeface="Noto Sans Symbols"/>
              <a:cs typeface="Noto Sans Symbols"/>
            </a:endParaRPr>
          </a:p>
          <a:p>
            <a:pPr marL="342900" lvl="0" indent="-342900">
              <a:lnSpc>
                <a:spcPct val="115000"/>
              </a:lnSpc>
              <a:buFont typeface="Arial" panose="020B0604020202020204" pitchFamily="34" charset="0"/>
              <a:buChar char="●"/>
            </a:pPr>
            <a:r>
              <a:rPr lang="en-AU" sz="1100" dirty="0">
                <a:solidFill>
                  <a:srgbClr val="000000"/>
                </a:solidFill>
                <a:effectLst/>
                <a:latin typeface="Arial" panose="020B0604020202020204" pitchFamily="34" charset="0"/>
                <a:ea typeface="Arial" panose="020B0604020202020204" pitchFamily="34" charset="0"/>
                <a:cs typeface="Noto Sans Symbols"/>
              </a:rPr>
              <a:t>physical violence against, with or in the presence of a child</a:t>
            </a:r>
            <a:endParaRPr lang="en-US" sz="1100" dirty="0">
              <a:effectLst/>
              <a:latin typeface="Noto Sans Symbols"/>
              <a:ea typeface="Noto Sans Symbols"/>
              <a:cs typeface="Noto Sans Symbols"/>
            </a:endParaRPr>
          </a:p>
          <a:p>
            <a:pPr marL="342900" lvl="0" indent="-342900">
              <a:lnSpc>
                <a:spcPct val="115000"/>
              </a:lnSpc>
              <a:buFont typeface="Arial" panose="020B0604020202020204" pitchFamily="34" charset="0"/>
              <a:buChar char="●"/>
            </a:pPr>
            <a:r>
              <a:rPr lang="en-AU" sz="1100" dirty="0">
                <a:solidFill>
                  <a:srgbClr val="000000"/>
                </a:solidFill>
                <a:effectLst/>
                <a:latin typeface="Arial" panose="020B0604020202020204" pitchFamily="34" charset="0"/>
                <a:ea typeface="Arial" panose="020B0604020202020204" pitchFamily="34" charset="0"/>
                <a:cs typeface="Noto Sans Symbols"/>
              </a:rPr>
              <a:t>behaviour that causes significant emotional or physical harm of a child </a:t>
            </a:r>
            <a:endParaRPr lang="en-US" sz="1100" dirty="0">
              <a:effectLst/>
              <a:latin typeface="Noto Sans Symbols"/>
              <a:ea typeface="Noto Sans Symbols"/>
              <a:cs typeface="Noto Sans Symbols"/>
            </a:endParaRPr>
          </a:p>
          <a:p>
            <a:pPr marL="342900" lvl="0" indent="-342900">
              <a:lnSpc>
                <a:spcPct val="115000"/>
              </a:lnSpc>
              <a:spcAft>
                <a:spcPts val="600"/>
              </a:spcAft>
              <a:buFont typeface="Arial" panose="020B0604020202020204" pitchFamily="34" charset="0"/>
              <a:buChar char="●"/>
            </a:pPr>
            <a:r>
              <a:rPr lang="en-AU" sz="1100" dirty="0">
                <a:solidFill>
                  <a:srgbClr val="000000"/>
                </a:solidFill>
                <a:effectLst/>
                <a:latin typeface="Arial" panose="020B0604020202020204" pitchFamily="34" charset="0"/>
                <a:ea typeface="Arial" panose="020B0604020202020204" pitchFamily="34" charset="0"/>
                <a:cs typeface="Noto Sans Symbols"/>
              </a:rPr>
              <a:t>significant neglect of a child</a:t>
            </a:r>
            <a:endParaRPr lang="en-US" sz="1100" dirty="0">
              <a:effectLst/>
              <a:latin typeface="Noto Sans Symbols"/>
              <a:ea typeface="Noto Sans Symbols"/>
              <a:cs typeface="Noto Sans Symbols"/>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These behaviours include but are not limited to sexual abuse, grooming, sexting, inappropriate physical contact, sexualised behaviour with a child.</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Where a staff member believes any of the above may be occurring, [HR] should be immediately and confidentially notified.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b="1" dirty="0">
                <a:effectLst/>
                <a:latin typeface="Arial" panose="020B0604020202020204" pitchFamily="34" charset="0"/>
                <a:ea typeface="Arial" panose="020B0604020202020204" pitchFamily="34" charset="0"/>
                <a:cs typeface="Cambria" panose="02040503050406030204" pitchFamily="18" charset="0"/>
              </a:rPr>
              <a:t>3.</a:t>
            </a:r>
            <a:r>
              <a:rPr lang="en-AU" sz="1100" dirty="0">
                <a:effectLst/>
                <a:latin typeface="Arial" panose="020B0604020202020204" pitchFamily="34" charset="0"/>
                <a:ea typeface="Arial" panose="020B0604020202020204" pitchFamily="34" charset="0"/>
                <a:cs typeface="Cambria" panose="02040503050406030204" pitchFamily="18" charset="0"/>
              </a:rPr>
              <a:t>   </a:t>
            </a:r>
            <a:r>
              <a:rPr lang="en-AU" sz="1100" b="1" dirty="0">
                <a:effectLst/>
                <a:latin typeface="Arial" panose="020B0604020202020204" pitchFamily="34" charset="0"/>
                <a:ea typeface="Arial" panose="020B0604020202020204" pitchFamily="34" charset="0"/>
                <a:cs typeface="Cambria" panose="02040503050406030204" pitchFamily="18" charset="0"/>
              </a:rPr>
              <a:t>Mandatory reporting obligations under the Children, Youth and Families Act 2005</a:t>
            </a:r>
            <a:r>
              <a:rPr lang="en-AU" sz="1100" dirty="0">
                <a:effectLst/>
                <a:latin typeface="Arial" panose="020B0604020202020204" pitchFamily="34" charset="0"/>
                <a:ea typeface="Arial" panose="020B0604020202020204" pitchFamily="34" charset="0"/>
                <a:cs typeface="Cambria" panose="02040503050406030204" pitchFamily="18" charset="0"/>
              </a:rPr>
              <a:t>. This obligation arises for a class of employees who, in the course of practising his or her profession or carrying out the duties of his or her office, position or employment, forms the belief on reasonable grounds that a child is in need of protection. Please refer to [Mandatory Reporting Policy] for which roles have mandatory reporting obligations under the Children, Youth and Families Act 2005.</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1200"/>
              </a:spcAft>
            </a:pPr>
            <a:r>
              <a:rPr lang="en-AU" sz="1100" dirty="0">
                <a:effectLst/>
                <a:latin typeface="Arial" panose="020B0604020202020204" pitchFamily="34" charset="0"/>
                <a:ea typeface="Arial" panose="020B0604020202020204" pitchFamily="34" charset="0"/>
                <a:cs typeface="Cambria" panose="02040503050406030204" pitchFamily="18" charset="0"/>
              </a:rPr>
              <a:t>Any staff member may seek confidential advice from the Women’s in-house legal team about mandatory reporting obligations and duty of care obligations.</a:t>
            </a:r>
          </a:p>
          <a:p>
            <a:pPr>
              <a:lnSpc>
                <a:spcPct val="115000"/>
              </a:lnSpc>
              <a:spcAft>
                <a:spcPts val="1200"/>
              </a:spcAft>
            </a:pP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Reports to Child Protection or the Police should be done in a respectful and transparent manner. The limits to confidentiality should be explained prior to a conversation related to family violence to support a disclosure of family violence being made with informed knowledge of how information is shared in Victoria.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pPr>
              <a:lnSpc>
                <a:spcPct val="115000"/>
              </a:lnSpc>
              <a:spcAft>
                <a:spcPts val="600"/>
              </a:spcAft>
            </a:pPr>
            <a:r>
              <a:rPr lang="en-AU" sz="1100" dirty="0">
                <a:effectLst/>
                <a:latin typeface="Arial" panose="020B0604020202020204" pitchFamily="34" charset="0"/>
                <a:ea typeface="Arial" panose="020B0604020202020204" pitchFamily="34" charset="0"/>
                <a:cs typeface="Cambria" panose="02040503050406030204" pitchFamily="18" charset="0"/>
              </a:rPr>
              <a:t>It is best practice to share information with consent and involvement of the adult victim survivor, and their information knowledge of what information is being reported so they can manage their safety and the safety of the children accordingly. Sharing information without the informed knowledge of a victim survivor of family violence can increase their risk.</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p>
            <a:endParaRPr lang="en-AU" sz="1100" b="1" baseline="0"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47</a:t>
            </a:fld>
            <a:endParaRPr lang="en-AU" dirty="0"/>
          </a:p>
        </p:txBody>
      </p:sp>
    </p:spTree>
    <p:extLst>
      <p:ext uri="{BB962C8B-B14F-4D97-AF65-F5344CB8AC3E}">
        <p14:creationId xmlns:p14="http://schemas.microsoft.com/office/powerpoint/2010/main" val="2016830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fontScale="92500" lnSpcReduction="20000"/>
          </a:bodyPr>
          <a:lstStyle/>
          <a:p>
            <a:r>
              <a:rPr lang="en-AU" sz="1200" b="0" i="0" kern="1200" dirty="0">
                <a:solidFill>
                  <a:schemeClr val="tx1"/>
                </a:solidFill>
                <a:effectLst/>
                <a:latin typeface="Arial" charset="0"/>
                <a:ea typeface="+mn-ea"/>
                <a:cs typeface="+mn-cs"/>
              </a:rPr>
              <a:t>The workplace also has a role in responding to perpetrators. Some more guidance will be coming out soon. </a:t>
            </a:r>
          </a:p>
          <a:p>
            <a:endParaRPr lang="en-AU" sz="1200" b="0" i="0" kern="1200" dirty="0">
              <a:solidFill>
                <a:schemeClr val="tx1"/>
              </a:solidFill>
              <a:effectLst/>
              <a:latin typeface="Arial" charset="0"/>
              <a:ea typeface="+mn-ea"/>
              <a:cs typeface="+mn-cs"/>
            </a:endParaRPr>
          </a:p>
          <a:p>
            <a:r>
              <a:rPr lang="en-AU" sz="1200" b="0" i="1" kern="1200" dirty="0">
                <a:solidFill>
                  <a:schemeClr val="tx1"/>
                </a:solidFill>
                <a:effectLst/>
                <a:latin typeface="Arial" charset="0"/>
                <a:ea typeface="+mn-ea"/>
                <a:cs typeface="+mn-cs"/>
              </a:rPr>
              <a:t>READ slide. </a:t>
            </a:r>
          </a:p>
          <a:p>
            <a:r>
              <a:rPr lang="en-AU" sz="1200" b="0" i="0" kern="1200" dirty="0">
                <a:solidFill>
                  <a:schemeClr val="tx1"/>
                </a:solidFill>
                <a:effectLst/>
                <a:latin typeface="Arial" charset="0"/>
                <a:ea typeface="+mn-ea"/>
                <a:cs typeface="+mn-cs"/>
              </a:rPr>
              <a:t>It is the role of the hospital to:</a:t>
            </a:r>
          </a:p>
          <a:p>
            <a:pPr marL="171450" lvl="0" indent="-171450">
              <a:buFont typeface="Arial" panose="020B0604020202020204" pitchFamily="34" charset="0"/>
              <a:buChar char="•"/>
            </a:pPr>
            <a:r>
              <a:rPr lang="en-AU" sz="1200" b="0" i="0" kern="1200" dirty="0">
                <a:solidFill>
                  <a:schemeClr val="tx1"/>
                </a:solidFill>
                <a:effectLst/>
                <a:latin typeface="Arial" charset="0"/>
                <a:ea typeface="+mn-ea"/>
                <a:cs typeface="+mn-cs"/>
              </a:rPr>
              <a:t>provide a safe work environment; </a:t>
            </a:r>
          </a:p>
          <a:p>
            <a:pPr marL="171450" lvl="0" indent="-171450">
              <a:buFont typeface="Arial" panose="020B0604020202020204" pitchFamily="34" charset="0"/>
              <a:buChar char="•"/>
            </a:pPr>
            <a:r>
              <a:rPr lang="en-AU" sz="1200" b="0" i="0" kern="1200" dirty="0">
                <a:solidFill>
                  <a:schemeClr val="tx1"/>
                </a:solidFill>
                <a:effectLst/>
                <a:latin typeface="Arial" charset="0"/>
                <a:ea typeface="+mn-ea"/>
                <a:cs typeface="+mn-cs"/>
              </a:rPr>
              <a:t>provide a safe clinical service for patients; and </a:t>
            </a:r>
          </a:p>
          <a:p>
            <a:pPr marL="171450" lvl="0" indent="-171450">
              <a:buFont typeface="Arial" panose="020B0604020202020204" pitchFamily="34" charset="0"/>
              <a:buChar char="•"/>
            </a:pPr>
            <a:r>
              <a:rPr lang="en-AU" sz="1200" b="0" i="0" kern="1200" dirty="0">
                <a:solidFill>
                  <a:schemeClr val="tx1"/>
                </a:solidFill>
                <a:effectLst/>
                <a:latin typeface="Arial" charset="0"/>
                <a:ea typeface="+mn-ea"/>
                <a:cs typeface="+mn-cs"/>
              </a:rPr>
              <a:t>to set and uphold expected codes of behaviour for our employees. </a:t>
            </a:r>
          </a:p>
          <a:p>
            <a:endParaRPr lang="en-AU" b="0" dirty="0"/>
          </a:p>
          <a:p>
            <a:r>
              <a:rPr lang="en-AU" b="0" baseline="0" dirty="0"/>
              <a:t>We manage behaviour that is inappropriate within the workplace but it is not our role to ‘rehabilitate’ the perpetrator – that is best done by specialist services.</a:t>
            </a:r>
          </a:p>
          <a:p>
            <a:pPr marL="0" marR="0" lvl="0" indent="0" algn="l" defTabSz="914400" rtl="0" eaLnBrk="1" fontAlgn="auto" latinLnBrk="0" hangingPunct="1">
              <a:lnSpc>
                <a:spcPct val="125000"/>
              </a:lnSpc>
              <a:spcBef>
                <a:spcPts val="0"/>
              </a:spcBef>
              <a:spcAft>
                <a:spcPts val="0"/>
              </a:spcAft>
              <a:buClrTx/>
              <a:buSzTx/>
              <a:buFontTx/>
              <a:buNone/>
              <a:tabLst/>
              <a:defRPr/>
            </a:pPr>
            <a:r>
              <a:rPr lang="en-AU" b="0" dirty="0"/>
              <a:t>Be</a:t>
            </a:r>
            <a:r>
              <a:rPr lang="en-AU" b="0" baseline="0" dirty="0"/>
              <a:t> aware of invitations to collude with the perpetrator.</a:t>
            </a:r>
          </a:p>
          <a:p>
            <a:pPr marL="0" marR="0" lvl="0" indent="0" algn="l" defTabSz="914400" rtl="0" eaLnBrk="1" fontAlgn="auto" latinLnBrk="0" hangingPunct="1">
              <a:lnSpc>
                <a:spcPct val="125000"/>
              </a:lnSpc>
              <a:spcBef>
                <a:spcPts val="0"/>
              </a:spcBef>
              <a:spcAft>
                <a:spcPts val="0"/>
              </a:spcAft>
              <a:buClrTx/>
              <a:buSzTx/>
              <a:buFontTx/>
              <a:buNone/>
              <a:tabLst/>
              <a:defRPr/>
            </a:pPr>
            <a:r>
              <a:rPr lang="en-AU" b="0" baseline="0" dirty="0"/>
              <a:t>Be aware of the obligations and options for workplace responses – OHS, discipline, code of conduct, values, Respectful Workplace Behaviours program, Reportable Conduct Scheme, criminal outcomes to proceedings and impact on registration and employment.</a:t>
            </a:r>
          </a:p>
          <a:p>
            <a:pPr marL="0" marR="0" lvl="0" indent="0" algn="l" defTabSz="914400" rtl="0" eaLnBrk="1" fontAlgn="auto" latinLnBrk="0" hangingPunct="1">
              <a:lnSpc>
                <a:spcPct val="125000"/>
              </a:lnSpc>
              <a:spcBef>
                <a:spcPts val="0"/>
              </a:spcBef>
              <a:spcAft>
                <a:spcPts val="0"/>
              </a:spcAft>
              <a:buClrTx/>
              <a:buSzTx/>
              <a:buFontTx/>
              <a:buNone/>
              <a:tabLst/>
              <a:defRPr/>
            </a:pPr>
            <a:r>
              <a:rPr lang="en-AU" b="0" baseline="0" dirty="0"/>
              <a:t>When managing both victim/survivor and perpetrator within the same workplace, workplace safety is our primary concern, particularly for the victim/survivor</a:t>
            </a:r>
          </a:p>
          <a:p>
            <a:endParaRPr lang="en-AU" b="0" dirty="0"/>
          </a:p>
          <a:p>
            <a:r>
              <a:rPr lang="en-AU" b="1" baseline="0" dirty="0">
                <a:solidFill>
                  <a:srgbClr val="FF0000"/>
                </a:solidFill>
              </a:rPr>
              <a:t>Collusion </a:t>
            </a:r>
            <a:r>
              <a:rPr lang="en-AU" baseline="0" dirty="0">
                <a:solidFill>
                  <a:srgbClr val="FF0000"/>
                </a:solidFill>
              </a:rPr>
              <a:t>– perpetrators are persuasive and have </a:t>
            </a:r>
            <a:r>
              <a:rPr lang="en-AU" baseline="0" dirty="0"/>
              <a:t>sophisticated ways of justifying their behaviour and eliciting sympathy and drawing in people to believe the problem lies with ‘her’ eg she is mentally unwell, incompetent etc. Be careful not to collude with this behaviour by buying in to their victim stance as this just reinforces the behaviour.</a:t>
            </a:r>
          </a:p>
          <a:p>
            <a:endParaRPr lang="en-AU" dirty="0"/>
          </a:p>
          <a:p>
            <a:endParaRPr lang="en-AU" b="1" dirty="0"/>
          </a:p>
          <a:p>
            <a:r>
              <a:rPr lang="en-AU" b="1" dirty="0"/>
              <a:t>KEY MESSAGE: There are many considerations</a:t>
            </a:r>
            <a:r>
              <a:rPr lang="en-AU" b="1" baseline="0" dirty="0"/>
              <a:t> when responding to an employee who uses family violence</a:t>
            </a:r>
            <a:endParaRPr lang="en-AU"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48</a:t>
            </a:fld>
            <a:endParaRPr lang="en-AU" dirty="0"/>
          </a:p>
        </p:txBody>
      </p:sp>
    </p:spTree>
    <p:extLst>
      <p:ext uri="{BB962C8B-B14F-4D97-AF65-F5344CB8AC3E}">
        <p14:creationId xmlns:p14="http://schemas.microsoft.com/office/powerpoint/2010/main" val="1624825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pPr marL="0" indent="0">
              <a:buFont typeface="Arial" panose="020B0604020202020204" pitchFamily="34" charset="0"/>
              <a:buNone/>
            </a:pPr>
            <a:r>
              <a:rPr lang="en-AU" b="1" dirty="0">
                <a:latin typeface="Arial" charset="0"/>
                <a:ea typeface="Arial" charset="0"/>
                <a:cs typeface="Arial" charset="0"/>
              </a:rPr>
              <a:t>KEY MESSAGE: Working with and supporting anyone affected by family</a:t>
            </a:r>
            <a:r>
              <a:rPr lang="en-AU" b="1" baseline="0" dirty="0">
                <a:latin typeface="Arial" charset="0"/>
                <a:ea typeface="Arial" charset="0"/>
                <a:cs typeface="Arial" charset="0"/>
              </a:rPr>
              <a:t> violence can have an impact – take care of yourself</a:t>
            </a:r>
            <a:endParaRPr lang="en-AU" b="1" dirty="0">
              <a:latin typeface="Arial" charset="0"/>
              <a:ea typeface="Arial" charset="0"/>
              <a:cs typeface="Arial" charset="0"/>
            </a:endParaRPr>
          </a:p>
          <a:p>
            <a:endParaRPr lang="en-AU" b="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FF5E64EA-81B8-4AD4-B346-9C0D8EFD5E73}" type="slidenum">
              <a:rPr lang="en-AU" smtClean="0"/>
              <a:pPr/>
              <a:t>49</a:t>
            </a:fld>
            <a:endParaRPr lang="en-AU" dirty="0"/>
          </a:p>
        </p:txBody>
      </p:sp>
    </p:spTree>
    <p:extLst>
      <p:ext uri="{BB962C8B-B14F-4D97-AF65-F5344CB8AC3E}">
        <p14:creationId xmlns:p14="http://schemas.microsoft.com/office/powerpoint/2010/main" val="86631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dirty="0"/>
              <a:t>If face to face or small group online - Participant introduction</a:t>
            </a:r>
            <a:endParaRPr lang="en-US" dirty="0"/>
          </a:p>
          <a:p>
            <a:endParaRPr lang="en-AU" dirty="0"/>
          </a:p>
          <a:p>
            <a:r>
              <a:rPr lang="en-AU" dirty="0"/>
              <a:t>Break into groups: Ask participants to self-introduce – name &amp; role only.</a:t>
            </a:r>
          </a:p>
          <a:p>
            <a:endParaRPr lang="en-US" dirty="0"/>
          </a:p>
          <a:p>
            <a:r>
              <a:rPr lang="en-AU" dirty="0"/>
              <a:t>If large online group: Ask to change name (if incorrect), through participant function, </a:t>
            </a:r>
          </a:p>
          <a:p>
            <a:r>
              <a:rPr lang="en-AU" dirty="0"/>
              <a:t>In chat ask them to introduce themselves, add pronouns and traditional land on they you are calling from.</a:t>
            </a:r>
          </a:p>
          <a:p>
            <a:endParaRPr lang="en-AU" dirty="0"/>
          </a:p>
          <a:p>
            <a:r>
              <a:rPr lang="en-AU" dirty="0"/>
              <a:t>Reiterate that everyone is welcome and there will be a chat at the end. </a:t>
            </a:r>
          </a:p>
          <a:p>
            <a:r>
              <a:rPr lang="en-AU" sz="1200" b="0" i="0" kern="1200" dirty="0">
                <a:solidFill>
                  <a:schemeClr val="tx1"/>
                </a:solidFill>
                <a:effectLst/>
                <a:latin typeface="Arial" charset="0"/>
                <a:ea typeface="+mn-ea"/>
                <a:cs typeface="+mn-cs"/>
              </a:rPr>
              <a:t>. </a:t>
            </a:r>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5</a:t>
            </a:fld>
            <a:endParaRPr lang="en-AU" dirty="0"/>
          </a:p>
        </p:txBody>
      </p:sp>
    </p:spTree>
    <p:extLst>
      <p:ext uri="{BB962C8B-B14F-4D97-AF65-F5344CB8AC3E}">
        <p14:creationId xmlns:p14="http://schemas.microsoft.com/office/powerpoint/2010/main" val="3433598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r>
              <a:rPr lang="en-AU" sz="1200" b="0" i="0" kern="1200" dirty="0">
                <a:solidFill>
                  <a:schemeClr val="tx1"/>
                </a:solidFill>
                <a:effectLst/>
                <a:latin typeface="Arial" charset="0"/>
                <a:ea typeface="+mn-ea"/>
                <a:cs typeface="+mn-cs"/>
              </a:rPr>
              <a:t>Participants will retain the most information they hear at the commencement and conclusion of the training session. This is an opportunity to restate your key messages.</a:t>
            </a:r>
            <a:endParaRPr lang="en-US" sz="1200" b="0" i="0" kern="1200" dirty="0">
              <a:solidFill>
                <a:schemeClr val="tx1"/>
              </a:solidFill>
              <a:effectLst/>
              <a:latin typeface="Arial" charset="0"/>
              <a:ea typeface="+mn-ea"/>
              <a:cs typeface="+mn-cs"/>
            </a:endParaRPr>
          </a:p>
          <a:p>
            <a:r>
              <a:rPr lang="en-AU" sz="1200" b="0" i="0" kern="1200" dirty="0">
                <a:solidFill>
                  <a:schemeClr val="tx1"/>
                </a:solidFill>
                <a:effectLst/>
                <a:latin typeface="Arial" charset="0"/>
                <a:ea typeface="+mn-ea"/>
                <a:cs typeface="+mn-cs"/>
              </a:rPr>
              <a:t>Reiterate where to go for more information </a:t>
            </a:r>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50</a:t>
            </a:fld>
            <a:endParaRPr lang="en-AU" dirty="0"/>
          </a:p>
        </p:txBody>
      </p:sp>
    </p:spTree>
    <p:extLst>
      <p:ext uri="{BB962C8B-B14F-4D97-AF65-F5344CB8AC3E}">
        <p14:creationId xmlns:p14="http://schemas.microsoft.com/office/powerpoint/2010/main" val="538264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AU" b="1" dirty="0"/>
              <a:t>Thanks for coming and your commitment to a communities and workplace that are free from violence. </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25000"/>
              </a:lnSpc>
              <a:spcBef>
                <a:spcPts val="0"/>
              </a:spcBef>
              <a:spcAft>
                <a:spcPts val="0"/>
              </a:spcAft>
              <a:buClrTx/>
              <a:buSzTx/>
              <a:buFontTx/>
              <a:buNone/>
              <a:tabLst/>
              <a:defRPr/>
            </a:pPr>
            <a:r>
              <a:rPr lang="en-AU" dirty="0"/>
              <a:t>We now have time to questions. </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25000"/>
              </a:lnSpc>
              <a:spcBef>
                <a:spcPts val="0"/>
              </a:spcBef>
              <a:spcAft>
                <a:spcPts val="0"/>
              </a:spcAft>
              <a:buClrTx/>
              <a:buSzTx/>
              <a:buFontTx/>
              <a:buNone/>
              <a:tabLst/>
              <a:defRPr/>
            </a:pPr>
            <a:r>
              <a:rPr lang="en-US" baseline="0" dirty="0"/>
              <a:t>We will also hand out / send around the link to a short evaluation form and I have asked if some of you are happy to have a short chat about how it went from your end. </a:t>
            </a:r>
          </a:p>
          <a:p>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51</a:t>
            </a:fld>
            <a:endParaRPr lang="en-AU" dirty="0"/>
          </a:p>
        </p:txBody>
      </p:sp>
    </p:spTree>
    <p:extLst>
      <p:ext uri="{BB962C8B-B14F-4D97-AF65-F5344CB8AC3E}">
        <p14:creationId xmlns:p14="http://schemas.microsoft.com/office/powerpoint/2010/main" val="400643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5413" y="766763"/>
            <a:ext cx="3833812" cy="2157412"/>
          </a:xfrm>
          <a:prstGeom prst="rect">
            <a:avLst/>
          </a:prstGeom>
        </p:spPr>
      </p:sp>
      <p:sp>
        <p:nvSpPr>
          <p:cNvPr id="3" name="Notes Placeholder 2"/>
          <p:cNvSpPr>
            <a:spLocks noGrp="1"/>
          </p:cNvSpPr>
          <p:nvPr>
            <p:ph type="body" idx="1"/>
          </p:nvPr>
        </p:nvSpPr>
        <p:spPr>
          <a:xfrm>
            <a:off x="796016" y="3424843"/>
            <a:ext cx="5205642" cy="5154544"/>
          </a:xfrm>
          <a:prstGeom prst="rect">
            <a:avLst/>
          </a:prstGeom>
        </p:spPr>
        <p:txBody>
          <a:bodyPr>
            <a:normAutofit/>
          </a:bodyPr>
          <a:lstStyle/>
          <a:p>
            <a:r>
              <a:rPr lang="en-AU" i="1" dirty="0"/>
              <a:t>This training is specifically about how you can safely support staff who are experiencing family violence. it is not about responding to patients. Much of the theory and practice is the same, but policies and procedures differ.  </a:t>
            </a:r>
          </a:p>
          <a:p>
            <a:endParaRPr lang="en-US" i="1" dirty="0"/>
          </a:p>
          <a:p>
            <a:r>
              <a:rPr lang="en-AU" i="1" dirty="0"/>
              <a:t>Staff are currently not in scope for Family Violence Information Sharing, so this training does not talk specifically about this legislation nor outline managers' responsibilities under MARAM. If there is a change in this situation, we will update Managers training to reflect this and you will be notified by the hospital through the usual channels. </a:t>
            </a:r>
            <a:endParaRPr lang="en-US" i="1"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165154DD-F7FC-495B-8819-4419D57551AC}" type="slidenum">
              <a:rPr lang="en-AU" smtClean="0"/>
              <a:t>6</a:t>
            </a:fld>
            <a:endParaRPr lang="en-AU" dirty="0"/>
          </a:p>
        </p:txBody>
      </p:sp>
    </p:spTree>
    <p:extLst>
      <p:ext uri="{BB962C8B-B14F-4D97-AF65-F5344CB8AC3E}">
        <p14:creationId xmlns:p14="http://schemas.microsoft.com/office/powerpoint/2010/main" val="212419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AU" dirty="0"/>
              <a:t>If face to face (or interactive online session), ask, </a:t>
            </a:r>
            <a:endParaRPr lang="en-US" dirty="0"/>
          </a:p>
          <a:p>
            <a:pPr lvl="0"/>
            <a:r>
              <a:rPr lang="en-AU" dirty="0"/>
              <a:t>What differentiates family violence from normal relationship conflict?</a:t>
            </a:r>
            <a:endParaRPr lang="en-US" dirty="0"/>
          </a:p>
          <a:p>
            <a:endParaRPr lang="en-US" dirty="0"/>
          </a:p>
          <a:p>
            <a:r>
              <a:rPr lang="en-AU" dirty="0"/>
              <a:t>Answer: Family violence is distinguished by the use of coercive control causing victims to feel fear. Family violence also takes many forms, not just physical and not just an argument.  </a:t>
            </a:r>
            <a:endParaRPr lang="en-US" dirty="0"/>
          </a:p>
          <a:p>
            <a:endParaRPr lang="en-AU" dirty="0"/>
          </a:p>
          <a:p>
            <a:r>
              <a:rPr lang="en-AU" dirty="0"/>
              <a:t>Give the participants a moment to read slide</a:t>
            </a:r>
            <a:endParaRPr lang="en-US" dirty="0"/>
          </a:p>
          <a:p>
            <a:pPr lvl="0"/>
            <a:r>
              <a:rPr lang="en-AU" dirty="0"/>
              <a:t>This is the definition used in Workplace Support which comes from the Family Violence Protection Act Vic</a:t>
            </a:r>
            <a:endParaRPr lang="en-US" dirty="0"/>
          </a:p>
          <a:p>
            <a:pPr lvl="0"/>
            <a:r>
              <a:rPr lang="en-AU" dirty="0"/>
              <a:t>It can be any one of these behaviours. It is not just physical violence</a:t>
            </a:r>
            <a:endParaRPr lang="en-US" dirty="0"/>
          </a:p>
          <a:p>
            <a:pPr lvl="0"/>
            <a:r>
              <a:rPr lang="en-AU" dirty="0"/>
              <a:t>The key words in the definition are ‘control’ and ‘fear’. This is what differentiates family violence from relationship conflict – it is the use of fear to ensure that one person retains power and control within the relationship.</a:t>
            </a:r>
            <a:endParaRPr lang="en-US" dirty="0"/>
          </a:p>
          <a:p>
            <a:pPr lvl="0"/>
            <a:r>
              <a:rPr lang="en-AU" dirty="0"/>
              <a:t>Not all types of violence are criminal offences, e.g. emotional abuse</a:t>
            </a:r>
            <a:endParaRPr lang="en-US" dirty="0"/>
          </a:p>
          <a:p>
            <a:endParaRPr lang="en-US" dirty="0"/>
          </a:p>
          <a:p>
            <a:endParaRPr lang="en-US" dirty="0"/>
          </a:p>
          <a:p>
            <a:r>
              <a:rPr lang="en-AU" dirty="0"/>
              <a:t>KEY MESSAGE: Family violence causes fear by exerting power and control </a:t>
            </a:r>
          </a:p>
          <a:p>
            <a:r>
              <a:rPr lang="en-AU" dirty="0"/>
              <a:t>NOTE WE WILL talk more about the signs and indicators later </a:t>
            </a:r>
          </a:p>
          <a:p>
            <a:endParaRPr lang="en-AU" dirty="0"/>
          </a:p>
        </p:txBody>
      </p:sp>
      <p:sp>
        <p:nvSpPr>
          <p:cNvPr id="4" name="Slide Number Placeholder 3"/>
          <p:cNvSpPr>
            <a:spLocks noGrp="1"/>
          </p:cNvSpPr>
          <p:nvPr>
            <p:ph type="sldNum" sz="quarter" idx="10"/>
          </p:nvPr>
        </p:nvSpPr>
        <p:spPr/>
        <p:txBody>
          <a:bodyPr/>
          <a:lstStyle/>
          <a:p>
            <a:fld id="{165154DD-F7FC-495B-8819-4419D57551AC}" type="slidenum">
              <a:rPr lang="en-AU" smtClean="0"/>
              <a:pPr/>
              <a:t>7</a:t>
            </a:fld>
            <a:endParaRPr lang="en-AU" dirty="0"/>
          </a:p>
        </p:txBody>
      </p:sp>
      <p:sp>
        <p:nvSpPr>
          <p:cNvPr id="7" name="Slide Image Placeholder 6">
            <a:extLst>
              <a:ext uri="{FF2B5EF4-FFF2-40B4-BE49-F238E27FC236}">
                <a16:creationId xmlns:a16="http://schemas.microsoft.com/office/drawing/2014/main" id="{F19D7D04-C19E-4C90-A871-13C8FEB03C6B}"/>
              </a:ext>
            </a:extLst>
          </p:cNvPr>
          <p:cNvSpPr>
            <a:spLocks noGrp="1" noRot="1" noChangeAspect="1"/>
          </p:cNvSpPr>
          <p:nvPr>
            <p:ph type="sldImg"/>
          </p:nvPr>
        </p:nvSpPr>
        <p:spPr>
          <a:xfrm>
            <a:off x="1611313" y="631825"/>
            <a:ext cx="3635375" cy="2046288"/>
          </a:xfrm>
        </p:spPr>
      </p:sp>
    </p:spTree>
    <p:extLst>
      <p:ext uri="{BB962C8B-B14F-4D97-AF65-F5344CB8AC3E}">
        <p14:creationId xmlns:p14="http://schemas.microsoft.com/office/powerpoint/2010/main" val="79921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AU" sz="1200" b="0" i="1" kern="1200" dirty="0">
                <a:solidFill>
                  <a:schemeClr val="tx1"/>
                </a:solidFill>
                <a:effectLst/>
                <a:latin typeface="Arial" charset="0"/>
                <a:ea typeface="+mn-ea"/>
                <a:cs typeface="+mn-cs"/>
              </a:rPr>
              <a:t>Recognise</a:t>
            </a:r>
            <a:r>
              <a:rPr lang="en-AU" sz="1200" b="0" i="1" kern="1200" baseline="0" dirty="0">
                <a:solidFill>
                  <a:schemeClr val="tx1"/>
                </a:solidFill>
                <a:effectLst/>
                <a:latin typeface="Arial" charset="0"/>
                <a:ea typeface="+mn-ea"/>
                <a:cs typeface="+mn-cs"/>
              </a:rPr>
              <a:t> gender diversity and why we use the terminology of women and men</a:t>
            </a:r>
            <a:endParaRPr lang="en-AU" sz="1200" b="0" i="0" kern="1200" dirty="0">
              <a:solidFill>
                <a:schemeClr val="tx1"/>
              </a:solidFill>
              <a:effectLst/>
              <a:latin typeface="Arial" charset="0"/>
              <a:ea typeface="+mn-ea"/>
              <a:cs typeface="+mn-cs"/>
            </a:endParaRPr>
          </a:p>
          <a:p>
            <a:endParaRPr lang="en-AU" dirty="0"/>
          </a:p>
          <a:p>
            <a:r>
              <a:rPr lang="en-AU" dirty="0"/>
              <a:t>We acknowledge that violence is experienced by people whose life and/or identity does not conform to binary definitions of sex and gender.</a:t>
            </a:r>
          </a:p>
          <a:p>
            <a:endParaRPr lang="en-AU" dirty="0"/>
          </a:p>
          <a:p>
            <a:r>
              <a:rPr lang="en-AU" dirty="0"/>
              <a:t>The definition of ‘women’ used throughout this presentation</a:t>
            </a:r>
            <a:r>
              <a:rPr lang="en-AU" baseline="0" dirty="0"/>
              <a:t> </a:t>
            </a:r>
            <a:r>
              <a:rPr lang="en-AU" dirty="0"/>
              <a:t>includes anyone who identifies and lives as a woman. However, in order to reflect and respond to what existing research and data tells us about the key drivers of violence against women at the population level, we use binary terms like ‘men/ women’ and ‘male/female’. </a:t>
            </a:r>
          </a:p>
          <a:p>
            <a:endParaRPr lang="en-AU" dirty="0"/>
          </a:p>
          <a:p>
            <a:pPr marL="0" marR="0" lvl="0" indent="0" algn="l" defTabSz="914400" rtl="0" eaLnBrk="1" fontAlgn="auto" latinLnBrk="0" hangingPunct="1">
              <a:lnSpc>
                <a:spcPct val="125000"/>
              </a:lnSpc>
              <a:spcBef>
                <a:spcPts val="0"/>
              </a:spcBef>
              <a:spcAft>
                <a:spcPts val="0"/>
              </a:spcAft>
              <a:buClrTx/>
              <a:buSzTx/>
              <a:buFontTx/>
              <a:buNone/>
              <a:tabLst/>
              <a:defRPr/>
            </a:pPr>
            <a:r>
              <a:rPr lang="en-AU" b="1" i="0" dirty="0"/>
              <a:t>Key Message: It is important to recognise </a:t>
            </a:r>
            <a:r>
              <a:rPr lang="en-AU" sz="1200" b="1" i="0" kern="1200" baseline="0" dirty="0">
                <a:solidFill>
                  <a:schemeClr val="tx1"/>
                </a:solidFill>
                <a:effectLst/>
                <a:latin typeface="Arial" charset="0"/>
                <a:ea typeface="+mn-ea"/>
                <a:cs typeface="+mn-cs"/>
              </a:rPr>
              <a:t>gender diversity and why we use the terminology of women and men</a:t>
            </a:r>
            <a:endParaRPr lang="en-AU" sz="1200" b="1" i="0" kern="1200" dirty="0">
              <a:solidFill>
                <a:schemeClr val="tx1"/>
              </a:solidFill>
              <a:effectLst/>
              <a:latin typeface="Arial" charset="0"/>
              <a:ea typeface="+mn-ea"/>
              <a:cs typeface="+mn-cs"/>
            </a:endParaRPr>
          </a:p>
          <a:p>
            <a:endParaRPr lang="en-AU" dirty="0"/>
          </a:p>
        </p:txBody>
      </p:sp>
      <p:sp>
        <p:nvSpPr>
          <p:cNvPr id="4" name="Slide Number Placeholder 3"/>
          <p:cNvSpPr>
            <a:spLocks noGrp="1"/>
          </p:cNvSpPr>
          <p:nvPr>
            <p:ph type="sldNum" sz="quarter" idx="10"/>
          </p:nvPr>
        </p:nvSpPr>
        <p:spPr/>
        <p:txBody>
          <a:bodyPr/>
          <a:lstStyle/>
          <a:p>
            <a:fld id="{FF5E64EA-81B8-4AD4-B346-9C0D8EFD5E73}" type="slidenum">
              <a:rPr lang="en-AU" smtClean="0"/>
              <a:pPr/>
              <a:t>8</a:t>
            </a:fld>
            <a:endParaRPr lang="en-AU" dirty="0"/>
          </a:p>
        </p:txBody>
      </p:sp>
      <p:sp>
        <p:nvSpPr>
          <p:cNvPr id="7" name="Slide Image Placeholder 6">
            <a:extLst>
              <a:ext uri="{FF2B5EF4-FFF2-40B4-BE49-F238E27FC236}">
                <a16:creationId xmlns:a16="http://schemas.microsoft.com/office/drawing/2014/main" id="{314FC7EA-89B9-4FBD-BC42-202170D41F1F}"/>
              </a:ext>
            </a:extLst>
          </p:cNvPr>
          <p:cNvSpPr>
            <a:spLocks noGrp="1" noRot="1" noChangeAspect="1"/>
          </p:cNvSpPr>
          <p:nvPr>
            <p:ph type="sldImg"/>
          </p:nvPr>
        </p:nvSpPr>
        <p:spPr>
          <a:xfrm>
            <a:off x="1600200" y="458788"/>
            <a:ext cx="3957638" cy="2225675"/>
          </a:xfrm>
        </p:spPr>
      </p:sp>
    </p:spTree>
    <p:extLst>
      <p:ext uri="{BB962C8B-B14F-4D97-AF65-F5344CB8AC3E}">
        <p14:creationId xmlns:p14="http://schemas.microsoft.com/office/powerpoint/2010/main" val="233716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428625"/>
            <a:ext cx="3641725" cy="2049463"/>
          </a:xfrm>
          <a:prstGeom prst="rect">
            <a:avLst/>
          </a:prstGeom>
        </p:spPr>
      </p:sp>
      <p:sp>
        <p:nvSpPr>
          <p:cNvPr id="3" name="Notes Placeholder 2"/>
          <p:cNvSpPr>
            <a:spLocks noGrp="1"/>
          </p:cNvSpPr>
          <p:nvPr>
            <p:ph type="body" idx="1"/>
          </p:nvPr>
        </p:nvSpPr>
        <p:spPr>
          <a:xfrm>
            <a:off x="687950" y="2660072"/>
            <a:ext cx="5554908" cy="5154544"/>
          </a:xfrm>
          <a:prstGeom prst="rect">
            <a:avLst/>
          </a:prstGeom>
        </p:spPr>
        <p:txBody>
          <a:bodyPr>
            <a:normAutofit fontScale="62500" lnSpcReduction="20000"/>
          </a:bodyPr>
          <a:lstStyle/>
          <a:p>
            <a:r>
              <a:rPr lang="en-AU" sz="2000" b="1" dirty="0"/>
              <a:t>If face to face (or interactive online session) ask, </a:t>
            </a:r>
            <a:endParaRPr lang="en-US" sz="2000" b="1" dirty="0"/>
          </a:p>
          <a:p>
            <a:pPr lvl="0"/>
            <a:r>
              <a:rPr lang="en-AU" sz="2000" i="1" dirty="0"/>
              <a:t>Is family violence likely to be experienced in the same way by all people? </a:t>
            </a:r>
          </a:p>
          <a:p>
            <a:r>
              <a:rPr lang="en-AU" sz="2000" dirty="0"/>
              <a:t>If small group, then allow a couple of people to answer and discuss.</a:t>
            </a:r>
            <a:endParaRPr lang="en-AU" sz="2000" b="1" dirty="0"/>
          </a:p>
          <a:p>
            <a:r>
              <a:rPr lang="en-AU" sz="2000" b="1" i="1" dirty="0"/>
              <a:t>Answer: </a:t>
            </a:r>
            <a:r>
              <a:rPr lang="en-AU" sz="2000" i="1" dirty="0"/>
              <a:t>No, there are gendered differences, and some women are more likely to be targeted for violence and face more barriers to accessing help. </a:t>
            </a:r>
            <a:endParaRPr lang="en-US" sz="2000" i="1" dirty="0"/>
          </a:p>
          <a:p>
            <a:r>
              <a:rPr lang="en-AU" sz="2000" dirty="0"/>
              <a:t> </a:t>
            </a:r>
            <a:endParaRPr lang="en-US" sz="2000" dirty="0"/>
          </a:p>
          <a:p>
            <a:r>
              <a:rPr lang="en-AU" sz="2000" dirty="0"/>
              <a:t>This info graphic illustrates the gendered nature of family violence – facilitator is to step through the various infographic data.</a:t>
            </a:r>
            <a:endParaRPr lang="en-US" sz="2000" dirty="0"/>
          </a:p>
          <a:p>
            <a:endParaRPr lang="en-AU" sz="2000" dirty="0"/>
          </a:p>
          <a:p>
            <a:r>
              <a:rPr lang="en-AU" sz="2000" dirty="0"/>
              <a:t>Note the high rates of violence experienced by women and men by partners or ex partners, and also high rates of both physical and emotional violence </a:t>
            </a:r>
          </a:p>
          <a:p>
            <a:endParaRPr lang="en-AU" sz="2000" dirty="0"/>
          </a:p>
          <a:p>
            <a:r>
              <a:rPr lang="en-AU" sz="2000" dirty="0"/>
              <a:t>Family violence is a gendered issue. Overwhelmingly, the majority of acts of family violence and sexual assault are perpetrated by men against women and their children.</a:t>
            </a:r>
          </a:p>
          <a:p>
            <a:r>
              <a:rPr lang="en-AU" sz="2000" dirty="0"/>
              <a:t> </a:t>
            </a:r>
          </a:p>
          <a:p>
            <a:r>
              <a:rPr lang="en-AU" sz="2000" b="1" dirty="0"/>
              <a:t>KEY MESSAGES: </a:t>
            </a:r>
          </a:p>
          <a:p>
            <a:r>
              <a:rPr lang="en-AU" sz="2000" b="1" dirty="0"/>
              <a:t>Victims of family violence are mostly women and children.</a:t>
            </a:r>
          </a:p>
          <a:p>
            <a:r>
              <a:rPr lang="en-AU" sz="2000" b="1" dirty="0"/>
              <a:t>Many people are affected by family violence, and they are our patients and our colleagues.</a:t>
            </a:r>
          </a:p>
          <a:p>
            <a:endParaRPr lang="en-AU" dirty="0"/>
          </a:p>
        </p:txBody>
      </p:sp>
      <p:sp>
        <p:nvSpPr>
          <p:cNvPr id="4" name="Slide Number Placeholder 3"/>
          <p:cNvSpPr>
            <a:spLocks noGrp="1"/>
          </p:cNvSpPr>
          <p:nvPr>
            <p:ph type="sldNum" sz="quarter" idx="10"/>
          </p:nvPr>
        </p:nvSpPr>
        <p:spPr>
          <a:xfrm>
            <a:off x="3850446" y="9430092"/>
            <a:ext cx="2945659" cy="496411"/>
          </a:xfrm>
          <a:prstGeom prst="rect">
            <a:avLst/>
          </a:prstGeom>
        </p:spPr>
        <p:txBody>
          <a:bodyPr/>
          <a:lstStyle/>
          <a:p>
            <a:fld id="{B4090462-8C88-4E1F-8A5F-0FC040483E04}" type="slidenum">
              <a:rPr lang="en-AU" smtClean="0"/>
              <a:pPr/>
              <a:t>9</a:t>
            </a:fld>
            <a:endParaRPr lang="en-AU" dirty="0"/>
          </a:p>
        </p:txBody>
      </p:sp>
    </p:spTree>
    <p:extLst>
      <p:ext uri="{BB962C8B-B14F-4D97-AF65-F5344CB8AC3E}">
        <p14:creationId xmlns:p14="http://schemas.microsoft.com/office/powerpoint/2010/main" val="984390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990601"/>
          </a:xfrm>
          <a:solidFill>
            <a:srgbClr val="0076A3"/>
          </a:solidFill>
        </p:spPr>
        <p:txBody>
          <a:bodyPr vert="horz" lIns="91440" tIns="108000" rIns="91440" bIns="216000" rtlCol="0" anchor="ctr" anchorCtr="0">
            <a:noAutofit/>
          </a:bodyPr>
          <a:lstStyle>
            <a:lvl1pPr>
              <a:defRPr lang="en-AU" sz="3600"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pPr>
            <a:r>
              <a:rPr lang="en-US" dirty="0"/>
              <a:t>Click to edit master title style</a:t>
            </a:r>
            <a:endParaRPr lang="en-AU" dirty="0"/>
          </a:p>
        </p:txBody>
      </p:sp>
      <p:sp>
        <p:nvSpPr>
          <p:cNvPr id="3" name="Content Placeholder 2"/>
          <p:cNvSpPr>
            <a:spLocks noGrp="1"/>
          </p:cNvSpPr>
          <p:nvPr>
            <p:ph idx="1"/>
          </p:nvPr>
        </p:nvSpPr>
        <p:spPr>
          <a:xfrm>
            <a:off x="643800" y="1467000"/>
            <a:ext cx="10608000" cy="3924000"/>
          </a:xfrm>
        </p:spPr>
        <p:txBody>
          <a:bodyPr>
            <a:normAutofit/>
          </a:bodyPr>
          <a:lstStyle>
            <a:lvl1pPr marL="0" indent="0">
              <a:lnSpc>
                <a:spcPct val="125000"/>
              </a:lnSpc>
              <a:spcBef>
                <a:spcPts val="1000"/>
              </a:spcBef>
              <a:spcAft>
                <a:spcPts val="0"/>
              </a:spcAft>
              <a:buNone/>
              <a:defRPr sz="2400" kern="1600" baseline="0">
                <a:solidFill>
                  <a:schemeClr val="tx1">
                    <a:lumMod val="50000"/>
                  </a:schemeClr>
                </a:solidFill>
                <a:latin typeface="Arial" charset="0"/>
              </a:defRPr>
            </a:lvl1pPr>
            <a:lvl2pPr marL="360000" indent="-360000">
              <a:lnSpc>
                <a:spcPct val="125000"/>
              </a:lnSpc>
              <a:spcBef>
                <a:spcPts val="500"/>
              </a:spcBef>
              <a:spcAft>
                <a:spcPts val="0"/>
              </a:spcAft>
              <a:buFont typeface="Arial" charset="0"/>
              <a:buChar char="•"/>
              <a:defRPr sz="2400" kern="1600" baseline="0">
                <a:solidFill>
                  <a:schemeClr val="tx1">
                    <a:lumMod val="50000"/>
                  </a:schemeClr>
                </a:solidFill>
                <a:latin typeface="Arial" charset="0"/>
              </a:defRPr>
            </a:lvl2pPr>
            <a:lvl3pPr>
              <a:defRPr sz="2000" baseline="0">
                <a:solidFill>
                  <a:schemeClr val="tx1">
                    <a:lumMod val="50000"/>
                  </a:schemeClr>
                </a:solidFill>
                <a:latin typeface="Arial" charset="0"/>
              </a:defRPr>
            </a:lvl3pPr>
            <a:lvl4pPr>
              <a:lnSpc>
                <a:spcPct val="100000"/>
              </a:lnSpc>
              <a:spcBef>
                <a:spcPts val="2000"/>
              </a:spcBef>
              <a:spcAft>
                <a:spcPts val="0"/>
              </a:spcAft>
              <a:defRPr sz="1400" kern="1600" baseline="0">
                <a:solidFill>
                  <a:schemeClr val="tx1">
                    <a:lumMod val="50000"/>
                  </a:schemeClr>
                </a:solidFill>
                <a:latin typeface="Arial" charset="0"/>
              </a:defRPr>
            </a:lvl4pPr>
            <a:lvl5pPr marL="342900" indent="-342900">
              <a:buFont typeface=".AppleSystemUIFont" charset="-120"/>
              <a:buChar char="–"/>
              <a:defRPr sz="2400" kern="1600" baseline="0">
                <a:solidFill>
                  <a:schemeClr val="tx1"/>
                </a:solidFill>
                <a:latin typeface="Arial" charset="0"/>
              </a:defRPr>
            </a:lvl5pPr>
            <a:lvl6pPr marL="720000" indent="-360000">
              <a:lnSpc>
                <a:spcPct val="125000"/>
              </a:lnSpc>
              <a:spcBef>
                <a:spcPts val="0"/>
              </a:spcBef>
              <a:buFont typeface=".AppleSystemUIFont" charset="-120"/>
              <a:buChar char="–"/>
              <a:defRPr sz="2400" b="0" i="0" kern="1600" baseline="0">
                <a:latin typeface="Arial" charset="0"/>
                <a:ea typeface="Arial" charset="0"/>
                <a:cs typeface="Arial" charset="0"/>
              </a:defRPr>
            </a:lvl6pPr>
          </a:lstStyle>
          <a:p>
            <a:pPr lvl="0"/>
            <a:endParaRPr lang="en-US" dirty="0"/>
          </a:p>
        </p:txBody>
      </p:sp>
      <p:sp>
        <p:nvSpPr>
          <p:cNvPr id="4" name="Slide Number Placeholder 3">
            <a:extLst>
              <a:ext uri="{FF2B5EF4-FFF2-40B4-BE49-F238E27FC236}">
                <a16:creationId xmlns:a16="http://schemas.microsoft.com/office/drawing/2014/main" id="{E1CF2093-83BC-4EF1-80F1-1E47776814FD}"/>
              </a:ext>
            </a:extLst>
          </p:cNvPr>
          <p:cNvSpPr>
            <a:spLocks noGrp="1"/>
          </p:cNvSpPr>
          <p:nvPr>
            <p:ph type="sldNum" sz="quarter" idx="10"/>
          </p:nvPr>
        </p:nvSpPr>
        <p:spPr>
          <a:xfrm>
            <a:off x="9049138" y="6127295"/>
            <a:ext cx="2743200" cy="365125"/>
          </a:xfrm>
        </p:spPr>
        <p:txBody>
          <a:bodyPr/>
          <a:lstStyle/>
          <a:p>
            <a:fld id="{6E50814D-6000-4467-A1E5-BC65FA4CE36E}" type="slidenum">
              <a:rPr lang="en-US" smtClean="0"/>
              <a:t>‹#›</a:t>
            </a:fld>
            <a:endParaRPr lang="en-US" dirty="0"/>
          </a:p>
        </p:txBody>
      </p:sp>
    </p:spTree>
    <p:extLst>
      <p:ext uri="{BB962C8B-B14F-4D97-AF65-F5344CB8AC3E}">
        <p14:creationId xmlns:p14="http://schemas.microsoft.com/office/powerpoint/2010/main" val="7746541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88D42D-2FC3-4280-881E-F9F05C3D9AEC}"/>
              </a:ext>
            </a:extLst>
          </p:cNvPr>
          <p:cNvSpPr>
            <a:spLocks noGrp="1"/>
          </p:cNvSpPr>
          <p:nvPr>
            <p:ph type="sldNum" sz="quarter" idx="10"/>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250291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592F-9B73-4FBB-B507-189F18D1434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007DF65-3133-4299-BAF6-38DC207A632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D7D54-9315-4A1E-B4A7-93F2E8CD497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24CCCF-13AC-4730-91D1-EF215D37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794037-4C0A-482D-810B-1F5AF0445F25}"/>
              </a:ext>
            </a:extLst>
          </p:cNvPr>
          <p:cNvSpPr>
            <a:spLocks noGrp="1"/>
          </p:cNvSpPr>
          <p:nvPr>
            <p:ph type="sldNum" sz="quarter" idx="12"/>
          </p:nvPr>
        </p:nvSpPr>
        <p:spPr/>
        <p:txBody>
          <a:bodyPr/>
          <a:lstStyle/>
          <a:p>
            <a:fld id="{9DDF8244-84F6-4DA2-B425-DE457CBCE17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AA6C1-2BF2-459F-BDA5-C8A2ED9DC3D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FE0B5BD-17A0-4A5D-8F10-FC9D1E6C3D6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3A2C4-5C08-4428-B2E4-F409B3CEB7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8C53A5-280F-4463-B1D6-BE7912684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9FC5A5-EE9E-4AF1-8B50-0D2F0887E509}"/>
              </a:ext>
            </a:extLst>
          </p:cNvPr>
          <p:cNvSpPr>
            <a:spLocks noGrp="1"/>
          </p:cNvSpPr>
          <p:nvPr>
            <p:ph type="sldNum" sz="quarter" idx="12"/>
          </p:nvPr>
        </p:nvSpPr>
        <p:spPr/>
        <p:txBody>
          <a:bodyPr/>
          <a:lstStyle/>
          <a:p>
            <a:fld id="{9DDF8244-84F6-4DA2-B425-DE457CBCE17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8B1D-ABAB-4CEE-8C19-DC3EBBACD3B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BCE928F-0F00-4855-93ED-E805D057AD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B2D7C-03E8-43AC-862E-E2883FCCFC1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90F7FF-3786-47E6-BA3E-1E4024E5F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D61273-A303-4B23-BD5E-B9928E089626}"/>
              </a:ext>
            </a:extLst>
          </p:cNvPr>
          <p:cNvSpPr>
            <a:spLocks noGrp="1"/>
          </p:cNvSpPr>
          <p:nvPr>
            <p:ph type="sldNum" sz="quarter" idx="12"/>
          </p:nvPr>
        </p:nvSpPr>
        <p:spPr/>
        <p:txBody>
          <a:bodyPr/>
          <a:lstStyle/>
          <a:p>
            <a:fld id="{9DDF8244-84F6-4DA2-B425-DE457CBCE17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549A-CD32-4E5D-9F76-BD9E1B8EFA7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772A47-F188-41BF-B7E4-DDBA06EF91E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88E63-967C-4396-A220-6BC2A2648DE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EA0B5D-7360-4B53-84B9-A89F94A9BF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A1190-5CDD-4994-811C-26906B39218E}"/>
              </a:ext>
            </a:extLst>
          </p:cNvPr>
          <p:cNvSpPr>
            <a:spLocks noGrp="1"/>
          </p:cNvSpPr>
          <p:nvPr>
            <p:ph type="sldNum" sz="quarter" idx="12"/>
          </p:nvPr>
        </p:nvSpPr>
        <p:spPr/>
        <p:txBody>
          <a:bodyPr/>
          <a:lstStyle/>
          <a:p>
            <a:fld id="{9DDF8244-84F6-4DA2-B425-DE457CBCE17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006F-EE76-4DC3-8EB6-E1DB9B5ED5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58A2A22-DF16-40BF-811F-42DAD4D84E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A6D47-417B-43C1-9266-2EAB9E89BD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E39426-C421-4F35-B1C8-111D0A8A74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0EDE86-8766-4BF7-8464-C47114175A0E}"/>
              </a:ext>
            </a:extLst>
          </p:cNvPr>
          <p:cNvSpPr>
            <a:spLocks noGrp="1"/>
          </p:cNvSpPr>
          <p:nvPr>
            <p:ph type="sldNum" sz="quarter" idx="12"/>
          </p:nvPr>
        </p:nvSpPr>
        <p:spPr/>
        <p:txBody>
          <a:bodyPr/>
          <a:lstStyle/>
          <a:p>
            <a:fld id="{9DDF8244-84F6-4DA2-B425-DE457CBCE17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5D6E-73E7-4F67-B4AE-A3D2912495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E10B71-433E-4417-8371-3F5B110621DF}"/>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137E791C-3E8A-4A28-AF11-62E67D526640}"/>
              </a:ext>
            </a:extLst>
          </p:cNvPr>
          <p:cNvSpPr>
            <a:spLocks noGrp="1"/>
          </p:cNvSpPr>
          <p:nvPr>
            <p:ph type="sldNum" sz="quarter" idx="11"/>
          </p:nvPr>
        </p:nvSpPr>
        <p:spPr/>
        <p:txBody>
          <a:bodyPr/>
          <a:lstStyle/>
          <a:p>
            <a:fld id="{9DDF8244-84F6-4DA2-B425-DE457CBCE174}" type="slidenum">
              <a:rPr lang="en-US" smtClean="0"/>
              <a:pPr/>
              <a:t>‹#›</a:t>
            </a:fld>
            <a:endParaRPr lang="en-US" dirty="0"/>
          </a:p>
        </p:txBody>
      </p:sp>
    </p:spTree>
    <p:extLst>
      <p:ext uri="{BB962C8B-B14F-4D97-AF65-F5344CB8AC3E}">
        <p14:creationId xmlns:p14="http://schemas.microsoft.com/office/powerpoint/2010/main" val="3826545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9F4F-7D85-4B16-BFDF-4F7402ED1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981698-7D7A-45BE-8ABC-02B839282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CD607B-6C63-4FAC-9837-085D5968F4F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0E9F2-5490-4D92-BC7E-D3A93ED92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51600-4F42-410B-8BE6-75810B49B843}"/>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215711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7095-8EE6-4032-BCE3-B14F56533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D57BC-80A2-4972-B709-32501EBAA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468AC-EDB3-4ED4-BEE2-2B789EF55D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A3BCF7-3176-4996-A4B9-A13F4BEE4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56E23-2CE4-4A1F-B798-4F9A80B1FE3E}"/>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395824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FD52-A2E0-4B42-BC62-F3B8241AC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913B5-560B-47E7-BD48-06588F4A9C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1160B-0F7A-467F-8BF0-4D9D9D3962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33A946-E26B-4CA8-885F-C47F07F6D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2A254-5F36-4B8D-8812-CB854D98B578}"/>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4381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4F884FC5-4DE6-424A-8C70-9BECACECFB0C}"/>
              </a:ext>
            </a:extLst>
          </p:cNvPr>
          <p:cNvSpPr/>
          <p:nvPr userDrawn="1"/>
        </p:nvSpPr>
        <p:spPr>
          <a:xfrm>
            <a:off x="10779643" y="0"/>
            <a:ext cx="1412357" cy="6935275"/>
          </a:xfrm>
          <a:prstGeom prst="rect">
            <a:avLst/>
          </a:prstGeom>
          <a:solidFill>
            <a:srgbClr val="0076A3"/>
          </a:solidFill>
        </p:spPr>
      </p:sp>
      <p:sp>
        <p:nvSpPr>
          <p:cNvPr id="10" name="Text Placeholder 2">
            <a:extLst>
              <a:ext uri="{FF2B5EF4-FFF2-40B4-BE49-F238E27FC236}">
                <a16:creationId xmlns:a16="http://schemas.microsoft.com/office/drawing/2014/main" id="{23F94C13-8174-4124-AB36-1202C16B3BF7}"/>
              </a:ext>
            </a:extLst>
          </p:cNvPr>
          <p:cNvSpPr>
            <a:spLocks noGrp="1"/>
          </p:cNvSpPr>
          <p:nvPr>
            <p:ph idx="10" hasCustomPrompt="1"/>
          </p:nvPr>
        </p:nvSpPr>
        <p:spPr>
          <a:xfrm>
            <a:off x="0" y="952498"/>
            <a:ext cx="5151900" cy="4867277"/>
          </a:xfrm>
          <a:prstGeom prst="rect">
            <a:avLst/>
          </a:prstGeom>
          <a:solidFill>
            <a:srgbClr val="0076A3"/>
          </a:solidFill>
        </p:spPr>
        <p:txBody>
          <a:bodyPr vert="horz" lIns="91440" tIns="108000" rIns="91440" bIns="216000" rtlCol="0" anchor="ctr" anchorCtr="0">
            <a:noAutofit/>
          </a:bodyPr>
          <a:lstStyle>
            <a:lvl1pPr>
              <a:defRPr lang="en-US" sz="3600" cap="none"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buNone/>
            </a:pPr>
            <a:r>
              <a:rPr lang="en-US" dirty="0"/>
              <a:t>Click to edit Master text styles</a:t>
            </a:r>
          </a:p>
        </p:txBody>
      </p:sp>
      <p:sp>
        <p:nvSpPr>
          <p:cNvPr id="11" name="Title 1">
            <a:extLst>
              <a:ext uri="{FF2B5EF4-FFF2-40B4-BE49-F238E27FC236}">
                <a16:creationId xmlns:a16="http://schemas.microsoft.com/office/drawing/2014/main" id="{2F8A1115-D10E-493A-BBC3-CE39FFC3823E}"/>
              </a:ext>
            </a:extLst>
          </p:cNvPr>
          <p:cNvSpPr txBox="1">
            <a:spLocks/>
          </p:cNvSpPr>
          <p:nvPr userDrawn="1"/>
        </p:nvSpPr>
        <p:spPr>
          <a:xfrm>
            <a:off x="6335252" y="1230661"/>
            <a:ext cx="4680906" cy="2569814"/>
          </a:xfrm>
          <a:prstGeom prst="rect">
            <a:avLst/>
          </a:prstGeom>
        </p:spPr>
        <p:txBody>
          <a:bodyPr vert="horz" lIns="91440" tIns="45720" rIns="91440" bIns="45720" rtlCol="0" anchor="ctr" anchorCtr="0">
            <a:normAutofit/>
          </a:bodyPr>
          <a:lstStyle>
            <a:lvl1pPr algn="l" defTabSz="914400" rtl="0" eaLnBrk="1" latinLnBrk="0" hangingPunct="1">
              <a:lnSpc>
                <a:spcPts val="3300"/>
              </a:lnSpc>
              <a:spcBef>
                <a:spcPct val="0"/>
              </a:spcBef>
              <a:buNone/>
              <a:defRPr sz="3700" b="0" i="0" kern="1200" cap="none" baseline="0">
                <a:solidFill>
                  <a:srgbClr val="285A70"/>
                </a:solidFill>
                <a:latin typeface="Arial" charset="0"/>
                <a:ea typeface="Arial" charset="0"/>
                <a:cs typeface="Arial" charset="0"/>
              </a:defRPr>
            </a:lvl1pPr>
          </a:lstStyle>
          <a:p>
            <a:r>
              <a:rPr lang="en-US" dirty="0"/>
              <a:t>Main title heading </a:t>
            </a:r>
            <a:br>
              <a:rPr lang="en-US" dirty="0"/>
            </a:br>
            <a:endParaRPr lang="en-AU" dirty="0"/>
          </a:p>
        </p:txBody>
      </p:sp>
      <p:sp>
        <p:nvSpPr>
          <p:cNvPr id="2" name="Slide Number Placeholder 1">
            <a:extLst>
              <a:ext uri="{FF2B5EF4-FFF2-40B4-BE49-F238E27FC236}">
                <a16:creationId xmlns:a16="http://schemas.microsoft.com/office/drawing/2014/main" id="{1A1E7D8D-E263-4990-959E-B12B8EA7DE61}"/>
              </a:ext>
            </a:extLst>
          </p:cNvPr>
          <p:cNvSpPr>
            <a:spLocks noGrp="1"/>
          </p:cNvSpPr>
          <p:nvPr>
            <p:ph type="sldNum" sz="quarter" idx="11"/>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3497506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D33EA-2E38-4144-976F-EBE447FED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82207-B87D-43DE-AF8F-8C4E8F928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0F72E7-773F-4E1F-A64B-D8FA26207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92F2D-11F4-4B71-95CB-CEA30B0E00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62DFEA8-C7E0-4541-B06A-9A9489064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E4BF9-D02B-469B-A017-9BCDA7E5E174}"/>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4210336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AE20-BB3F-4879-9A5D-FD884C0CE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49183-FE78-4C73-B371-61F6358DB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4BD4DD-A7A6-4CE8-A6A6-B6DD42C364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64C6B0-32FE-40B4-846C-43595414DA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0370F9-C710-4BCF-9E09-24FB82F687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EF47EC-1B21-43A5-BD43-0DD74366EB6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3A98A49-F530-4585-AA0D-A21C0CBED9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A85D89-51FC-4024-9E19-614229851722}"/>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2379237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DAA5-6D79-46BF-8E2D-65F886A855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A8D9FF-0426-420C-97C0-22D11D98F69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19F7CA3-8E17-490B-8A0D-1036DFB08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0D3271-4506-4AC1-8549-928799E228E9}"/>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3941108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46171-0A21-48D1-A1F9-C39DA567871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B3E03E2-08FF-4D55-B853-CA2722D7A1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4EFFE-024A-48E8-B5F6-AF6015E76CD0}"/>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425837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3B5A-78EE-4286-8092-4C9F2B9B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AF135D-F94C-4209-9102-AAC836F6E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43601-9537-477C-B126-1C4549164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8CB25-852C-495C-A41C-1C7FF09643E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D0A482-CB06-4ED2-AF9F-AE89F4A66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38A36-0F27-479C-BB71-8FEBA5367276}"/>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4205727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1338-E1B5-4605-9696-3C19704ED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210916-BCAD-472F-B7F5-50AC85AF3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301A5-3E61-4139-84C2-4D8E10FD6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7F906-8FB3-462D-835C-E7EBDA9D90B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B633EA-8071-4A14-910C-EED2E119B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6B455-E187-40D6-BC67-168E1BDD5B8B}"/>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44927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5B5F-59EA-4366-BB70-BF21256004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5D684-E700-476F-85D1-B58FAD4E5F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F6645-9A94-4D7A-BE39-113D1867AB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EE3A53-FBEC-4CB6-99D4-F0994E2E8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3CDCB-9484-4D6D-903C-828D2C8DEF64}"/>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736896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FD08BE-5CA5-4BBD-BF0B-6651CEDEEC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5579A-4F0F-437F-88DA-4B36B8C4F4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3759C-AA5F-477E-A62D-757310141F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1C2C9E-E47C-44EF-B791-DADF9F79E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97EAF-C325-4CD5-93A1-5D6C0AADC9F1}"/>
              </a:ext>
            </a:extLst>
          </p:cNvPr>
          <p:cNvSpPr>
            <a:spLocks noGrp="1"/>
          </p:cNvSpPr>
          <p:nvPr>
            <p:ph type="sldNum" sz="quarter" idx="12"/>
          </p:nvPr>
        </p:nvSpPr>
        <p:spPr/>
        <p:txBody>
          <a:bodyPr/>
          <a:lstStyle/>
          <a:p>
            <a:fld id="{0E0E1C28-FA6A-4B0F-B058-5C6C8BD249B0}" type="slidenum">
              <a:rPr lang="en-US" smtClean="0"/>
              <a:t>‹#›</a:t>
            </a:fld>
            <a:endParaRPr lang="en-US"/>
          </a:p>
        </p:txBody>
      </p:sp>
    </p:spTree>
    <p:extLst>
      <p:ext uri="{BB962C8B-B14F-4D97-AF65-F5344CB8AC3E}">
        <p14:creationId xmlns:p14="http://schemas.microsoft.com/office/powerpoint/2010/main" val="163507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_bei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8000" y="1268761"/>
            <a:ext cx="10800608" cy="1080121"/>
          </a:xfrm>
        </p:spPr>
        <p:txBody>
          <a:bodyPr anchor="b" anchorCtr="0">
            <a:normAutofit/>
          </a:bodyPr>
          <a:lstStyle>
            <a:lvl1pPr algn="l">
              <a:lnSpc>
                <a:spcPts val="3300"/>
              </a:lnSpc>
              <a:defRPr sz="3700" b="0" i="0" cap="none" baseline="0">
                <a:solidFill>
                  <a:srgbClr val="285A70"/>
                </a:solidFill>
                <a:latin typeface="Arial" charset="0"/>
                <a:ea typeface="Arial" charset="0"/>
                <a:cs typeface="Arial" charset="0"/>
              </a:defRPr>
            </a:lvl1pPr>
          </a:lstStyle>
          <a:p>
            <a:r>
              <a:rPr lang="en-US" dirty="0"/>
              <a:t>Main Title heading </a:t>
            </a:r>
            <a:br>
              <a:rPr lang="en-US" dirty="0"/>
            </a:br>
            <a:endParaRPr lang="en-AU" dirty="0"/>
          </a:p>
        </p:txBody>
      </p:sp>
      <p:sp>
        <p:nvSpPr>
          <p:cNvPr id="3" name="Subtitle 2"/>
          <p:cNvSpPr>
            <a:spLocks noGrp="1"/>
          </p:cNvSpPr>
          <p:nvPr>
            <p:ph type="subTitle" idx="1" hasCustomPrompt="1"/>
          </p:nvPr>
        </p:nvSpPr>
        <p:spPr>
          <a:xfrm>
            <a:off x="768000" y="2332800"/>
            <a:ext cx="10800000" cy="736160"/>
          </a:xfrm>
        </p:spPr>
        <p:txBody>
          <a:bodyPr>
            <a:normAutofit/>
          </a:bodyPr>
          <a:lstStyle>
            <a:lvl1pPr marL="0" indent="0" algn="l">
              <a:lnSpc>
                <a:spcPts val="2600"/>
              </a:lnSpc>
              <a:buNone/>
              <a:defRPr sz="2600" b="0" i="0" cap="none" baseline="0">
                <a:solidFill>
                  <a:schemeClr val="tx1">
                    <a:lumMod val="7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level 1</a:t>
            </a:r>
            <a:endParaRPr lang="en-AU" dirty="0"/>
          </a:p>
        </p:txBody>
      </p:sp>
      <p:sp>
        <p:nvSpPr>
          <p:cNvPr id="8" name="Text Placeholder 7"/>
          <p:cNvSpPr>
            <a:spLocks noGrp="1"/>
          </p:cNvSpPr>
          <p:nvPr>
            <p:ph type="body" sz="quarter" idx="13" hasCustomPrompt="1"/>
          </p:nvPr>
        </p:nvSpPr>
        <p:spPr>
          <a:xfrm>
            <a:off x="768000" y="5949951"/>
            <a:ext cx="7056193" cy="358775"/>
          </a:xfrm>
        </p:spPr>
        <p:txBody>
          <a:bodyPr>
            <a:noAutofit/>
          </a:bodyPr>
          <a:lstStyle>
            <a:lvl1pPr marL="0" indent="0">
              <a:lnSpc>
                <a:spcPts val="1800"/>
              </a:lnSpc>
              <a:buNone/>
              <a:defRPr sz="1600" b="0" i="0" cap="all" baseline="0">
                <a:solidFill>
                  <a:srgbClr val="7F0B2A"/>
                </a:solidFill>
                <a:latin typeface="Arial" charset="0"/>
                <a:ea typeface="Arial" charset="0"/>
                <a:cs typeface="Arial" charset="0"/>
              </a:defRPr>
            </a:lvl1pPr>
            <a:lvl2pPr marL="0" indent="0">
              <a:lnSpc>
                <a:spcPts val="1800"/>
              </a:lnSpc>
              <a:buNone/>
              <a:defRPr sz="1600" b="1" cap="all" baseline="0">
                <a:solidFill>
                  <a:srgbClr val="FFFFFF"/>
                </a:solidFill>
                <a:latin typeface="Verdana" pitchFamily="34" charset="0"/>
                <a:ea typeface="Verdana" pitchFamily="34" charset="0"/>
                <a:cs typeface="Verdana" pitchFamily="34" charset="0"/>
              </a:defRPr>
            </a:lvl2pPr>
            <a:lvl3pPr marL="0" indent="0">
              <a:lnSpc>
                <a:spcPts val="1800"/>
              </a:lnSpc>
              <a:buNone/>
              <a:defRPr sz="1600" b="1" cap="all" baseline="0">
                <a:solidFill>
                  <a:srgbClr val="FFFFFF"/>
                </a:solidFill>
                <a:latin typeface="Verdana" pitchFamily="34" charset="0"/>
                <a:ea typeface="Verdana" pitchFamily="34" charset="0"/>
                <a:cs typeface="Verdana" pitchFamily="34" charset="0"/>
              </a:defRPr>
            </a:lvl3pPr>
            <a:lvl4pPr marL="0" indent="0">
              <a:lnSpc>
                <a:spcPts val="1800"/>
              </a:lnSpc>
              <a:buNone/>
              <a:defRPr sz="1600" b="1" cap="all" baseline="0">
                <a:solidFill>
                  <a:srgbClr val="FFFFFF"/>
                </a:solidFill>
                <a:latin typeface="Verdana" pitchFamily="34" charset="0"/>
                <a:ea typeface="Verdana" pitchFamily="34" charset="0"/>
                <a:cs typeface="Verdana" pitchFamily="34" charset="0"/>
              </a:defRPr>
            </a:lvl4pPr>
            <a:lvl5pPr marL="0" indent="0">
              <a:lnSpc>
                <a:spcPts val="1800"/>
              </a:lnSpc>
              <a:buNone/>
              <a:defRPr sz="1600" b="1" cap="all" baseline="0">
                <a:solidFill>
                  <a:srgbClr val="FFFFFF"/>
                </a:solidFill>
                <a:latin typeface="Verdana" pitchFamily="34" charset="0"/>
                <a:ea typeface="Verdana" pitchFamily="34" charset="0"/>
                <a:cs typeface="Verdana" pitchFamily="34" charset="0"/>
              </a:defRPr>
            </a:lvl5pPr>
          </a:lstStyle>
          <a:p>
            <a:pPr lvl="0"/>
            <a:r>
              <a:rPr lang="en-US" dirty="0"/>
              <a:t>Sub title level 2</a:t>
            </a:r>
          </a:p>
        </p:txBody>
      </p:sp>
      <p:sp>
        <p:nvSpPr>
          <p:cNvPr id="6" name="Title 1">
            <a:extLst>
              <a:ext uri="{FF2B5EF4-FFF2-40B4-BE49-F238E27FC236}">
                <a16:creationId xmlns:a16="http://schemas.microsoft.com/office/drawing/2014/main" id="{52681E41-5035-4DCF-9C4A-4A83EC19F029}"/>
              </a:ext>
            </a:extLst>
          </p:cNvPr>
          <p:cNvSpPr txBox="1">
            <a:spLocks/>
          </p:cNvSpPr>
          <p:nvPr userDrawn="1"/>
        </p:nvSpPr>
        <p:spPr>
          <a:xfrm>
            <a:off x="0" y="-1"/>
            <a:ext cx="12192000" cy="990601"/>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sz="3600" b="0" i="0" cap="none" baseline="0">
                <a:solidFill>
                  <a:schemeClr val="accent6"/>
                </a:solidFill>
                <a:latin typeface="Arial" panose="020B0604020202020204" pitchFamily="34" charset="0"/>
                <a:cs typeface="Arial" panose="020B0604020202020204" pitchFamily="34" charset="0"/>
              </a:defRPr>
            </a:lvl1pPr>
          </a:lstStyle>
          <a:p>
            <a:pPr lvl="0"/>
            <a:r>
              <a:rPr lang="en-US"/>
              <a:t>Click to edit master title style</a:t>
            </a:r>
            <a:endParaRPr lang="en-AU" dirty="0"/>
          </a:p>
        </p:txBody>
      </p:sp>
      <p:sp>
        <p:nvSpPr>
          <p:cNvPr id="4" name="Slide Number Placeholder 3">
            <a:extLst>
              <a:ext uri="{FF2B5EF4-FFF2-40B4-BE49-F238E27FC236}">
                <a16:creationId xmlns:a16="http://schemas.microsoft.com/office/drawing/2014/main" id="{43F9505E-B55E-4966-836E-3E8546075839}"/>
              </a:ext>
            </a:extLst>
          </p:cNvPr>
          <p:cNvSpPr>
            <a:spLocks noGrp="1"/>
          </p:cNvSpPr>
          <p:nvPr>
            <p:ph type="sldNum" sz="quarter" idx="14"/>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269468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bei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Title 1">
            <a:extLst>
              <a:ext uri="{FF2B5EF4-FFF2-40B4-BE49-F238E27FC236}">
                <a16:creationId xmlns:a16="http://schemas.microsoft.com/office/drawing/2014/main" id="{C9CC5D7F-0ED2-49ED-8348-9A68A33C61CE}"/>
              </a:ext>
            </a:extLst>
          </p:cNvPr>
          <p:cNvSpPr txBox="1">
            <a:spLocks/>
          </p:cNvSpPr>
          <p:nvPr userDrawn="1"/>
        </p:nvSpPr>
        <p:spPr>
          <a:xfrm>
            <a:off x="0" y="-1"/>
            <a:ext cx="12192000" cy="990601"/>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sz="3600" b="0" i="0" cap="none" baseline="0">
                <a:solidFill>
                  <a:schemeClr val="accent6"/>
                </a:solidFill>
                <a:latin typeface="Arial" panose="020B0604020202020204" pitchFamily="34" charset="0"/>
                <a:cs typeface="Arial" panose="020B0604020202020204" pitchFamily="34" charset="0"/>
              </a:defRPr>
            </a:lvl1pPr>
          </a:lstStyle>
          <a:p>
            <a:pPr lvl="0"/>
            <a:r>
              <a:rPr lang="en-US"/>
              <a:t>Click to edit master title style</a:t>
            </a:r>
            <a:endParaRPr lang="en-AU" dirty="0"/>
          </a:p>
        </p:txBody>
      </p:sp>
      <p:sp>
        <p:nvSpPr>
          <p:cNvPr id="6" name="Content Placeholder 2">
            <a:extLst>
              <a:ext uri="{FF2B5EF4-FFF2-40B4-BE49-F238E27FC236}">
                <a16:creationId xmlns:a16="http://schemas.microsoft.com/office/drawing/2014/main" id="{80B12D0B-9D55-4041-80A0-0DA2E1D87408}"/>
              </a:ext>
            </a:extLst>
          </p:cNvPr>
          <p:cNvSpPr>
            <a:spLocks noGrp="1"/>
          </p:cNvSpPr>
          <p:nvPr>
            <p:ph idx="1"/>
          </p:nvPr>
        </p:nvSpPr>
        <p:spPr>
          <a:xfrm>
            <a:off x="696587" y="2171850"/>
            <a:ext cx="10608000" cy="3924000"/>
          </a:xfrm>
        </p:spPr>
        <p:txBody>
          <a:bodyPr>
            <a:normAutofit/>
          </a:bodyPr>
          <a:lstStyle>
            <a:lvl1pPr marL="0" indent="0">
              <a:lnSpc>
                <a:spcPct val="125000"/>
              </a:lnSpc>
              <a:spcBef>
                <a:spcPts val="1000"/>
              </a:spcBef>
              <a:spcAft>
                <a:spcPts val="0"/>
              </a:spcAft>
              <a:buNone/>
              <a:defRPr sz="2400" kern="1600" baseline="0">
                <a:solidFill>
                  <a:schemeClr val="tx1">
                    <a:lumMod val="50000"/>
                  </a:schemeClr>
                </a:solidFill>
                <a:latin typeface="Arial" charset="0"/>
              </a:defRPr>
            </a:lvl1pPr>
            <a:lvl2pPr marL="360000" indent="-360000">
              <a:lnSpc>
                <a:spcPct val="125000"/>
              </a:lnSpc>
              <a:spcBef>
                <a:spcPts val="500"/>
              </a:spcBef>
              <a:spcAft>
                <a:spcPts val="0"/>
              </a:spcAft>
              <a:buFont typeface="Arial" charset="0"/>
              <a:buChar char="•"/>
              <a:defRPr sz="2400" kern="1600" baseline="0">
                <a:solidFill>
                  <a:schemeClr val="tx1">
                    <a:lumMod val="50000"/>
                  </a:schemeClr>
                </a:solidFill>
                <a:latin typeface="Arial" charset="0"/>
              </a:defRPr>
            </a:lvl2pPr>
            <a:lvl3pPr>
              <a:defRPr sz="2000" baseline="0">
                <a:solidFill>
                  <a:schemeClr val="tx1">
                    <a:lumMod val="50000"/>
                  </a:schemeClr>
                </a:solidFill>
                <a:latin typeface="Arial" charset="0"/>
              </a:defRPr>
            </a:lvl3pPr>
            <a:lvl4pPr>
              <a:lnSpc>
                <a:spcPct val="100000"/>
              </a:lnSpc>
              <a:spcBef>
                <a:spcPts val="2000"/>
              </a:spcBef>
              <a:spcAft>
                <a:spcPts val="0"/>
              </a:spcAft>
              <a:defRPr sz="1400" kern="1600" baseline="0">
                <a:solidFill>
                  <a:schemeClr val="tx1">
                    <a:lumMod val="50000"/>
                  </a:schemeClr>
                </a:solidFill>
                <a:latin typeface="Arial" charset="0"/>
              </a:defRPr>
            </a:lvl4pPr>
            <a:lvl5pPr marL="342900" indent="-342900">
              <a:buFont typeface=".AppleSystemUIFont" charset="-120"/>
              <a:buChar char="–"/>
              <a:defRPr sz="2400" kern="1600" baseline="0">
                <a:solidFill>
                  <a:schemeClr val="tx1"/>
                </a:solidFill>
                <a:latin typeface="Arial" charset="0"/>
              </a:defRPr>
            </a:lvl5pPr>
            <a:lvl6pPr marL="720000" indent="-360000">
              <a:lnSpc>
                <a:spcPct val="125000"/>
              </a:lnSpc>
              <a:spcBef>
                <a:spcPts val="0"/>
              </a:spcBef>
              <a:buFont typeface=".AppleSystemUIFont" charset="-120"/>
              <a:buChar char="–"/>
              <a:defRPr sz="2400" b="0" i="0" kern="1600" baseline="0">
                <a:latin typeface="Arial" charset="0"/>
                <a:ea typeface="Arial" charset="0"/>
                <a:cs typeface="Arial" charset="0"/>
              </a:defRPr>
            </a:lvl6pPr>
          </a:lstStyle>
          <a:p>
            <a:pPr lvl="0"/>
            <a:endParaRPr lang="en-US" dirty="0"/>
          </a:p>
        </p:txBody>
      </p:sp>
      <p:sp>
        <p:nvSpPr>
          <p:cNvPr id="3" name="Slide Number Placeholder 2">
            <a:extLst>
              <a:ext uri="{FF2B5EF4-FFF2-40B4-BE49-F238E27FC236}">
                <a16:creationId xmlns:a16="http://schemas.microsoft.com/office/drawing/2014/main" id="{5414009A-6001-40AC-AF21-EFD7A2545CF0}"/>
              </a:ext>
            </a:extLst>
          </p:cNvPr>
          <p:cNvSpPr>
            <a:spLocks noGrp="1"/>
          </p:cNvSpPr>
          <p:nvPr>
            <p:ph type="sldNum" sz="quarter" idx="10"/>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172190735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nd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719403" y="2244004"/>
            <a:ext cx="6528725" cy="392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5"/>
          <p:cNvSpPr>
            <a:spLocks noGrp="1"/>
          </p:cNvSpPr>
          <p:nvPr>
            <p:ph type="pic" sz="quarter" idx="10"/>
          </p:nvPr>
        </p:nvSpPr>
        <p:spPr>
          <a:xfrm>
            <a:off x="7512000" y="2354400"/>
            <a:ext cx="3480000" cy="2879725"/>
          </a:xfrm>
        </p:spPr>
        <p:txBody>
          <a:bodyPr lIns="0" tIns="0" rIns="0" bIns="0"/>
          <a:lstStyle/>
          <a:p>
            <a:r>
              <a:rPr lang="en-US" dirty="0"/>
              <a:t>Drag picture to placeholder or click icon to add</a:t>
            </a:r>
            <a:endParaRPr lang="en-AU" dirty="0"/>
          </a:p>
        </p:txBody>
      </p:sp>
      <p:sp>
        <p:nvSpPr>
          <p:cNvPr id="8" name="Title 1">
            <a:extLst>
              <a:ext uri="{FF2B5EF4-FFF2-40B4-BE49-F238E27FC236}">
                <a16:creationId xmlns:a16="http://schemas.microsoft.com/office/drawing/2014/main" id="{A97C02F9-B849-452E-AFB9-D9821595F36A}"/>
              </a:ext>
            </a:extLst>
          </p:cNvPr>
          <p:cNvSpPr txBox="1">
            <a:spLocks/>
          </p:cNvSpPr>
          <p:nvPr userDrawn="1"/>
        </p:nvSpPr>
        <p:spPr>
          <a:xfrm>
            <a:off x="0" y="-1"/>
            <a:ext cx="12192000" cy="990601"/>
          </a:xfrm>
          <a:prstGeom prst="rect">
            <a:avLst/>
          </a:prstGeom>
          <a:solidFill>
            <a:srgbClr val="0076A3"/>
          </a:solidFill>
        </p:spPr>
        <p:txBody>
          <a:bodyPr vert="horz" lIns="91440" tIns="108000" rIns="91440" bIns="216000" rtlCol="0" anchor="ctr" anchorCtr="0">
            <a:noAutofit/>
          </a:bodyPr>
          <a:lstStyle>
            <a:defPPr>
              <a:defRPr lang="en-US"/>
            </a:defPPr>
            <a:lvl1pPr lvl="0" algn="ctr">
              <a:lnSpc>
                <a:spcPct val="150000"/>
              </a:lnSpc>
              <a:spcBef>
                <a:spcPts val="1200"/>
              </a:spcBef>
              <a:buNone/>
              <a:defRPr sz="3600" b="0" i="0" cap="none" baseline="0">
                <a:solidFill>
                  <a:schemeClr val="accent6"/>
                </a:solidFill>
                <a:latin typeface="Arial" panose="020B0604020202020204" pitchFamily="34" charset="0"/>
                <a:cs typeface="Arial" panose="020B0604020202020204" pitchFamily="34" charset="0"/>
              </a:defRPr>
            </a:lvl1pPr>
          </a:lstStyle>
          <a:p>
            <a:pPr lvl="0"/>
            <a:r>
              <a:rPr lang="en-US" dirty="0"/>
              <a:t>Click to edit master title style</a:t>
            </a:r>
            <a:endParaRPr lang="en-AU" dirty="0"/>
          </a:p>
        </p:txBody>
      </p:sp>
      <p:sp>
        <p:nvSpPr>
          <p:cNvPr id="4" name="Slide Number Placeholder 3">
            <a:extLst>
              <a:ext uri="{FF2B5EF4-FFF2-40B4-BE49-F238E27FC236}">
                <a16:creationId xmlns:a16="http://schemas.microsoft.com/office/drawing/2014/main" id="{D0D87EB5-D91B-4B6F-9931-77869D6B7439}"/>
              </a:ext>
            </a:extLst>
          </p:cNvPr>
          <p:cNvSpPr>
            <a:spLocks noGrp="1"/>
          </p:cNvSpPr>
          <p:nvPr>
            <p:ph type="sldNum" sz="quarter" idx="11"/>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15542966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_beig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711999" y="3978275"/>
            <a:ext cx="3480000" cy="2879725"/>
          </a:xfrm>
        </p:spPr>
        <p:txBody>
          <a:bodyPr lIns="0" tIns="0" rIns="0" bIns="0"/>
          <a:lstStyle/>
          <a:p>
            <a:r>
              <a:rPr lang="en-US" dirty="0"/>
              <a:t>Drag picture to placeholder or click icon to add</a:t>
            </a:r>
            <a:endParaRPr lang="en-AU" dirty="0"/>
          </a:p>
        </p:txBody>
      </p:sp>
      <p:sp>
        <p:nvSpPr>
          <p:cNvPr id="8" name="Title 1">
            <a:extLst>
              <a:ext uri="{FF2B5EF4-FFF2-40B4-BE49-F238E27FC236}">
                <a16:creationId xmlns:a16="http://schemas.microsoft.com/office/drawing/2014/main" id="{9C3BD111-6D2B-45BB-A9CE-63810B025090}"/>
              </a:ext>
            </a:extLst>
          </p:cNvPr>
          <p:cNvSpPr>
            <a:spLocks noGrp="1"/>
          </p:cNvSpPr>
          <p:nvPr>
            <p:ph type="title" hasCustomPrompt="1"/>
          </p:nvPr>
        </p:nvSpPr>
        <p:spPr>
          <a:xfrm>
            <a:off x="0" y="-1"/>
            <a:ext cx="12192000" cy="990601"/>
          </a:xfrm>
          <a:solidFill>
            <a:srgbClr val="0076A3"/>
          </a:solidFill>
        </p:spPr>
        <p:txBody>
          <a:bodyPr vert="horz" lIns="91440" tIns="108000" rIns="91440" bIns="216000" rtlCol="0" anchor="ctr" anchorCtr="0">
            <a:noAutofit/>
          </a:bodyPr>
          <a:lstStyle>
            <a:lvl1pPr>
              <a:defRPr lang="en-AU" sz="3600"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pPr>
            <a:r>
              <a:rPr lang="en-US" dirty="0"/>
              <a:t>Click to edit master title style</a:t>
            </a:r>
            <a:endParaRPr lang="en-AU" dirty="0"/>
          </a:p>
        </p:txBody>
      </p:sp>
      <p:sp>
        <p:nvSpPr>
          <p:cNvPr id="9" name="Text Placeholder 2">
            <a:extLst>
              <a:ext uri="{FF2B5EF4-FFF2-40B4-BE49-F238E27FC236}">
                <a16:creationId xmlns:a16="http://schemas.microsoft.com/office/drawing/2014/main" id="{74E58074-6DA3-4C6C-BD02-7A6D9288B0CD}"/>
              </a:ext>
            </a:extLst>
          </p:cNvPr>
          <p:cNvSpPr>
            <a:spLocks noGrp="1"/>
          </p:cNvSpPr>
          <p:nvPr>
            <p:ph idx="1"/>
          </p:nvPr>
        </p:nvSpPr>
        <p:spPr>
          <a:xfrm>
            <a:off x="1676400" y="1752600"/>
            <a:ext cx="54864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5CFB16E7-EC76-4318-A32B-E634C7CC6AC4}"/>
              </a:ext>
            </a:extLst>
          </p:cNvPr>
          <p:cNvSpPr>
            <a:spLocks noGrp="1"/>
          </p:cNvSpPr>
          <p:nvPr>
            <p:ph idx="11"/>
          </p:nvPr>
        </p:nvSpPr>
        <p:spPr>
          <a:xfrm>
            <a:off x="8620124" y="990600"/>
            <a:ext cx="3571875"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55B79A25-C9CB-4AA8-B688-F841E947764E}"/>
              </a:ext>
            </a:extLst>
          </p:cNvPr>
          <p:cNvSpPr>
            <a:spLocks noGrp="1"/>
          </p:cNvSpPr>
          <p:nvPr>
            <p:ph idx="12" hasCustomPrompt="1"/>
          </p:nvPr>
        </p:nvSpPr>
        <p:spPr>
          <a:xfrm>
            <a:off x="0" y="1838324"/>
            <a:ext cx="6191250" cy="3600451"/>
          </a:xfrm>
          <a:prstGeom prst="rect">
            <a:avLst/>
          </a:prstGeom>
          <a:solidFill>
            <a:srgbClr val="0076A3"/>
          </a:solidFill>
        </p:spPr>
        <p:txBody>
          <a:bodyPr vert="horz" lIns="91440" tIns="108000" rIns="91440" bIns="216000" rtlCol="0" anchor="ctr" anchorCtr="0">
            <a:noAutofit/>
          </a:bodyPr>
          <a:lstStyle>
            <a:lvl1pPr>
              <a:defRPr lang="en-US" sz="3600" cap="none"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buNone/>
            </a:pPr>
            <a:r>
              <a:rPr lang="en-US" dirty="0"/>
              <a:t>Click to edit Master text styles</a:t>
            </a:r>
          </a:p>
        </p:txBody>
      </p:sp>
      <p:sp>
        <p:nvSpPr>
          <p:cNvPr id="2" name="Slide Number Placeholder 1">
            <a:extLst>
              <a:ext uri="{FF2B5EF4-FFF2-40B4-BE49-F238E27FC236}">
                <a16:creationId xmlns:a16="http://schemas.microsoft.com/office/drawing/2014/main" id="{AF469DE8-9A1B-479B-8DBF-2914C3CA2DEB}"/>
              </a:ext>
            </a:extLst>
          </p:cNvPr>
          <p:cNvSpPr>
            <a:spLocks noGrp="1"/>
          </p:cNvSpPr>
          <p:nvPr>
            <p:ph type="sldNum" sz="quarter" idx="13"/>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18519704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1BDBC32-21E3-46DE-A957-E6B74B8229D9}"/>
              </a:ext>
            </a:extLst>
          </p:cNvPr>
          <p:cNvSpPr>
            <a:spLocks noGrp="1"/>
          </p:cNvSpPr>
          <p:nvPr>
            <p:ph idx="10" hasCustomPrompt="1"/>
          </p:nvPr>
        </p:nvSpPr>
        <p:spPr>
          <a:xfrm>
            <a:off x="0" y="0"/>
            <a:ext cx="5295900" cy="6858000"/>
          </a:xfrm>
          <a:prstGeom prst="rect">
            <a:avLst/>
          </a:prstGeom>
          <a:solidFill>
            <a:srgbClr val="0076A3"/>
          </a:solidFill>
        </p:spPr>
        <p:txBody>
          <a:bodyPr vert="horz" lIns="91440" tIns="108000" rIns="91440" bIns="216000" rtlCol="0" anchor="ctr" anchorCtr="0">
            <a:noAutofit/>
          </a:bodyPr>
          <a:lstStyle>
            <a:lvl1pPr>
              <a:defRPr lang="en-US" sz="3600" cap="none"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buNone/>
            </a:pPr>
            <a:r>
              <a:rPr lang="en-US" dirty="0"/>
              <a:t>Click to edit Master text styles</a:t>
            </a:r>
          </a:p>
        </p:txBody>
      </p:sp>
      <p:sp>
        <p:nvSpPr>
          <p:cNvPr id="13" name="Title 1">
            <a:extLst>
              <a:ext uri="{FF2B5EF4-FFF2-40B4-BE49-F238E27FC236}">
                <a16:creationId xmlns:a16="http://schemas.microsoft.com/office/drawing/2014/main" id="{88D16B36-3BE0-4207-A9F8-9AA59924B453}"/>
              </a:ext>
            </a:extLst>
          </p:cNvPr>
          <p:cNvSpPr>
            <a:spLocks noGrp="1"/>
          </p:cNvSpPr>
          <p:nvPr>
            <p:ph type="title"/>
          </p:nvPr>
        </p:nvSpPr>
        <p:spPr>
          <a:xfrm>
            <a:off x="5372100" y="152399"/>
            <a:ext cx="6819900" cy="3114675"/>
          </a:xfrm>
        </p:spPr>
        <p:txBody>
          <a:bodyPr tIns="216000" bIns="216000"/>
          <a:lstStyle>
            <a:lvl1pPr>
              <a:lnSpc>
                <a:spcPts val="2700"/>
              </a:lnSpc>
              <a:defRPr/>
            </a:lvl1pPr>
          </a:lstStyle>
          <a:p>
            <a:r>
              <a:rPr lang="en-US" dirty="0"/>
              <a:t>Click to edit Master title style</a:t>
            </a:r>
            <a:endParaRPr lang="en-AU" dirty="0"/>
          </a:p>
        </p:txBody>
      </p:sp>
      <p:sp>
        <p:nvSpPr>
          <p:cNvPr id="14" name="Content Placeholder 2">
            <a:extLst>
              <a:ext uri="{FF2B5EF4-FFF2-40B4-BE49-F238E27FC236}">
                <a16:creationId xmlns:a16="http://schemas.microsoft.com/office/drawing/2014/main" id="{916FBEDA-0888-4CAA-A2A6-2AC447B4AA7D}"/>
              </a:ext>
            </a:extLst>
          </p:cNvPr>
          <p:cNvSpPr>
            <a:spLocks noGrp="1"/>
          </p:cNvSpPr>
          <p:nvPr>
            <p:ph idx="1"/>
          </p:nvPr>
        </p:nvSpPr>
        <p:spPr>
          <a:xfrm>
            <a:off x="5955898" y="3429000"/>
            <a:ext cx="5817002" cy="3114674"/>
          </a:xfrm>
        </p:spPr>
        <p:txBody>
          <a:bodyPr>
            <a:normAutofit/>
          </a:bodyPr>
          <a:lstStyle>
            <a:lvl1pPr marL="0" indent="0">
              <a:lnSpc>
                <a:spcPct val="125000"/>
              </a:lnSpc>
              <a:spcBef>
                <a:spcPts val="1000"/>
              </a:spcBef>
              <a:spcAft>
                <a:spcPts val="0"/>
              </a:spcAft>
              <a:buNone/>
              <a:defRPr sz="2400" kern="1600" baseline="0">
                <a:solidFill>
                  <a:schemeClr val="tx1">
                    <a:lumMod val="50000"/>
                  </a:schemeClr>
                </a:solidFill>
                <a:latin typeface="Arial" charset="0"/>
              </a:defRPr>
            </a:lvl1pPr>
            <a:lvl2pPr marL="360000" indent="-360000">
              <a:lnSpc>
                <a:spcPct val="125000"/>
              </a:lnSpc>
              <a:spcBef>
                <a:spcPts val="500"/>
              </a:spcBef>
              <a:spcAft>
                <a:spcPts val="0"/>
              </a:spcAft>
              <a:buFont typeface="Arial" charset="0"/>
              <a:buChar char="•"/>
              <a:defRPr sz="2400" kern="1600" baseline="0">
                <a:solidFill>
                  <a:schemeClr val="tx1">
                    <a:lumMod val="50000"/>
                  </a:schemeClr>
                </a:solidFill>
                <a:latin typeface="Arial" charset="0"/>
              </a:defRPr>
            </a:lvl2pPr>
            <a:lvl3pPr>
              <a:defRPr sz="2000" baseline="0">
                <a:solidFill>
                  <a:schemeClr val="tx1">
                    <a:lumMod val="50000"/>
                  </a:schemeClr>
                </a:solidFill>
                <a:latin typeface="Arial" charset="0"/>
              </a:defRPr>
            </a:lvl3pPr>
            <a:lvl4pPr>
              <a:lnSpc>
                <a:spcPct val="100000"/>
              </a:lnSpc>
              <a:spcBef>
                <a:spcPts val="2000"/>
              </a:spcBef>
              <a:spcAft>
                <a:spcPts val="0"/>
              </a:spcAft>
              <a:defRPr sz="1400" kern="1600" baseline="0">
                <a:solidFill>
                  <a:schemeClr val="tx1">
                    <a:lumMod val="50000"/>
                  </a:schemeClr>
                </a:solidFill>
                <a:latin typeface="Arial" charset="0"/>
              </a:defRPr>
            </a:lvl4pPr>
            <a:lvl5pPr marL="342900" indent="-342900">
              <a:buFont typeface=".AppleSystemUIFont" charset="-120"/>
              <a:buChar char="–"/>
              <a:defRPr sz="2400" kern="1600" baseline="0">
                <a:solidFill>
                  <a:schemeClr val="tx1"/>
                </a:solidFill>
                <a:latin typeface="Arial" charset="0"/>
              </a:defRPr>
            </a:lvl5pPr>
            <a:lvl6pPr marL="720000" indent="-360000">
              <a:lnSpc>
                <a:spcPct val="125000"/>
              </a:lnSpc>
              <a:spcBef>
                <a:spcPts val="0"/>
              </a:spcBef>
              <a:buFont typeface=".AppleSystemUIFont" charset="-120"/>
              <a:buChar char="–"/>
              <a:defRPr sz="2400" b="0" i="0" kern="1600" baseline="0">
                <a:latin typeface="Arial" charset="0"/>
                <a:ea typeface="Arial" charset="0"/>
                <a:cs typeface="Arial" charset="0"/>
              </a:defRPr>
            </a:lvl6pPr>
          </a:lstStyle>
          <a:p>
            <a:pPr lvl="0"/>
            <a:endParaRPr lang="en-US" dirty="0"/>
          </a:p>
        </p:txBody>
      </p:sp>
      <p:sp>
        <p:nvSpPr>
          <p:cNvPr id="2" name="Slide Number Placeholder 1">
            <a:extLst>
              <a:ext uri="{FF2B5EF4-FFF2-40B4-BE49-F238E27FC236}">
                <a16:creationId xmlns:a16="http://schemas.microsoft.com/office/drawing/2014/main" id="{A080F52B-B667-437D-9B4D-60CFF78B71FF}"/>
              </a:ext>
            </a:extLst>
          </p:cNvPr>
          <p:cNvSpPr>
            <a:spLocks noGrp="1"/>
          </p:cNvSpPr>
          <p:nvPr>
            <p:ph type="sldNum" sz="quarter" idx="11"/>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347485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E8FE9-DA84-4533-8600-8853B0B1D938}"/>
              </a:ext>
            </a:extLst>
          </p:cNvPr>
          <p:cNvSpPr>
            <a:spLocks noGrp="1"/>
          </p:cNvSpPr>
          <p:nvPr>
            <p:ph idx="12" hasCustomPrompt="1"/>
          </p:nvPr>
        </p:nvSpPr>
        <p:spPr>
          <a:xfrm>
            <a:off x="0" y="1704974"/>
            <a:ext cx="6191250" cy="3600451"/>
          </a:xfrm>
          <a:prstGeom prst="rect">
            <a:avLst/>
          </a:prstGeom>
          <a:solidFill>
            <a:srgbClr val="0076A3"/>
          </a:solidFill>
        </p:spPr>
        <p:txBody>
          <a:bodyPr vert="horz" lIns="91440" tIns="108000" rIns="91440" bIns="216000" rtlCol="0" anchor="ctr" anchorCtr="0">
            <a:noAutofit/>
          </a:bodyPr>
          <a:lstStyle>
            <a:lvl1pPr>
              <a:defRPr lang="en-US" sz="3600" cap="none"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buNone/>
            </a:pPr>
            <a:r>
              <a:rPr lang="en-US" dirty="0"/>
              <a:t>Click to edit Master text styles</a:t>
            </a:r>
          </a:p>
        </p:txBody>
      </p:sp>
      <p:sp>
        <p:nvSpPr>
          <p:cNvPr id="4" name="Title 1">
            <a:extLst>
              <a:ext uri="{FF2B5EF4-FFF2-40B4-BE49-F238E27FC236}">
                <a16:creationId xmlns:a16="http://schemas.microsoft.com/office/drawing/2014/main" id="{36CD219F-4622-49B2-9A78-A921B4F22D68}"/>
              </a:ext>
            </a:extLst>
          </p:cNvPr>
          <p:cNvSpPr>
            <a:spLocks noGrp="1"/>
          </p:cNvSpPr>
          <p:nvPr>
            <p:ph type="title"/>
          </p:nvPr>
        </p:nvSpPr>
        <p:spPr>
          <a:xfrm>
            <a:off x="6496050" y="152399"/>
            <a:ext cx="5695950" cy="6705601"/>
          </a:xfrm>
        </p:spPr>
        <p:txBody>
          <a:bodyPr tIns="216000" bIns="216000"/>
          <a:lstStyle>
            <a:lvl1pPr>
              <a:lnSpc>
                <a:spcPts val="2700"/>
              </a:lnSpc>
              <a:defRPr baseline="0"/>
            </a:lvl1pPr>
          </a:lstStyle>
          <a:p>
            <a:r>
              <a:rPr lang="en-US" dirty="0"/>
              <a:t>Click to edit Master title style</a:t>
            </a:r>
            <a:endParaRPr lang="en-AU" dirty="0"/>
          </a:p>
        </p:txBody>
      </p:sp>
      <p:sp>
        <p:nvSpPr>
          <p:cNvPr id="5" name="Content Placeholder 2">
            <a:extLst>
              <a:ext uri="{FF2B5EF4-FFF2-40B4-BE49-F238E27FC236}">
                <a16:creationId xmlns:a16="http://schemas.microsoft.com/office/drawing/2014/main" id="{0E9B983B-C779-4292-AFE5-BE6CD9AA8309}"/>
              </a:ext>
            </a:extLst>
          </p:cNvPr>
          <p:cNvSpPr>
            <a:spLocks noGrp="1"/>
          </p:cNvSpPr>
          <p:nvPr>
            <p:ph idx="1"/>
          </p:nvPr>
        </p:nvSpPr>
        <p:spPr>
          <a:xfrm>
            <a:off x="8134350" y="3486150"/>
            <a:ext cx="2298300" cy="2419200"/>
          </a:xfrm>
        </p:spPr>
        <p:txBody>
          <a:bodyPr>
            <a:normAutofit/>
          </a:bodyPr>
          <a:lstStyle>
            <a:lvl1pPr marL="0" indent="0">
              <a:lnSpc>
                <a:spcPct val="125000"/>
              </a:lnSpc>
              <a:spcBef>
                <a:spcPts val="1000"/>
              </a:spcBef>
              <a:spcAft>
                <a:spcPts val="0"/>
              </a:spcAft>
              <a:buNone/>
              <a:defRPr sz="2400" kern="1600" baseline="0">
                <a:solidFill>
                  <a:schemeClr val="tx1">
                    <a:lumMod val="50000"/>
                  </a:schemeClr>
                </a:solidFill>
                <a:latin typeface="Arial" charset="0"/>
              </a:defRPr>
            </a:lvl1pPr>
            <a:lvl2pPr marL="360000" indent="-360000">
              <a:lnSpc>
                <a:spcPct val="125000"/>
              </a:lnSpc>
              <a:spcBef>
                <a:spcPts val="500"/>
              </a:spcBef>
              <a:spcAft>
                <a:spcPts val="0"/>
              </a:spcAft>
              <a:buFont typeface="Arial" charset="0"/>
              <a:buChar char="•"/>
              <a:defRPr sz="2400" kern="1600" baseline="0">
                <a:solidFill>
                  <a:schemeClr val="tx1">
                    <a:lumMod val="50000"/>
                  </a:schemeClr>
                </a:solidFill>
                <a:latin typeface="Arial" charset="0"/>
              </a:defRPr>
            </a:lvl2pPr>
            <a:lvl3pPr>
              <a:defRPr sz="2000" baseline="0">
                <a:solidFill>
                  <a:schemeClr val="tx1">
                    <a:lumMod val="50000"/>
                  </a:schemeClr>
                </a:solidFill>
                <a:latin typeface="Arial" charset="0"/>
              </a:defRPr>
            </a:lvl3pPr>
            <a:lvl4pPr>
              <a:lnSpc>
                <a:spcPct val="100000"/>
              </a:lnSpc>
              <a:spcBef>
                <a:spcPts val="2000"/>
              </a:spcBef>
              <a:spcAft>
                <a:spcPts val="0"/>
              </a:spcAft>
              <a:defRPr sz="1400" kern="1600" baseline="0">
                <a:solidFill>
                  <a:schemeClr val="tx1">
                    <a:lumMod val="50000"/>
                  </a:schemeClr>
                </a:solidFill>
                <a:latin typeface="Arial" charset="0"/>
              </a:defRPr>
            </a:lvl4pPr>
            <a:lvl5pPr marL="342900" indent="-342900">
              <a:buFont typeface=".AppleSystemUIFont" charset="-120"/>
              <a:buChar char="–"/>
              <a:defRPr sz="2400" kern="1600" baseline="0">
                <a:solidFill>
                  <a:schemeClr val="tx1"/>
                </a:solidFill>
                <a:latin typeface="Arial" charset="0"/>
              </a:defRPr>
            </a:lvl5pPr>
            <a:lvl6pPr marL="720000" indent="-360000">
              <a:lnSpc>
                <a:spcPct val="125000"/>
              </a:lnSpc>
              <a:spcBef>
                <a:spcPts val="0"/>
              </a:spcBef>
              <a:buFont typeface=".AppleSystemUIFont" charset="-120"/>
              <a:buChar char="–"/>
              <a:defRPr sz="2400" b="0" i="0" kern="1600" baseline="0">
                <a:latin typeface="Arial" charset="0"/>
                <a:ea typeface="Arial" charset="0"/>
                <a:cs typeface="Arial" charset="0"/>
              </a:defRPr>
            </a:lvl6pPr>
          </a:lstStyle>
          <a:p>
            <a:pPr lvl="0"/>
            <a:endParaRPr lang="en-US" dirty="0"/>
          </a:p>
        </p:txBody>
      </p:sp>
      <p:sp>
        <p:nvSpPr>
          <p:cNvPr id="2" name="Slide Number Placeholder 1">
            <a:extLst>
              <a:ext uri="{FF2B5EF4-FFF2-40B4-BE49-F238E27FC236}">
                <a16:creationId xmlns:a16="http://schemas.microsoft.com/office/drawing/2014/main" id="{250144B5-418A-4094-8D66-3D36FB1BA8DE}"/>
              </a:ext>
            </a:extLst>
          </p:cNvPr>
          <p:cNvSpPr>
            <a:spLocks noGrp="1"/>
          </p:cNvSpPr>
          <p:nvPr>
            <p:ph type="sldNum" sz="quarter" idx="13"/>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395641283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E8FE9-DA84-4533-8600-8853B0B1D938}"/>
              </a:ext>
            </a:extLst>
          </p:cNvPr>
          <p:cNvSpPr>
            <a:spLocks noGrp="1"/>
          </p:cNvSpPr>
          <p:nvPr>
            <p:ph idx="12" hasCustomPrompt="1"/>
          </p:nvPr>
        </p:nvSpPr>
        <p:spPr>
          <a:xfrm>
            <a:off x="0" y="1704974"/>
            <a:ext cx="6191250" cy="3600451"/>
          </a:xfrm>
          <a:prstGeom prst="rect">
            <a:avLst/>
          </a:prstGeom>
          <a:solidFill>
            <a:srgbClr val="0076A3"/>
          </a:solidFill>
        </p:spPr>
        <p:txBody>
          <a:bodyPr vert="horz" lIns="91440" tIns="108000" rIns="91440" bIns="216000" rtlCol="0" anchor="ctr" anchorCtr="0">
            <a:noAutofit/>
          </a:bodyPr>
          <a:lstStyle>
            <a:lvl1pPr>
              <a:defRPr lang="en-US" sz="3600" cap="none" dirty="0">
                <a:solidFill>
                  <a:schemeClr val="accent6"/>
                </a:solidFill>
                <a:latin typeface="Arial" panose="020B0604020202020204" pitchFamily="34" charset="0"/>
                <a:ea typeface="+mn-ea"/>
                <a:cs typeface="Arial" panose="020B0604020202020204" pitchFamily="34" charset="0"/>
              </a:defRPr>
            </a:lvl1pPr>
          </a:lstStyle>
          <a:p>
            <a:pPr marL="0" lvl="0" algn="ctr" defTabSz="457200">
              <a:lnSpc>
                <a:spcPct val="150000"/>
              </a:lnSpc>
              <a:spcBef>
                <a:spcPts val="1200"/>
              </a:spcBef>
              <a:buNone/>
            </a:pPr>
            <a:r>
              <a:rPr lang="en-US" dirty="0"/>
              <a:t>Click to edit Master text styles</a:t>
            </a:r>
          </a:p>
        </p:txBody>
      </p:sp>
      <p:sp>
        <p:nvSpPr>
          <p:cNvPr id="4" name="Title 1">
            <a:extLst>
              <a:ext uri="{FF2B5EF4-FFF2-40B4-BE49-F238E27FC236}">
                <a16:creationId xmlns:a16="http://schemas.microsoft.com/office/drawing/2014/main" id="{36CD219F-4622-49B2-9A78-A921B4F22D68}"/>
              </a:ext>
            </a:extLst>
          </p:cNvPr>
          <p:cNvSpPr>
            <a:spLocks noGrp="1"/>
          </p:cNvSpPr>
          <p:nvPr>
            <p:ph type="title"/>
          </p:nvPr>
        </p:nvSpPr>
        <p:spPr>
          <a:xfrm>
            <a:off x="6496050" y="152399"/>
            <a:ext cx="5695950" cy="6705601"/>
          </a:xfrm>
        </p:spPr>
        <p:txBody>
          <a:bodyPr tIns="216000" bIns="216000"/>
          <a:lstStyle>
            <a:lvl1pPr>
              <a:lnSpc>
                <a:spcPts val="2700"/>
              </a:lnSpc>
              <a:defRPr/>
            </a:lvl1pPr>
          </a:lstStyle>
          <a:p>
            <a:r>
              <a:rPr lang="en-US" dirty="0"/>
              <a:t>Click to edit Master title style</a:t>
            </a:r>
            <a:endParaRPr lang="en-AU" dirty="0"/>
          </a:p>
        </p:txBody>
      </p:sp>
      <p:sp>
        <p:nvSpPr>
          <p:cNvPr id="5" name="Content Placeholder 2">
            <a:extLst>
              <a:ext uri="{FF2B5EF4-FFF2-40B4-BE49-F238E27FC236}">
                <a16:creationId xmlns:a16="http://schemas.microsoft.com/office/drawing/2014/main" id="{0E9B983B-C779-4292-AFE5-BE6CD9AA8309}"/>
              </a:ext>
            </a:extLst>
          </p:cNvPr>
          <p:cNvSpPr>
            <a:spLocks noGrp="1"/>
          </p:cNvSpPr>
          <p:nvPr>
            <p:ph idx="1"/>
          </p:nvPr>
        </p:nvSpPr>
        <p:spPr>
          <a:xfrm>
            <a:off x="8134350" y="3486150"/>
            <a:ext cx="2298300" cy="2419200"/>
          </a:xfrm>
        </p:spPr>
        <p:txBody>
          <a:bodyPr>
            <a:normAutofit/>
          </a:bodyPr>
          <a:lstStyle>
            <a:lvl1pPr marL="0" indent="0">
              <a:lnSpc>
                <a:spcPct val="125000"/>
              </a:lnSpc>
              <a:spcBef>
                <a:spcPts val="1000"/>
              </a:spcBef>
              <a:spcAft>
                <a:spcPts val="0"/>
              </a:spcAft>
              <a:buNone/>
              <a:defRPr sz="2400" kern="1600" baseline="0">
                <a:solidFill>
                  <a:schemeClr val="tx1">
                    <a:lumMod val="50000"/>
                  </a:schemeClr>
                </a:solidFill>
                <a:latin typeface="Arial" charset="0"/>
              </a:defRPr>
            </a:lvl1pPr>
            <a:lvl2pPr marL="360000" indent="-360000">
              <a:lnSpc>
                <a:spcPct val="125000"/>
              </a:lnSpc>
              <a:spcBef>
                <a:spcPts val="500"/>
              </a:spcBef>
              <a:spcAft>
                <a:spcPts val="0"/>
              </a:spcAft>
              <a:buFont typeface="Arial" charset="0"/>
              <a:buChar char="•"/>
              <a:defRPr sz="2400" kern="1600" baseline="0">
                <a:solidFill>
                  <a:schemeClr val="tx1">
                    <a:lumMod val="50000"/>
                  </a:schemeClr>
                </a:solidFill>
                <a:latin typeface="Arial" charset="0"/>
              </a:defRPr>
            </a:lvl2pPr>
            <a:lvl3pPr>
              <a:defRPr sz="2000" baseline="0">
                <a:solidFill>
                  <a:schemeClr val="tx1">
                    <a:lumMod val="50000"/>
                  </a:schemeClr>
                </a:solidFill>
                <a:latin typeface="Arial" charset="0"/>
              </a:defRPr>
            </a:lvl3pPr>
            <a:lvl4pPr>
              <a:lnSpc>
                <a:spcPct val="100000"/>
              </a:lnSpc>
              <a:spcBef>
                <a:spcPts val="2000"/>
              </a:spcBef>
              <a:spcAft>
                <a:spcPts val="0"/>
              </a:spcAft>
              <a:defRPr sz="1400" kern="1600" baseline="0">
                <a:solidFill>
                  <a:schemeClr val="tx1">
                    <a:lumMod val="50000"/>
                  </a:schemeClr>
                </a:solidFill>
                <a:latin typeface="Arial" charset="0"/>
              </a:defRPr>
            </a:lvl4pPr>
            <a:lvl5pPr marL="342900" indent="-342900">
              <a:buFont typeface=".AppleSystemUIFont" charset="-120"/>
              <a:buChar char="–"/>
              <a:defRPr sz="2400" kern="1600" baseline="0">
                <a:solidFill>
                  <a:schemeClr val="tx1"/>
                </a:solidFill>
                <a:latin typeface="Arial" charset="0"/>
              </a:defRPr>
            </a:lvl5pPr>
            <a:lvl6pPr marL="720000" indent="-360000">
              <a:lnSpc>
                <a:spcPct val="125000"/>
              </a:lnSpc>
              <a:spcBef>
                <a:spcPts val="0"/>
              </a:spcBef>
              <a:buFont typeface=".AppleSystemUIFont" charset="-120"/>
              <a:buChar char="–"/>
              <a:defRPr sz="2400" b="0" i="0" kern="1600" baseline="0">
                <a:latin typeface="Arial" charset="0"/>
                <a:ea typeface="Arial" charset="0"/>
                <a:cs typeface="Arial" charset="0"/>
              </a:defRPr>
            </a:lvl6pPr>
          </a:lstStyle>
          <a:p>
            <a:pPr lvl="0"/>
            <a:endParaRPr lang="en-US" dirty="0"/>
          </a:p>
        </p:txBody>
      </p:sp>
      <p:pic>
        <p:nvPicPr>
          <p:cNvPr id="6" name="Picture 5">
            <a:extLst>
              <a:ext uri="{FF2B5EF4-FFF2-40B4-BE49-F238E27FC236}">
                <a16:creationId xmlns:a16="http://schemas.microsoft.com/office/drawing/2014/main" id="{203CA489-027E-418E-BFE7-9FA8F613D1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811" y="327261"/>
            <a:ext cx="4301628" cy="1328616"/>
          </a:xfrm>
          <a:prstGeom prst="rect">
            <a:avLst/>
          </a:prstGeom>
        </p:spPr>
      </p:pic>
      <p:sp>
        <p:nvSpPr>
          <p:cNvPr id="2" name="Slide Number Placeholder 1">
            <a:extLst>
              <a:ext uri="{FF2B5EF4-FFF2-40B4-BE49-F238E27FC236}">
                <a16:creationId xmlns:a16="http://schemas.microsoft.com/office/drawing/2014/main" id="{5F7EE8C9-69A8-4312-811C-8FD6F2999F2A}"/>
              </a:ext>
            </a:extLst>
          </p:cNvPr>
          <p:cNvSpPr>
            <a:spLocks noGrp="1"/>
          </p:cNvSpPr>
          <p:nvPr>
            <p:ph type="sldNum" sz="quarter" idx="13"/>
          </p:nvPr>
        </p:nvSpPr>
        <p:spPr/>
        <p:txBody>
          <a:body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299666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6000" y="1196752"/>
            <a:ext cx="10608587" cy="851232"/>
          </a:xfrm>
          <a:prstGeom prst="rect">
            <a:avLst/>
          </a:prstGeom>
        </p:spPr>
        <p:txBody>
          <a:bodyPr vert="horz" lIns="91440" tIns="45720" rIns="91440" bIns="45720" rtlCol="0" anchor="t" anchorCtr="0">
            <a:normAutofit/>
          </a:bodyPr>
          <a:lstStyle/>
          <a:p>
            <a:r>
              <a:rPr lang="en-US" dirty="0"/>
              <a:t>Slide Heading</a:t>
            </a:r>
            <a:endParaRPr lang="en-AU" dirty="0"/>
          </a:p>
        </p:txBody>
      </p:sp>
      <p:sp>
        <p:nvSpPr>
          <p:cNvPr id="3" name="Text Placeholder 2"/>
          <p:cNvSpPr>
            <a:spLocks noGrp="1"/>
          </p:cNvSpPr>
          <p:nvPr>
            <p:ph type="body" idx="1"/>
          </p:nvPr>
        </p:nvSpPr>
        <p:spPr>
          <a:xfrm>
            <a:off x="719403" y="2244004"/>
            <a:ext cx="10608000" cy="3924000"/>
          </a:xfrm>
          <a:prstGeom prst="rect">
            <a:avLst/>
          </a:prstGeom>
        </p:spPr>
        <p:txBody>
          <a:bodyPr vert="horz" lIns="91440" tIns="45720" rIns="91440" bIns="45720" rtlCol="0">
            <a:norm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Slide Number Placeholder 3">
            <a:extLst>
              <a:ext uri="{FF2B5EF4-FFF2-40B4-BE49-F238E27FC236}">
                <a16:creationId xmlns:a16="http://schemas.microsoft.com/office/drawing/2014/main" id="{EBD0C2E4-BA80-4793-A662-98B6F004E3D9}"/>
              </a:ext>
            </a:extLst>
          </p:cNvPr>
          <p:cNvSpPr>
            <a:spLocks noGrp="1"/>
          </p:cNvSpPr>
          <p:nvPr>
            <p:ph type="sldNum" sz="quarter" idx="4"/>
          </p:nvPr>
        </p:nvSpPr>
        <p:spPr>
          <a:xfrm>
            <a:off x="9235751" y="6364024"/>
            <a:ext cx="2743200" cy="365125"/>
          </a:xfrm>
          <a:prstGeom prst="rect">
            <a:avLst/>
          </a:prstGeom>
        </p:spPr>
        <p:txBody>
          <a:bodyPr vert="horz" lIns="91440" tIns="45720" rIns="91440" bIns="45720" rtlCol="0" anchor="ctr"/>
          <a:lstStyle>
            <a:lvl1pPr algn="r">
              <a:defRPr sz="1800" b="1">
                <a:solidFill>
                  <a:srgbClr val="002060"/>
                </a:solidFill>
              </a:defRPr>
            </a:lvl1pPr>
          </a:lstStyle>
          <a:p>
            <a:fld id="{6E50814D-6000-4467-A1E5-BC65FA4CE36E}" type="slidenum">
              <a:rPr lang="en-US" smtClean="0"/>
              <a:pPr/>
              <a:t>‹#›</a:t>
            </a:fld>
            <a:endParaRPr lang="en-US" dirty="0"/>
          </a:p>
        </p:txBody>
      </p:sp>
    </p:spTree>
    <p:extLst>
      <p:ext uri="{BB962C8B-B14F-4D97-AF65-F5344CB8AC3E}">
        <p14:creationId xmlns:p14="http://schemas.microsoft.com/office/powerpoint/2010/main" val="3920303145"/>
      </p:ext>
    </p:extLst>
  </p:cSld>
  <p:clrMap bg1="lt1" tx1="dk1" bg2="lt2" tx2="dk2" accent1="accent1" accent2="accent2" accent3="accent3" accent4="accent4" accent5="accent5" accent6="accent6" hlink="hlink" folHlink="folHlink"/>
  <p:sldLayoutIdLst>
    <p:sldLayoutId id="2147483687" r:id="rId1"/>
    <p:sldLayoutId id="2147483685" r:id="rId2"/>
    <p:sldLayoutId id="2147483686" r:id="rId3"/>
    <p:sldLayoutId id="2147483688" r:id="rId4"/>
    <p:sldLayoutId id="2147483689" r:id="rId5"/>
    <p:sldLayoutId id="2147483690" r:id="rId6"/>
    <p:sldLayoutId id="2147483691" r:id="rId7"/>
    <p:sldLayoutId id="2147483693" r:id="rId8"/>
    <p:sldLayoutId id="2147483735" r:id="rId9"/>
    <p:sldLayoutId id="2147483737" r:id="rId10"/>
  </p:sldLayoutIdLst>
  <p:hf hdr="0" dt="0"/>
  <p:txStyles>
    <p:titleStyle>
      <a:lvl1pPr algn="l" defTabSz="914400" rtl="0" eaLnBrk="1" latinLnBrk="0" hangingPunct="1">
        <a:lnSpc>
          <a:spcPts val="2600"/>
        </a:lnSpc>
        <a:spcBef>
          <a:spcPct val="0"/>
        </a:spcBef>
        <a:buNone/>
        <a:defRPr sz="2600" b="0" i="0" kern="1200" cap="none" baseline="0">
          <a:solidFill>
            <a:srgbClr val="214A59"/>
          </a:solidFill>
          <a:latin typeface="Open Sans Bold" panose="020B0604020202020204" charset="0"/>
          <a:ea typeface="Open Sans Bold" panose="020B0604020202020204" charset="0"/>
          <a:cs typeface="Open Sans Bold" panose="020B0604020202020204" charset="0"/>
        </a:defRPr>
      </a:lvl1pPr>
    </p:titleStyle>
    <p:bodyStyle>
      <a:lvl1pPr marL="180975" indent="-180975" algn="l" defTabSz="914400" rtl="0" eaLnBrk="1" latinLnBrk="0" hangingPunct="1">
        <a:lnSpc>
          <a:spcPts val="2100"/>
        </a:lnSpc>
        <a:spcBef>
          <a:spcPts val="0"/>
        </a:spcBef>
        <a:spcAft>
          <a:spcPts val="1100"/>
        </a:spcAft>
        <a:buFont typeface="Arial" pitchFamily="34" charset="0"/>
        <a:buChar char="•"/>
        <a:defRPr sz="1700" b="0" i="0" kern="1200" baseline="0">
          <a:solidFill>
            <a:schemeClr val="tx1">
              <a:lumMod val="50000"/>
            </a:schemeClr>
          </a:solidFill>
          <a:latin typeface="Arial" charset="0"/>
          <a:ea typeface="Arial" charset="0"/>
          <a:cs typeface="Arial"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b="0" i="0" kern="1200" baseline="0">
          <a:solidFill>
            <a:schemeClr val="tx1">
              <a:lumMod val="50000"/>
            </a:schemeClr>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1700" b="0" i="0" kern="1200" baseline="0">
          <a:solidFill>
            <a:schemeClr val="tx1">
              <a:lumMod val="50000"/>
            </a:schemeClr>
          </a:solidFill>
          <a:latin typeface="Arial" charset="0"/>
          <a:ea typeface="Arial" charset="0"/>
          <a:cs typeface="Arial" charset="0"/>
        </a:defRPr>
      </a:lvl3pPr>
      <a:lvl4pPr marL="0" indent="0" algn="l" defTabSz="914400" rtl="0" eaLnBrk="1" latinLnBrk="0" hangingPunct="1">
        <a:lnSpc>
          <a:spcPts val="2100"/>
        </a:lnSpc>
        <a:spcBef>
          <a:spcPts val="0"/>
        </a:spcBef>
        <a:spcAft>
          <a:spcPts val="600"/>
        </a:spcAft>
        <a:buFont typeface="Arial" pitchFamily="34" charset="0"/>
        <a:buNone/>
        <a:defRPr sz="1700" b="0" i="0" kern="1200" baseline="0">
          <a:solidFill>
            <a:schemeClr val="tx1">
              <a:lumMod val="50000"/>
            </a:schemeClr>
          </a:solidFill>
          <a:latin typeface="Arial" charset="0"/>
          <a:ea typeface="Arial" charset="0"/>
          <a:cs typeface="Arial" charset="0"/>
        </a:defRPr>
      </a:lvl4pPr>
      <a:lvl5pPr marL="0" indent="0" algn="l" defTabSz="914400" rtl="0" eaLnBrk="1" latinLnBrk="0" hangingPunct="1">
        <a:lnSpc>
          <a:spcPts val="2100"/>
        </a:lnSpc>
        <a:spcBef>
          <a:spcPts val="0"/>
        </a:spcBef>
        <a:spcAft>
          <a:spcPts val="300"/>
        </a:spcAft>
        <a:buFont typeface="Arial" pitchFamily="34" charset="0"/>
        <a:buNone/>
        <a:defRPr sz="1700" b="0" i="0" kern="1200" baseline="0">
          <a:solidFill>
            <a:schemeClr val="tx1">
              <a:lumMod val="50000"/>
            </a:schemeClr>
          </a:solidFill>
          <a:latin typeface="Arial" charset="0"/>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6CA7F-36D8-49BB-B1A8-2347813795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2EAE8-C29C-441B-A8BE-B286420AF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0590508-C705-4D08-946A-3D67EAB66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5C4E9-3697-4EFD-BC47-6A9E8C09F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1">
                <a:solidFill>
                  <a:schemeClr val="accent1">
                    <a:lumMod val="50000"/>
                  </a:schemeClr>
                </a:solidFill>
              </a:defRPr>
            </a:lvl1pPr>
          </a:lstStyle>
          <a:p>
            <a:fld id="{9DDF8244-84F6-4DA2-B425-DE457CBCE174}" type="slidenum">
              <a:rPr lang="en-US" smtClean="0"/>
              <a:pPr/>
              <a:t>‹#›</a:t>
            </a:fld>
            <a:endParaRPr lang="en-US" dirty="0"/>
          </a:p>
        </p:txBody>
      </p:sp>
    </p:spTree>
    <p:extLst>
      <p:ext uri="{BB962C8B-B14F-4D97-AF65-F5344CB8AC3E}">
        <p14:creationId xmlns:p14="http://schemas.microsoft.com/office/powerpoint/2010/main" val="3101529308"/>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3" r:id="rId3"/>
    <p:sldLayoutId id="2147483733" r:id="rId4"/>
    <p:sldLayoutId id="2147483732" r:id="rId5"/>
    <p:sldLayoutId id="2147483734"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5C7BF-647E-4546-A3AD-CC7AFE71E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FCD007-7548-4701-ABB1-24241C70E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02775-50AC-4E15-B94F-3AA9C941E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4041F5E-D778-45B3-A716-10B2EA96F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CCFED1-6A58-4F46-AA54-6A6A2EA29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E1C28-FA6A-4B0F-B058-5C6C8BD249B0}" type="slidenum">
              <a:rPr lang="en-US" smtClean="0"/>
              <a:t>‹#›</a:t>
            </a:fld>
            <a:endParaRPr lang="en-US"/>
          </a:p>
        </p:txBody>
      </p:sp>
    </p:spTree>
    <p:extLst>
      <p:ext uri="{BB962C8B-B14F-4D97-AF65-F5344CB8AC3E}">
        <p14:creationId xmlns:p14="http://schemas.microsoft.com/office/powerpoint/2010/main" val="33964798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hemeOverride" Target="../theme/themeOverride1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1800respect.org.au/introduction-to-responding/"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vic.gov.au/maram-practice-guides-and-resourc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2544" y="486904"/>
            <a:ext cx="11926606" cy="922867"/>
          </a:xfrm>
          <a:prstGeom prst="rect">
            <a:avLst/>
          </a:prstGeom>
        </p:spPr>
        <p:txBody>
          <a:bodyPr vert="horz" lIns="91440" tIns="45720" rIns="91440" bIns="45720" rtlCol="0" anchor="t" anchorCtr="0">
            <a:noAutofit/>
          </a:bodyPr>
          <a:lstStyle>
            <a:lvl1pPr algn="l" defTabSz="914400" rtl="0" eaLnBrk="1" latinLnBrk="0" hangingPunct="1">
              <a:lnSpc>
                <a:spcPts val="2600"/>
              </a:lnSpc>
              <a:spcBef>
                <a:spcPct val="0"/>
              </a:spcBef>
              <a:buNone/>
              <a:defRPr sz="2600" kern="1200" cap="all" baseline="0">
                <a:solidFill>
                  <a:srgbClr val="E0006C"/>
                </a:solidFill>
                <a:latin typeface="Verdana" pitchFamily="34" charset="0"/>
                <a:ea typeface="Verdana" pitchFamily="34" charset="0"/>
                <a:cs typeface="Verdana" pitchFamily="34" charset="0"/>
              </a:defRPr>
            </a:lvl1pPr>
          </a:lstStyle>
          <a:p>
            <a:pPr>
              <a:lnSpc>
                <a:spcPct val="100000"/>
              </a:lnSpc>
            </a:pPr>
            <a:r>
              <a:rPr lang="en-US" altLang="zh-CN" sz="4000" b="1" cap="none" dirty="0">
                <a:solidFill>
                  <a:srgbClr val="2F6B80"/>
                </a:solidFill>
                <a:latin typeface="Arial" panose="020B0604020202020204" pitchFamily="34" charset="0"/>
                <a:ea typeface="+mj-ea"/>
                <a:cs typeface="Arial" panose="020B0604020202020204" pitchFamily="34" charset="0"/>
              </a:rPr>
              <a:t>Strengthening Hospital Responses                         to Family Violence</a:t>
            </a:r>
            <a:endParaRPr lang="en-AU" sz="4000" b="1" cap="none" dirty="0">
              <a:solidFill>
                <a:srgbClr val="2F6B80"/>
              </a:solidFill>
              <a:latin typeface="Arial" panose="020B0604020202020204" pitchFamily="34" charset="0"/>
              <a:ea typeface="+mj-ea"/>
              <a:cs typeface="Arial" panose="020B0604020202020204" pitchFamily="34" charset="0"/>
            </a:endParaRPr>
          </a:p>
        </p:txBody>
      </p:sp>
      <p:sp>
        <p:nvSpPr>
          <p:cNvPr id="5" name="Rectangle 4"/>
          <p:cNvSpPr/>
          <p:nvPr/>
        </p:nvSpPr>
        <p:spPr>
          <a:xfrm>
            <a:off x="449440" y="4868667"/>
            <a:ext cx="11059388" cy="646331"/>
          </a:xfrm>
          <a:prstGeom prst="rect">
            <a:avLst/>
          </a:prstGeom>
        </p:spPr>
        <p:txBody>
          <a:bodyPr wrap="square" anchor="ctr">
            <a:spAutoFit/>
          </a:bodyPr>
          <a:lstStyle/>
          <a:p>
            <a:pPr>
              <a:spcBef>
                <a:spcPct val="0"/>
              </a:spcBef>
              <a:defRPr/>
            </a:pPr>
            <a:r>
              <a:rPr lang="en-AU" sz="3600" dirty="0">
                <a:solidFill>
                  <a:srgbClr val="2F6B80"/>
                </a:solidFill>
                <a:latin typeface="Arial"/>
                <a:ea typeface="+mj-ea"/>
                <a:cs typeface="Arial"/>
              </a:rPr>
              <a:t>Workplace Support training for Managers – 2.5 hours</a:t>
            </a:r>
          </a:p>
        </p:txBody>
      </p:sp>
      <p:pic>
        <p:nvPicPr>
          <p:cNvPr id="7" name="Picture 6" descr="RWH_logo_int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709" y="5686552"/>
            <a:ext cx="1069848" cy="1012698"/>
          </a:xfrm>
          <a:prstGeom prst="rect">
            <a:avLst/>
          </a:prstGeom>
        </p:spPr>
      </p:pic>
      <p:pic>
        <p:nvPicPr>
          <p:cNvPr id="12" name="Picture 11" descr="VIC_GOV_LOGO_BLAC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759" y="6019800"/>
            <a:ext cx="963445" cy="546100"/>
          </a:xfrm>
          <a:prstGeom prst="rect">
            <a:avLst/>
          </a:prstGeom>
        </p:spPr>
      </p:pic>
      <p:pic>
        <p:nvPicPr>
          <p:cNvPr id="13" name="Picture 12" descr="Bendigo Health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4495" y="6000750"/>
            <a:ext cx="1225539" cy="723900"/>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11750"/>
          <a:stretch/>
        </p:blipFill>
        <p:spPr>
          <a:xfrm>
            <a:off x="3413753" y="1943210"/>
            <a:ext cx="8496282" cy="3011132"/>
          </a:xfrm>
          <a:prstGeom prst="rect">
            <a:avLst/>
          </a:prstGeom>
        </p:spPr>
      </p:pic>
      <p:sp>
        <p:nvSpPr>
          <p:cNvPr id="6" name="Slide Number Placeholder 5">
            <a:extLst>
              <a:ext uri="{FF2B5EF4-FFF2-40B4-BE49-F238E27FC236}">
                <a16:creationId xmlns:a16="http://schemas.microsoft.com/office/drawing/2014/main" id="{9D45E69D-CD91-49B6-AF84-DD089A71D0B0}"/>
              </a:ext>
            </a:extLst>
          </p:cNvPr>
          <p:cNvSpPr>
            <a:spLocks noGrp="1"/>
          </p:cNvSpPr>
          <p:nvPr>
            <p:ph type="sldNum" sz="quarter" idx="10"/>
          </p:nvPr>
        </p:nvSpPr>
        <p:spPr/>
        <p:txBody>
          <a:bodyPr/>
          <a:lstStyle/>
          <a:p>
            <a:fld id="{6E50814D-6000-4467-A1E5-BC65FA4CE36E}" type="slidenum">
              <a:rPr lang="en-US" smtClean="0">
                <a:solidFill>
                  <a:schemeClr val="accent2"/>
                </a:solidFill>
              </a:rPr>
              <a:pPr/>
              <a:t>1</a:t>
            </a:fld>
            <a:endParaRPr lang="en-US" dirty="0">
              <a:solidFill>
                <a:schemeClr val="accent2"/>
              </a:solidFill>
            </a:endParaRPr>
          </a:p>
        </p:txBody>
      </p:sp>
    </p:spTree>
    <p:extLst>
      <p:ext uri="{BB962C8B-B14F-4D97-AF65-F5344CB8AC3E}">
        <p14:creationId xmlns:p14="http://schemas.microsoft.com/office/powerpoint/2010/main" val="238000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22106" y="885206"/>
            <a:ext cx="1252440" cy="1269139"/>
          </a:xfrm>
          <a:prstGeom prst="rect">
            <a:avLst/>
          </a:prstGeom>
        </p:spPr>
      </p:pic>
      <p:pic>
        <p:nvPicPr>
          <p:cNvPr id="6" name="Picture 5"/>
          <p:cNvPicPr>
            <a:picLocks noChangeAspect="1"/>
          </p:cNvPicPr>
          <p:nvPr/>
        </p:nvPicPr>
        <p:blipFill>
          <a:blip r:embed="rId4"/>
          <a:stretch>
            <a:fillRect/>
          </a:stretch>
        </p:blipFill>
        <p:spPr>
          <a:xfrm>
            <a:off x="1422106" y="2724370"/>
            <a:ext cx="1091985" cy="1329373"/>
          </a:xfrm>
          <a:prstGeom prst="rect">
            <a:avLst/>
          </a:prstGeom>
        </p:spPr>
      </p:pic>
      <p:sp>
        <p:nvSpPr>
          <p:cNvPr id="7" name="TextBox 6"/>
          <p:cNvSpPr txBox="1"/>
          <p:nvPr/>
        </p:nvSpPr>
        <p:spPr>
          <a:xfrm>
            <a:off x="2560847" y="357986"/>
            <a:ext cx="8821249" cy="2308324"/>
          </a:xfrm>
          <a:prstGeom prst="rect">
            <a:avLst/>
          </a:prstGeom>
          <a:noFill/>
        </p:spPr>
        <p:txBody>
          <a:bodyPr wrap="square" rtlCol="0" anchor="t">
            <a:spAutoFit/>
          </a:bodyPr>
          <a:lstStyle/>
          <a:p>
            <a:r>
              <a:rPr lang="en-US" sz="2400" b="1" dirty="0">
                <a:solidFill>
                  <a:schemeClr val="tx1">
                    <a:lumMod val="75000"/>
                  </a:schemeClr>
                </a:solidFill>
              </a:rPr>
              <a:t>Men are more likely to experience violence:</a:t>
            </a:r>
          </a:p>
          <a:p>
            <a:endParaRPr lang="en-US" sz="2000" dirty="0">
              <a:solidFill>
                <a:schemeClr val="tx1">
                  <a:lumMod val="75000"/>
                </a:schemeClr>
              </a:solidFill>
            </a:endParaRPr>
          </a:p>
          <a:p>
            <a:endParaRPr lang="en-US" sz="2000" dirty="0">
              <a:solidFill>
                <a:schemeClr val="tx1">
                  <a:lumMod val="75000"/>
                </a:schemeClr>
              </a:solidFill>
            </a:endParaRPr>
          </a:p>
          <a:p>
            <a:endParaRPr lang="en-US" sz="2000" dirty="0">
              <a:solidFill>
                <a:schemeClr val="tx1">
                  <a:lumMod val="75000"/>
                </a:schemeClr>
              </a:solidFill>
            </a:endParaRPr>
          </a:p>
          <a:p>
            <a:endParaRPr lang="en-US" sz="2000" dirty="0">
              <a:solidFill>
                <a:schemeClr val="tx1">
                  <a:lumMod val="75000"/>
                </a:schemeClr>
              </a:solidFill>
            </a:endParaRPr>
          </a:p>
          <a:p>
            <a:endParaRPr lang="en-US" sz="1600" dirty="0">
              <a:solidFill>
                <a:schemeClr val="tx1">
                  <a:lumMod val="75000"/>
                </a:schemeClr>
              </a:solidFill>
            </a:endParaRPr>
          </a:p>
          <a:p>
            <a:r>
              <a:rPr lang="en-US" sz="2400" b="1" dirty="0">
                <a:solidFill>
                  <a:schemeClr val="tx1">
                    <a:lumMod val="75000"/>
                  </a:schemeClr>
                </a:solidFill>
              </a:rPr>
              <a:t>Women are more likely to experience violence</a:t>
            </a:r>
            <a:r>
              <a:rPr lang="en-US" sz="2400" b="1" dirty="0"/>
              <a:t>:</a:t>
            </a:r>
            <a:endParaRPr lang="en-US" sz="2400" b="1" dirty="0">
              <a:cs typeface="Calibri"/>
            </a:endParaRPr>
          </a:p>
        </p:txBody>
      </p:sp>
      <p:sp>
        <p:nvSpPr>
          <p:cNvPr id="8" name="TextBox 7"/>
          <p:cNvSpPr txBox="1"/>
          <p:nvPr/>
        </p:nvSpPr>
        <p:spPr>
          <a:xfrm>
            <a:off x="4050084" y="827279"/>
            <a:ext cx="5015979" cy="1384995"/>
          </a:xfrm>
          <a:prstGeom prst="rect">
            <a:avLst/>
          </a:prstGeom>
          <a:noFill/>
        </p:spPr>
        <p:txBody>
          <a:bodyPr wrap="square" rtlCol="0">
            <a:spAutoFit/>
          </a:bodyPr>
          <a:lstStyle/>
          <a:p>
            <a:pPr marL="285750" indent="-285750">
              <a:buFont typeface="Arial" charset="0"/>
              <a:buChar char="•"/>
            </a:pPr>
            <a:r>
              <a:rPr lang="en-US" sz="2200" dirty="0">
                <a:solidFill>
                  <a:schemeClr val="tx1">
                    <a:lumMod val="75000"/>
                  </a:schemeClr>
                </a:solidFill>
              </a:rPr>
              <a:t>From another male</a:t>
            </a:r>
          </a:p>
          <a:p>
            <a:pPr marL="285750" indent="-285750">
              <a:buFont typeface="Arial" charset="0"/>
              <a:buChar char="•"/>
            </a:pPr>
            <a:r>
              <a:rPr lang="en-US" sz="2200" dirty="0">
                <a:solidFill>
                  <a:schemeClr val="tx1">
                    <a:lumMod val="75000"/>
                  </a:schemeClr>
                </a:solidFill>
              </a:rPr>
              <a:t>At the hands of a stranger</a:t>
            </a:r>
          </a:p>
          <a:p>
            <a:pPr marL="285750" indent="-285750">
              <a:buFont typeface="Arial" charset="0"/>
              <a:buChar char="•"/>
            </a:pPr>
            <a:r>
              <a:rPr lang="en-US" sz="2200" dirty="0">
                <a:solidFill>
                  <a:schemeClr val="tx1">
                    <a:lumMod val="75000"/>
                  </a:schemeClr>
                </a:solidFill>
              </a:rPr>
              <a:t>In a public place</a:t>
            </a:r>
          </a:p>
          <a:p>
            <a:pPr marL="285750" indent="-285750">
              <a:buFont typeface="Arial" charset="0"/>
              <a:buChar char="•"/>
            </a:pPr>
            <a:endParaRPr lang="en-US" dirty="0"/>
          </a:p>
        </p:txBody>
      </p:sp>
      <p:sp>
        <p:nvSpPr>
          <p:cNvPr id="9" name="TextBox 8"/>
          <p:cNvSpPr txBox="1"/>
          <p:nvPr/>
        </p:nvSpPr>
        <p:spPr>
          <a:xfrm>
            <a:off x="4050084" y="2661060"/>
            <a:ext cx="5542921" cy="1877437"/>
          </a:xfrm>
          <a:prstGeom prst="rect">
            <a:avLst/>
          </a:prstGeom>
          <a:noFill/>
        </p:spPr>
        <p:txBody>
          <a:bodyPr wrap="square" rtlCol="0">
            <a:spAutoFit/>
          </a:bodyPr>
          <a:lstStyle/>
          <a:p>
            <a:pPr marL="285750" indent="-285750">
              <a:buFont typeface="Arial" charset="0"/>
              <a:buChar char="•"/>
            </a:pPr>
            <a:r>
              <a:rPr lang="en-US" sz="2400" dirty="0">
                <a:solidFill>
                  <a:schemeClr val="tx1">
                    <a:lumMod val="75000"/>
                  </a:schemeClr>
                </a:solidFill>
              </a:rPr>
              <a:t>From a male</a:t>
            </a:r>
          </a:p>
          <a:p>
            <a:pPr marL="285750" indent="-285750">
              <a:buFont typeface="Arial" charset="0"/>
              <a:buChar char="•"/>
            </a:pPr>
            <a:r>
              <a:rPr lang="en-US" sz="2400" dirty="0">
                <a:solidFill>
                  <a:schemeClr val="tx1">
                    <a:lumMod val="75000"/>
                  </a:schemeClr>
                </a:solidFill>
              </a:rPr>
              <a:t>At the hands of a current/former partner</a:t>
            </a:r>
          </a:p>
          <a:p>
            <a:pPr marL="285750" indent="-285750">
              <a:buFont typeface="Arial" charset="0"/>
              <a:buChar char="•"/>
            </a:pPr>
            <a:r>
              <a:rPr lang="en-US" sz="2400" dirty="0">
                <a:solidFill>
                  <a:schemeClr val="tx1">
                    <a:lumMod val="75000"/>
                  </a:schemeClr>
                </a:solidFill>
              </a:rPr>
              <a:t>In a private place</a:t>
            </a:r>
          </a:p>
          <a:p>
            <a:pPr marL="285750" indent="-285750">
              <a:buFont typeface="Arial" charset="0"/>
              <a:buChar char="•"/>
            </a:pPr>
            <a:endParaRPr lang="en-US" sz="2000" dirty="0"/>
          </a:p>
        </p:txBody>
      </p:sp>
      <p:sp>
        <p:nvSpPr>
          <p:cNvPr id="10" name="Rounded Rectangle 9"/>
          <p:cNvSpPr/>
          <p:nvPr/>
        </p:nvSpPr>
        <p:spPr>
          <a:xfrm>
            <a:off x="896976" y="4572572"/>
            <a:ext cx="10425754" cy="1806248"/>
          </a:xfrm>
          <a:prstGeom prst="roundRect">
            <a:avLst/>
          </a:prstGeom>
          <a:solidFill>
            <a:srgbClr val="C6DAC9"/>
          </a:solidFill>
          <a:ln w="38100">
            <a:solidFill>
              <a:schemeClr val="accent5">
                <a:lumMod val="7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1" name="TextBox 10"/>
          <p:cNvSpPr txBox="1"/>
          <p:nvPr/>
        </p:nvSpPr>
        <p:spPr>
          <a:xfrm>
            <a:off x="1559349" y="4613921"/>
            <a:ext cx="9378610" cy="1723549"/>
          </a:xfrm>
          <a:prstGeom prst="rect">
            <a:avLst/>
          </a:prstGeom>
          <a:noFill/>
        </p:spPr>
        <p:txBody>
          <a:bodyPr wrap="square" rtlCol="0">
            <a:spAutoFit/>
          </a:bodyPr>
          <a:lstStyle/>
          <a:p>
            <a:r>
              <a:rPr lang="en-US" sz="2100" b="1" dirty="0">
                <a:solidFill>
                  <a:schemeClr val="tx1">
                    <a:lumMod val="50000"/>
                  </a:schemeClr>
                </a:solidFill>
              </a:rPr>
              <a:t>	</a:t>
            </a:r>
            <a:r>
              <a:rPr lang="en-US" sz="2200" b="1" dirty="0">
                <a:solidFill>
                  <a:schemeClr val="tx1">
                    <a:lumMod val="50000"/>
                  </a:schemeClr>
                </a:solidFill>
              </a:rPr>
              <a:t>Women’s experiences of intimate partner violence:</a:t>
            </a:r>
          </a:p>
          <a:p>
            <a:pPr marL="285750" indent="-285750">
              <a:buFont typeface="Arial" charset="0"/>
              <a:buChar char="•"/>
            </a:pPr>
            <a:r>
              <a:rPr lang="en-US" sz="2100" dirty="0">
                <a:solidFill>
                  <a:schemeClr val="tx1">
                    <a:lumMod val="50000"/>
                  </a:schemeClr>
                </a:solidFill>
              </a:rPr>
              <a:t>More serious violence</a:t>
            </a:r>
          </a:p>
          <a:p>
            <a:pPr marL="285750" indent="-285750">
              <a:buFont typeface="Arial" charset="0"/>
              <a:buChar char="•"/>
            </a:pPr>
            <a:r>
              <a:rPr lang="en-US" sz="2100" dirty="0">
                <a:solidFill>
                  <a:schemeClr val="tx1">
                    <a:lumMod val="50000"/>
                  </a:schemeClr>
                </a:solidFill>
              </a:rPr>
              <a:t>Higher risk of serious injury and lethality</a:t>
            </a:r>
          </a:p>
          <a:p>
            <a:pPr marL="285750" indent="-285750">
              <a:buFont typeface="Arial" charset="0"/>
              <a:buChar char="•"/>
            </a:pPr>
            <a:r>
              <a:rPr lang="en-US" sz="2100" dirty="0">
                <a:solidFill>
                  <a:schemeClr val="tx1">
                    <a:lumMod val="50000"/>
                  </a:schemeClr>
                </a:solidFill>
              </a:rPr>
              <a:t>More likely to experience fear or anxiety as a result of emotional violence</a:t>
            </a:r>
          </a:p>
        </p:txBody>
      </p:sp>
      <p:sp>
        <p:nvSpPr>
          <p:cNvPr id="12" name="Slide Number Placeholder 4">
            <a:extLst>
              <a:ext uri="{FF2B5EF4-FFF2-40B4-BE49-F238E27FC236}">
                <a16:creationId xmlns:a16="http://schemas.microsoft.com/office/drawing/2014/main" id="{70BD8344-30AB-4BAE-9E2C-D2D8799125DE}"/>
              </a:ext>
            </a:extLst>
          </p:cNvPr>
          <p:cNvSpPr>
            <a:spLocks noGrp="1"/>
          </p:cNvSpPr>
          <p:nvPr>
            <p:ph type="sldNum" sz="quarter" idx="10"/>
          </p:nvPr>
        </p:nvSpPr>
        <p:spPr>
          <a:xfrm>
            <a:off x="11242758" y="6022787"/>
            <a:ext cx="627949" cy="456385"/>
          </a:xfrm>
        </p:spPr>
        <p:txBody>
          <a:bodyPr/>
          <a:lstStyle/>
          <a:p>
            <a:fld id="{6E50814D-6000-4467-A1E5-BC65FA4CE36E}" type="slidenum">
              <a:rPr lang="en-US" smtClean="0"/>
              <a:t>10</a:t>
            </a:fld>
            <a:endParaRPr lang="en-US" dirty="0"/>
          </a:p>
        </p:txBody>
      </p:sp>
    </p:spTree>
    <p:extLst>
      <p:ext uri="{BB962C8B-B14F-4D97-AF65-F5344CB8AC3E}">
        <p14:creationId xmlns:p14="http://schemas.microsoft.com/office/powerpoint/2010/main" val="27527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1000"/>
                                        <p:tgtEl>
                                          <p:spTgt spid="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10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1000"/>
                                        <p:tgtEl>
                                          <p:spTgt spid="9">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dissolve">
                                      <p:cBhvr>
                                        <p:cTn id="21" dur="1000"/>
                                        <p:tgtEl>
                                          <p:spTgt spid="9">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dissolve">
                                      <p:cBhvr>
                                        <p:cTn id="24" dur="10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AutoShape 4"/>
          <p:cNvSpPr/>
          <p:nvPr/>
        </p:nvSpPr>
        <p:spPr>
          <a:xfrm>
            <a:off x="-3386" y="-15238"/>
            <a:ext cx="12195387" cy="890773"/>
          </a:xfrm>
          <a:prstGeom prst="rect">
            <a:avLst/>
          </a:prstGeom>
          <a:noFill/>
        </p:spPr>
        <p:txBody>
          <a:bodyPr vert="horz" lIns="91440" tIns="45720" rIns="91440" bIns="45720" rtlCol="0" anchor="ctr" anchorCtr="0">
            <a:normAutofit/>
          </a:bodyPr>
          <a:lstStyle/>
          <a:p>
            <a:pPr marL="36000" algn="ctr" defTabSz="914400">
              <a:spcBef>
                <a:spcPts val="1200"/>
              </a:spcBef>
              <a:spcAft>
                <a:spcPts val="1200"/>
              </a:spcAft>
            </a:pPr>
            <a:r>
              <a:rPr lang="en-AU" sz="3600" b="1" dirty="0">
                <a:solidFill>
                  <a:schemeClr val="tx1">
                    <a:lumMod val="75000"/>
                  </a:schemeClr>
                </a:solidFill>
                <a:latin typeface="Arial" panose="020B0604020202020204" pitchFamily="34" charset="0"/>
                <a:cs typeface="Arial" panose="020B0604020202020204" pitchFamily="34" charset="0"/>
              </a:rPr>
              <a:t>Family violence is a health and welfare issue </a:t>
            </a:r>
            <a:endParaRPr lang="en-US" sz="3600" b="1" dirty="0">
              <a:solidFill>
                <a:schemeClr val="tx1">
                  <a:lumMod val="75000"/>
                </a:schemeClr>
              </a:solidFill>
              <a:latin typeface="Arial" panose="020B0604020202020204" pitchFamily="34" charset="0"/>
              <a:cs typeface="Arial" panose="020B0604020202020204" pitchFamily="34" charset="0"/>
            </a:endParaRPr>
          </a:p>
        </p:txBody>
      </p:sp>
      <p:grpSp>
        <p:nvGrpSpPr>
          <p:cNvPr id="6" name="Group 6"/>
          <p:cNvGrpSpPr/>
          <p:nvPr/>
        </p:nvGrpSpPr>
        <p:grpSpPr>
          <a:xfrm>
            <a:off x="598440" y="875535"/>
            <a:ext cx="8210171" cy="4530223"/>
            <a:chOff x="-174721" y="-542811"/>
            <a:chExt cx="16420341" cy="9060445"/>
          </a:xfrm>
        </p:grpSpPr>
        <p:sp>
          <p:nvSpPr>
            <p:cNvPr id="7" name="TextBox 7"/>
            <p:cNvSpPr txBox="1"/>
            <p:nvPr/>
          </p:nvSpPr>
          <p:spPr>
            <a:xfrm>
              <a:off x="3" y="3388201"/>
              <a:ext cx="9082819" cy="795090"/>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sp>
          <p:nvSpPr>
            <p:cNvPr id="8" name="TextBox 8"/>
            <p:cNvSpPr txBox="1"/>
            <p:nvPr/>
          </p:nvSpPr>
          <p:spPr>
            <a:xfrm>
              <a:off x="3" y="4293318"/>
              <a:ext cx="9082819" cy="769442"/>
            </a:xfrm>
            <a:prstGeom prst="rect">
              <a:avLst/>
            </a:prstGeom>
          </p:spPr>
          <p:txBody>
            <a:bodyPr lIns="0" tIns="0" rIns="0" bIns="0" rtlCol="0" anchor="t">
              <a:spAutoFit/>
            </a:bodyPr>
            <a:lstStyle/>
            <a:p>
              <a:pPr>
                <a:lnSpc>
                  <a:spcPts val="3000"/>
                </a:lnSpc>
              </a:pPr>
              <a:endParaRPr lang="en-US" sz="2000" spc="20" dirty="0">
                <a:solidFill>
                  <a:srgbClr val="69ADC6"/>
                </a:solidFill>
                <a:latin typeface="Open Sans"/>
              </a:endParaRPr>
            </a:p>
          </p:txBody>
        </p:sp>
        <p:sp>
          <p:nvSpPr>
            <p:cNvPr id="9" name="TextBox 9"/>
            <p:cNvSpPr txBox="1"/>
            <p:nvPr/>
          </p:nvSpPr>
          <p:spPr>
            <a:xfrm>
              <a:off x="3" y="6843070"/>
              <a:ext cx="9082819" cy="795090"/>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sp>
          <p:nvSpPr>
            <p:cNvPr id="10" name="TextBox 10"/>
            <p:cNvSpPr txBox="1"/>
            <p:nvPr/>
          </p:nvSpPr>
          <p:spPr>
            <a:xfrm>
              <a:off x="3" y="7748192"/>
              <a:ext cx="9082819" cy="769442"/>
            </a:xfrm>
            <a:prstGeom prst="rect">
              <a:avLst/>
            </a:prstGeom>
          </p:spPr>
          <p:txBody>
            <a:bodyPr lIns="0" tIns="0" rIns="0" bIns="0" rtlCol="0" anchor="t">
              <a:spAutoFit/>
            </a:bodyPr>
            <a:lstStyle/>
            <a:p>
              <a:pPr>
                <a:lnSpc>
                  <a:spcPts val="3000"/>
                </a:lnSpc>
              </a:pPr>
              <a:endParaRPr lang="en-US" sz="2000" spc="20" dirty="0">
                <a:solidFill>
                  <a:srgbClr val="69ADC6"/>
                </a:solidFill>
                <a:latin typeface="Open Sans"/>
              </a:endParaRPr>
            </a:p>
          </p:txBody>
        </p:sp>
        <p:sp>
          <p:nvSpPr>
            <p:cNvPr id="11" name="TextBox 11"/>
            <p:cNvSpPr txBox="1"/>
            <p:nvPr/>
          </p:nvSpPr>
          <p:spPr>
            <a:xfrm>
              <a:off x="7162801" y="-542811"/>
              <a:ext cx="9082819" cy="795090"/>
            </a:xfrm>
            <a:prstGeom prst="rect">
              <a:avLst/>
            </a:prstGeom>
          </p:spPr>
          <p:txBody>
            <a:bodyPr lIns="0" tIns="0" rIns="0" bIns="0" rtlCol="0" anchor="t">
              <a:spAutoFit/>
            </a:bodyPr>
            <a:lstStyle/>
            <a:p>
              <a:pPr>
                <a:lnSpc>
                  <a:spcPts val="3080"/>
                </a:lnSpc>
              </a:pPr>
              <a:endParaRPr lang="en-US" sz="2200" spc="286" dirty="0">
                <a:solidFill>
                  <a:srgbClr val="69ADC6"/>
                </a:solidFill>
                <a:latin typeface="Open Sans"/>
              </a:endParaRPr>
            </a:p>
          </p:txBody>
        </p:sp>
        <p:sp>
          <p:nvSpPr>
            <p:cNvPr id="12" name="TextBox 12"/>
            <p:cNvSpPr txBox="1"/>
            <p:nvPr/>
          </p:nvSpPr>
          <p:spPr>
            <a:xfrm>
              <a:off x="-174721" y="742117"/>
              <a:ext cx="10283921" cy="1538882"/>
            </a:xfrm>
            <a:prstGeom prst="rect">
              <a:avLst/>
            </a:prstGeom>
          </p:spPr>
          <p:txBody>
            <a:bodyPr wrap="square" lIns="0" tIns="0" rIns="0" bIns="0" rtlCol="0" anchor="t">
              <a:spAutoFit/>
            </a:bodyPr>
            <a:lstStyle/>
            <a:p>
              <a:pPr>
                <a:lnSpc>
                  <a:spcPts val="3000"/>
                </a:lnSpc>
              </a:pPr>
              <a:endParaRPr lang="en-AU" sz="2000" spc="20" dirty="0">
                <a:solidFill>
                  <a:srgbClr val="69ADC6"/>
                </a:solidFill>
                <a:latin typeface="Open Sans"/>
              </a:endParaRPr>
            </a:p>
            <a:p>
              <a:pPr>
                <a:lnSpc>
                  <a:spcPts val="3000"/>
                </a:lnSpc>
              </a:pPr>
              <a:endParaRPr lang="en-US" sz="2000" spc="20" dirty="0">
                <a:solidFill>
                  <a:srgbClr val="69ADC6"/>
                </a:solidFill>
                <a:latin typeface="Open Sans"/>
              </a:endParaRPr>
            </a:p>
          </p:txBody>
        </p:sp>
      </p:grpSp>
      <p:pic>
        <p:nvPicPr>
          <p:cNvPr id="14" name="Picture 13"/>
          <p:cNvPicPr>
            <a:picLocks noChangeAspect="1"/>
          </p:cNvPicPr>
          <p:nvPr/>
        </p:nvPicPr>
        <p:blipFill>
          <a:blip r:embed="rId4"/>
          <a:stretch>
            <a:fillRect/>
          </a:stretch>
        </p:blipFill>
        <p:spPr>
          <a:xfrm>
            <a:off x="375782" y="718513"/>
            <a:ext cx="5364619" cy="6015314"/>
          </a:xfrm>
          <a:prstGeom prst="rect">
            <a:avLst/>
          </a:prstGeom>
        </p:spPr>
      </p:pic>
      <p:pic>
        <p:nvPicPr>
          <p:cNvPr id="2" name="Picture 1"/>
          <p:cNvPicPr>
            <a:picLocks noChangeAspect="1"/>
          </p:cNvPicPr>
          <p:nvPr/>
        </p:nvPicPr>
        <p:blipFill>
          <a:blip r:embed="rId5"/>
          <a:stretch>
            <a:fillRect/>
          </a:stretch>
        </p:blipFill>
        <p:spPr>
          <a:xfrm>
            <a:off x="7024220" y="762912"/>
            <a:ext cx="4423061" cy="5976814"/>
          </a:xfrm>
          <a:prstGeom prst="rect">
            <a:avLst/>
          </a:prstGeom>
        </p:spPr>
      </p:pic>
      <p:sp>
        <p:nvSpPr>
          <p:cNvPr id="20" name="Slide Number Placeholder 19">
            <a:extLst>
              <a:ext uri="{FF2B5EF4-FFF2-40B4-BE49-F238E27FC236}">
                <a16:creationId xmlns:a16="http://schemas.microsoft.com/office/drawing/2014/main" id="{5B875868-0468-4A11-8377-C8BF5F7DA6DE}"/>
              </a:ext>
            </a:extLst>
          </p:cNvPr>
          <p:cNvSpPr>
            <a:spLocks noGrp="1"/>
          </p:cNvSpPr>
          <p:nvPr>
            <p:ph type="sldNum" sz="quarter" idx="10"/>
          </p:nvPr>
        </p:nvSpPr>
        <p:spPr/>
        <p:txBody>
          <a:bodyPr/>
          <a:lstStyle/>
          <a:p>
            <a:fld id="{6E50814D-6000-4467-A1E5-BC65FA4CE36E}" type="slidenum">
              <a:rPr lang="en-US" smtClean="0"/>
              <a:pPr/>
              <a:t>11</a:t>
            </a:fld>
            <a:endParaRPr lang="en-US" dirty="0"/>
          </a:p>
        </p:txBody>
      </p:sp>
    </p:spTree>
    <p:extLst>
      <p:ext uri="{BB962C8B-B14F-4D97-AF65-F5344CB8AC3E}">
        <p14:creationId xmlns:p14="http://schemas.microsoft.com/office/powerpoint/2010/main" val="221078359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790"/>
          <a:stretch/>
        </p:blipFill>
        <p:spPr>
          <a:xfrm>
            <a:off x="2" y="1000640"/>
            <a:ext cx="12051790" cy="5217514"/>
          </a:xfrm>
          <a:prstGeom prst="rect">
            <a:avLst/>
          </a:prstGeom>
        </p:spPr>
      </p:pic>
      <p:sp>
        <p:nvSpPr>
          <p:cNvPr id="4" name="Slide Number Placeholder 3">
            <a:extLst>
              <a:ext uri="{FF2B5EF4-FFF2-40B4-BE49-F238E27FC236}">
                <a16:creationId xmlns:a16="http://schemas.microsoft.com/office/drawing/2014/main" id="{2E6EB518-2A91-4137-8BF5-5A9AB3B60B9F}"/>
              </a:ext>
            </a:extLst>
          </p:cNvPr>
          <p:cNvSpPr>
            <a:spLocks noGrp="1"/>
          </p:cNvSpPr>
          <p:nvPr>
            <p:ph type="sldNum" sz="quarter" idx="10"/>
          </p:nvPr>
        </p:nvSpPr>
        <p:spPr/>
        <p:txBody>
          <a:bodyPr/>
          <a:lstStyle/>
          <a:p>
            <a:fld id="{6E50814D-6000-4467-A1E5-BC65FA4CE36E}" type="slidenum">
              <a:rPr lang="en-US" smtClean="0"/>
              <a:pPr/>
              <a:t>12</a:t>
            </a:fld>
            <a:endParaRPr lang="en-US" dirty="0"/>
          </a:p>
        </p:txBody>
      </p:sp>
      <p:sp>
        <p:nvSpPr>
          <p:cNvPr id="5" name="AutoShape 4">
            <a:extLst>
              <a:ext uri="{FF2B5EF4-FFF2-40B4-BE49-F238E27FC236}">
                <a16:creationId xmlns:a16="http://schemas.microsoft.com/office/drawing/2014/main" id="{EFDE4E67-8E2F-49C6-B2E2-17643519DDE3}"/>
              </a:ext>
            </a:extLst>
          </p:cNvPr>
          <p:cNvSpPr/>
          <p:nvPr/>
        </p:nvSpPr>
        <p:spPr>
          <a:xfrm>
            <a:off x="-3386" y="-15238"/>
            <a:ext cx="12195387" cy="890773"/>
          </a:xfrm>
          <a:prstGeom prst="rect">
            <a:avLst/>
          </a:prstGeom>
          <a:noFill/>
        </p:spPr>
        <p:txBody>
          <a:bodyPr vert="horz" lIns="91440" tIns="45720" rIns="91440" bIns="45720" rtlCol="0" anchor="ctr" anchorCtr="0">
            <a:normAutofit/>
          </a:bodyPr>
          <a:lstStyle/>
          <a:p>
            <a:pPr marL="36000" algn="ctr" defTabSz="914400">
              <a:spcBef>
                <a:spcPts val="1200"/>
              </a:spcBef>
              <a:spcAft>
                <a:spcPts val="1200"/>
              </a:spcAft>
            </a:pPr>
            <a:r>
              <a:rPr lang="en-AU" sz="3600" b="1" dirty="0">
                <a:solidFill>
                  <a:schemeClr val="tx1">
                    <a:lumMod val="75000"/>
                  </a:schemeClr>
                </a:solidFill>
                <a:latin typeface="Arial" panose="020B0604020202020204" pitchFamily="34" charset="0"/>
                <a:cs typeface="Arial" panose="020B0604020202020204" pitchFamily="34" charset="0"/>
              </a:rPr>
              <a:t>Groups at greater risk of family violence</a:t>
            </a:r>
            <a:endParaRPr lang="en-US" sz="3600" b="1" dirty="0">
              <a:solidFill>
                <a:schemeClr val="tx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591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7631014" y="2378838"/>
            <a:ext cx="3305035" cy="1375387"/>
            <a:chOff x="0" y="0"/>
            <a:chExt cx="6610069" cy="2750774"/>
          </a:xfrm>
        </p:grpSpPr>
        <p:sp>
          <p:nvSpPr>
            <p:cNvPr id="31" name="TextBox 31"/>
            <p:cNvSpPr txBox="1"/>
            <p:nvPr/>
          </p:nvSpPr>
          <p:spPr>
            <a:xfrm>
              <a:off x="0" y="0"/>
              <a:ext cx="6610069" cy="769442"/>
            </a:xfrm>
            <a:prstGeom prst="rect">
              <a:avLst/>
            </a:prstGeom>
          </p:spPr>
          <p:txBody>
            <a:bodyPr lIns="0" tIns="0" rIns="0" bIns="0" rtlCol="0" anchor="t">
              <a:spAutoFit/>
            </a:bodyPr>
            <a:lstStyle/>
            <a:p>
              <a:pPr>
                <a:lnSpc>
                  <a:spcPts val="3040"/>
                </a:lnSpc>
              </a:pPr>
              <a:endParaRPr lang="en-US" sz="2533" spc="253" dirty="0">
                <a:solidFill>
                  <a:srgbClr val="FFFFF6"/>
                </a:solidFill>
                <a:latin typeface="Open Sans Bold"/>
              </a:endParaRPr>
            </a:p>
          </p:txBody>
        </p:sp>
        <p:sp>
          <p:nvSpPr>
            <p:cNvPr id="32" name="TextBox 32"/>
            <p:cNvSpPr txBox="1"/>
            <p:nvPr/>
          </p:nvSpPr>
          <p:spPr>
            <a:xfrm>
              <a:off x="0" y="1981332"/>
              <a:ext cx="6610069" cy="769442"/>
            </a:xfrm>
            <a:prstGeom prst="rect">
              <a:avLst/>
            </a:prstGeom>
          </p:spPr>
          <p:txBody>
            <a:bodyPr lIns="0" tIns="0" rIns="0" bIns="0" rtlCol="0" anchor="t">
              <a:spAutoFit/>
            </a:bodyPr>
            <a:lstStyle/>
            <a:p>
              <a:pPr>
                <a:lnSpc>
                  <a:spcPts val="3000"/>
                </a:lnSpc>
              </a:pPr>
              <a:endParaRPr lang="en-US" sz="2000" spc="20" dirty="0">
                <a:solidFill>
                  <a:srgbClr val="FFFFF6"/>
                </a:solidFill>
                <a:latin typeface="Open Sans"/>
              </a:endParaRPr>
            </a:p>
          </p:txBody>
        </p:sp>
      </p:grpSp>
      <p:sp>
        <p:nvSpPr>
          <p:cNvPr id="7" name="TextBox 6"/>
          <p:cNvSpPr txBox="1"/>
          <p:nvPr/>
        </p:nvSpPr>
        <p:spPr>
          <a:xfrm>
            <a:off x="1498568" y="1089442"/>
            <a:ext cx="3707891" cy="3785652"/>
          </a:xfrm>
          <a:prstGeom prst="rect">
            <a:avLst/>
          </a:prstGeom>
          <a:noFill/>
        </p:spPr>
        <p:txBody>
          <a:bodyPr wrap="square" rtlCol="0">
            <a:spAutoFit/>
          </a:bodyPr>
          <a:lstStyle/>
          <a:p>
            <a:r>
              <a:rPr lang="en-AU" sz="4000" dirty="0">
                <a:solidFill>
                  <a:schemeClr val="bg1"/>
                </a:solidFill>
                <a:latin typeface="Arial" panose="020B0604020202020204" pitchFamily="34" charset="0"/>
                <a:ea typeface="Open Sans" panose="020B0604020202020204" charset="0"/>
                <a:cs typeface="Arial" panose="020B0604020202020204" pitchFamily="34" charset="0"/>
              </a:rPr>
              <a:t>Compared with non-Indigenous Australians, Indigenous Australians</a:t>
            </a:r>
          </a:p>
          <a:p>
            <a:r>
              <a:rPr lang="en-AU" sz="4000" dirty="0">
                <a:solidFill>
                  <a:schemeClr val="bg1"/>
                </a:solidFill>
                <a:latin typeface="Arial" panose="020B0604020202020204" pitchFamily="34" charset="0"/>
                <a:ea typeface="Open Sans" panose="020B0604020202020204" charset="0"/>
                <a:cs typeface="Arial" panose="020B0604020202020204" pitchFamily="34" charset="0"/>
              </a:rPr>
              <a:t>experience:</a:t>
            </a:r>
          </a:p>
        </p:txBody>
      </p:sp>
      <p:pic>
        <p:nvPicPr>
          <p:cNvPr id="2" name="Picture 1"/>
          <p:cNvPicPr>
            <a:picLocks noChangeAspect="1"/>
          </p:cNvPicPr>
          <p:nvPr/>
        </p:nvPicPr>
        <p:blipFill rotWithShape="1">
          <a:blip r:embed="rId3"/>
          <a:srcRect t="22769"/>
          <a:stretch/>
        </p:blipFill>
        <p:spPr>
          <a:xfrm>
            <a:off x="6482132" y="637651"/>
            <a:ext cx="5371444" cy="5582698"/>
          </a:xfrm>
          <a:prstGeom prst="rect">
            <a:avLst/>
          </a:prstGeom>
        </p:spPr>
      </p:pic>
      <p:sp>
        <p:nvSpPr>
          <p:cNvPr id="11" name="Title 1"/>
          <p:cNvSpPr txBox="1">
            <a:spLocks/>
          </p:cNvSpPr>
          <p:nvPr/>
        </p:nvSpPr>
        <p:spPr>
          <a:xfrm>
            <a:off x="0" y="-1"/>
            <a:ext cx="12192000" cy="990601"/>
          </a:xfrm>
          <a:prstGeom prst="rect">
            <a:avLst/>
          </a:prstGeom>
        </p:spPr>
        <p:txBody>
          <a:bodyPr>
            <a:normAutofit fontScale="97500"/>
          </a:bodyPr>
          <a:lstStyle>
            <a:lvl1pPr algn="l" defTabSz="914400" rtl="0" eaLnBrk="1" latinLnBrk="0" hangingPunct="1">
              <a:lnSpc>
                <a:spcPts val="2600"/>
              </a:lnSpc>
              <a:spcBef>
                <a:spcPct val="0"/>
              </a:spcBef>
              <a:buNone/>
              <a:defRPr sz="2600" b="0" i="0" kern="1200" cap="none" baseline="0">
                <a:solidFill>
                  <a:schemeClr val="tx2"/>
                </a:solidFill>
                <a:latin typeface="Open Sans Bold" panose="020B0604020202020204" charset="0"/>
                <a:ea typeface="Open Sans Bold" panose="020B0604020202020204" charset="0"/>
                <a:cs typeface="Open Sans Bold" panose="020B0604020202020204" charset="0"/>
              </a:defRPr>
            </a:lvl1pPr>
          </a:lstStyle>
          <a:p>
            <a:endParaRPr lang="en-US" dirty="0"/>
          </a:p>
        </p:txBody>
      </p:sp>
      <p:sp>
        <p:nvSpPr>
          <p:cNvPr id="4" name="Slide Number Placeholder 3">
            <a:extLst>
              <a:ext uri="{FF2B5EF4-FFF2-40B4-BE49-F238E27FC236}">
                <a16:creationId xmlns:a16="http://schemas.microsoft.com/office/drawing/2014/main" id="{EF739EDF-C12F-4E0E-9603-992B286A1F9E}"/>
              </a:ext>
            </a:extLst>
          </p:cNvPr>
          <p:cNvSpPr>
            <a:spLocks noGrp="1"/>
          </p:cNvSpPr>
          <p:nvPr>
            <p:ph type="sldNum" sz="quarter" idx="10"/>
          </p:nvPr>
        </p:nvSpPr>
        <p:spPr/>
        <p:txBody>
          <a:bodyPr/>
          <a:lstStyle/>
          <a:p>
            <a:fld id="{6E50814D-6000-4467-A1E5-BC65FA4CE36E}" type="slidenum">
              <a:rPr lang="en-US" smtClean="0"/>
              <a:pPr/>
              <a:t>13</a:t>
            </a:fld>
            <a:endParaRPr lang="en-US" dirty="0"/>
          </a:p>
        </p:txBody>
      </p:sp>
      <p:sp>
        <p:nvSpPr>
          <p:cNvPr id="12" name="AutoShape 29">
            <a:extLst>
              <a:ext uri="{FF2B5EF4-FFF2-40B4-BE49-F238E27FC236}">
                <a16:creationId xmlns:a16="http://schemas.microsoft.com/office/drawing/2014/main" id="{E8D5F26D-70C3-44A3-9437-1D43B5EC056F}"/>
              </a:ext>
            </a:extLst>
          </p:cNvPr>
          <p:cNvSpPr/>
          <p:nvPr/>
        </p:nvSpPr>
        <p:spPr>
          <a:xfrm>
            <a:off x="222895" y="735249"/>
            <a:ext cx="4480559" cy="5582698"/>
          </a:xfrm>
          <a:prstGeom prst="rect">
            <a:avLst/>
          </a:prstGeom>
          <a:solidFill>
            <a:srgbClr val="0076A3"/>
          </a:solidFill>
        </p:spPr>
      </p:sp>
      <p:sp>
        <p:nvSpPr>
          <p:cNvPr id="13" name="TextBox 12">
            <a:extLst>
              <a:ext uri="{FF2B5EF4-FFF2-40B4-BE49-F238E27FC236}">
                <a16:creationId xmlns:a16="http://schemas.microsoft.com/office/drawing/2014/main" id="{7772DBFA-D71C-4101-BE24-A6CEA8CEEF54}"/>
              </a:ext>
            </a:extLst>
          </p:cNvPr>
          <p:cNvSpPr txBox="1"/>
          <p:nvPr/>
        </p:nvSpPr>
        <p:spPr>
          <a:xfrm>
            <a:off x="609228" y="1476678"/>
            <a:ext cx="3707891" cy="3785652"/>
          </a:xfrm>
          <a:prstGeom prst="rect">
            <a:avLst/>
          </a:prstGeom>
          <a:noFill/>
        </p:spPr>
        <p:txBody>
          <a:bodyPr wrap="square" rtlCol="0">
            <a:spAutoFit/>
          </a:bodyPr>
          <a:lstStyle/>
          <a:p>
            <a:r>
              <a:rPr lang="en-AU" sz="4000" dirty="0">
                <a:solidFill>
                  <a:schemeClr val="bg1"/>
                </a:solidFill>
                <a:latin typeface="Arial" panose="020B0604020202020204" pitchFamily="34" charset="0"/>
                <a:ea typeface="Open Sans" panose="020B0604020202020204" charset="0"/>
                <a:cs typeface="Arial" panose="020B0604020202020204" pitchFamily="34" charset="0"/>
              </a:rPr>
              <a:t>Compared with non-Indigenous Australians, Indigenous Australians</a:t>
            </a:r>
          </a:p>
          <a:p>
            <a:r>
              <a:rPr lang="en-AU" sz="4000" dirty="0">
                <a:solidFill>
                  <a:schemeClr val="bg1"/>
                </a:solidFill>
                <a:latin typeface="Arial" panose="020B0604020202020204" pitchFamily="34" charset="0"/>
                <a:ea typeface="Open Sans" panose="020B0604020202020204" charset="0"/>
                <a:cs typeface="Arial" panose="020B0604020202020204" pitchFamily="34" charset="0"/>
              </a:rPr>
              <a:t>experience:</a:t>
            </a:r>
          </a:p>
        </p:txBody>
      </p:sp>
      <p:pic>
        <p:nvPicPr>
          <p:cNvPr id="10" name="Picture 9"/>
          <p:cNvPicPr>
            <a:picLocks noChangeAspect="1"/>
          </p:cNvPicPr>
          <p:nvPr/>
        </p:nvPicPr>
        <p:blipFill rotWithShape="1">
          <a:blip r:embed="rId3"/>
          <a:srcRect l="70136" t="1820" r="4486" b="77143"/>
          <a:stretch/>
        </p:blipFill>
        <p:spPr>
          <a:xfrm>
            <a:off x="4798647" y="2213919"/>
            <a:ext cx="1588289" cy="1899824"/>
          </a:xfrm>
          <a:prstGeom prst="rect">
            <a:avLst/>
          </a:prstGeom>
          <a:solidFill>
            <a:srgbClr val="3F89A7"/>
          </a:solidFill>
        </p:spPr>
      </p:pic>
    </p:spTree>
    <p:extLst>
      <p:ext uri="{BB962C8B-B14F-4D97-AF65-F5344CB8AC3E}">
        <p14:creationId xmlns:p14="http://schemas.microsoft.com/office/powerpoint/2010/main" val="119608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293" y="1624275"/>
            <a:ext cx="4860000" cy="4860000"/>
          </a:xfrm>
          <a:prstGeom prst="rect">
            <a:avLst/>
          </a:prstGeom>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293" y="1609725"/>
            <a:ext cx="4860000" cy="4860000"/>
          </a:xfrm>
          <a:prstGeom prst="rect">
            <a:avLst/>
          </a:prstGeom>
          <a:ln>
            <a:no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38825"/>
            <a:ext cx="4860000" cy="4860000"/>
          </a:xfrm>
          <a:prstGeom prst="rect">
            <a:avLst/>
          </a:prstGeom>
        </p:spPr>
      </p:pic>
      <p:sp>
        <p:nvSpPr>
          <p:cNvPr id="14" name="Content Placeholder 13"/>
          <p:cNvSpPr>
            <a:spLocks noGrp="1"/>
          </p:cNvSpPr>
          <p:nvPr>
            <p:ph idx="1"/>
          </p:nvPr>
        </p:nvSpPr>
        <p:spPr>
          <a:xfrm>
            <a:off x="719999" y="2160000"/>
            <a:ext cx="3710111" cy="3960000"/>
          </a:xfrm>
        </p:spPr>
        <p:txBody>
          <a:bodyPr>
            <a:noAutofit/>
          </a:bodyPr>
          <a:lstStyle/>
          <a:p>
            <a:pPr>
              <a:lnSpc>
                <a:spcPct val="100000"/>
              </a:lnSpc>
            </a:pPr>
            <a:r>
              <a:rPr lang="en-US" sz="2800" dirty="0"/>
              <a:t>It occurs throughout the </a:t>
            </a:r>
            <a:r>
              <a:rPr lang="en-US" sz="2800" b="1" dirty="0">
                <a:solidFill>
                  <a:srgbClr val="7E2460"/>
                </a:solidFill>
              </a:rPr>
              <a:t>lifespan.</a:t>
            </a:r>
          </a:p>
          <a:p>
            <a:pPr>
              <a:lnSpc>
                <a:spcPct val="100000"/>
              </a:lnSpc>
            </a:pPr>
            <a:r>
              <a:rPr lang="en-US" sz="2800" dirty="0"/>
              <a:t>There are many </a:t>
            </a:r>
            <a:r>
              <a:rPr lang="en-US" sz="2800" b="1" dirty="0"/>
              <a:t>types</a:t>
            </a:r>
            <a:r>
              <a:rPr lang="en-US" sz="2800" dirty="0"/>
              <a:t> of abuse.</a:t>
            </a:r>
          </a:p>
          <a:p>
            <a:pPr>
              <a:lnSpc>
                <a:spcPct val="100000"/>
              </a:lnSpc>
            </a:pPr>
            <a:r>
              <a:rPr lang="en-US" sz="2800" dirty="0"/>
              <a:t>And many different </a:t>
            </a:r>
            <a:r>
              <a:rPr lang="en-US" sz="2800" b="1" dirty="0">
                <a:solidFill>
                  <a:srgbClr val="006699"/>
                </a:solidFill>
              </a:rPr>
              <a:t>perpetrators</a:t>
            </a:r>
            <a:r>
              <a:rPr lang="en-US" sz="2800" dirty="0"/>
              <a:t>.</a:t>
            </a:r>
          </a:p>
        </p:txBody>
      </p:sp>
      <p:sp>
        <p:nvSpPr>
          <p:cNvPr id="2" name="Title 1"/>
          <p:cNvSpPr>
            <a:spLocks noGrp="1"/>
          </p:cNvSpPr>
          <p:nvPr>
            <p:ph type="title"/>
          </p:nvPr>
        </p:nvSpPr>
        <p:spPr>
          <a:xfrm>
            <a:off x="0" y="-107026"/>
            <a:ext cx="12192000" cy="990601"/>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Family violence is complex</a:t>
            </a:r>
          </a:p>
        </p:txBody>
      </p:sp>
      <p:sp>
        <p:nvSpPr>
          <p:cNvPr id="3" name="Slide Number Placeholder 2">
            <a:extLst>
              <a:ext uri="{FF2B5EF4-FFF2-40B4-BE49-F238E27FC236}">
                <a16:creationId xmlns:a16="http://schemas.microsoft.com/office/drawing/2014/main" id="{AAB9ED10-645A-46F5-A1BB-86B25A89974E}"/>
              </a:ext>
            </a:extLst>
          </p:cNvPr>
          <p:cNvSpPr>
            <a:spLocks noGrp="1"/>
          </p:cNvSpPr>
          <p:nvPr>
            <p:ph type="sldNum" sz="quarter" idx="10"/>
          </p:nvPr>
        </p:nvSpPr>
        <p:spPr/>
        <p:txBody>
          <a:bodyPr/>
          <a:lstStyle/>
          <a:p>
            <a:fld id="{6E50814D-6000-4467-A1E5-BC65FA4CE36E}" type="slidenum">
              <a:rPr lang="en-US" smtClean="0"/>
              <a:t>14</a:t>
            </a:fld>
            <a:endParaRPr lang="en-US" dirty="0"/>
          </a:p>
        </p:txBody>
      </p:sp>
    </p:spTree>
    <p:extLst>
      <p:ext uri="{BB962C8B-B14F-4D97-AF65-F5344CB8AC3E}">
        <p14:creationId xmlns:p14="http://schemas.microsoft.com/office/powerpoint/2010/main" val="1435598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66D96E-7AA3-4037-9AE5-F6C14D24DAA3}"/>
              </a:ext>
            </a:extLst>
          </p:cNvPr>
          <p:cNvPicPr>
            <a:picLocks noChangeAspect="1"/>
          </p:cNvPicPr>
          <p:nvPr/>
        </p:nvPicPr>
        <p:blipFill>
          <a:blip r:embed="rId3"/>
          <a:stretch>
            <a:fillRect/>
          </a:stretch>
        </p:blipFill>
        <p:spPr>
          <a:xfrm>
            <a:off x="7013358" y="1033552"/>
            <a:ext cx="3691933" cy="5233411"/>
          </a:xfrm>
          <a:prstGeom prst="rect">
            <a:avLst/>
          </a:prstGeom>
        </p:spPr>
      </p:pic>
      <p:sp>
        <p:nvSpPr>
          <p:cNvPr id="7" name="Rectangle 6"/>
          <p:cNvSpPr/>
          <p:nvPr/>
        </p:nvSpPr>
        <p:spPr>
          <a:xfrm>
            <a:off x="2151570" y="6503085"/>
            <a:ext cx="8419448" cy="307777"/>
          </a:xfrm>
          <a:prstGeom prst="rect">
            <a:avLst/>
          </a:prstGeom>
        </p:spPr>
        <p:txBody>
          <a:bodyPr wrap="square">
            <a:spAutoFit/>
          </a:bodyPr>
          <a:lstStyle/>
          <a:p>
            <a:r>
              <a:rPr lang="en-AU" sz="1400" dirty="0">
                <a:latin typeface="Arial" charset="0"/>
                <a:ea typeface="Arial" charset="0"/>
                <a:cs typeface="Arial" charset="0"/>
              </a:rPr>
              <a:t>Our Watch, Let’s change the story: Violence against women and children in Australia (Our Watch)</a:t>
            </a:r>
          </a:p>
        </p:txBody>
      </p:sp>
      <p:sp>
        <p:nvSpPr>
          <p:cNvPr id="8" name="Title 1">
            <a:extLst>
              <a:ext uri="{FF2B5EF4-FFF2-40B4-BE49-F238E27FC236}">
                <a16:creationId xmlns:a16="http://schemas.microsoft.com/office/drawing/2014/main" id="{C9C60950-3E7C-43AA-9960-8C6A36E5BB62}"/>
              </a:ext>
            </a:extLst>
          </p:cNvPr>
          <p:cNvSpPr txBox="1">
            <a:spLocks/>
          </p:cNvSpPr>
          <p:nvPr/>
        </p:nvSpPr>
        <p:spPr>
          <a:xfrm>
            <a:off x="0" y="1"/>
            <a:ext cx="12192000" cy="874384"/>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600" b="0" i="0" cap="none" baseline="0" dirty="0">
                <a:solidFill>
                  <a:schemeClr val="accent6"/>
                </a:solidFill>
                <a:latin typeface="Arial" panose="020B0604020202020204" pitchFamily="34" charset="0"/>
                <a:cs typeface="Arial" panose="020B0604020202020204" pitchFamily="34" charset="0"/>
              </a:defRPr>
            </a:lvl1pPr>
          </a:lstStyle>
          <a:p>
            <a:r>
              <a:rPr lang="en-AU" dirty="0"/>
              <a:t>Gender inequality sets the context for violence</a:t>
            </a:r>
            <a:endParaRPr lang="en-US" dirty="0"/>
          </a:p>
        </p:txBody>
      </p:sp>
      <p:sp>
        <p:nvSpPr>
          <p:cNvPr id="3" name="Slide Number Placeholder 2">
            <a:extLst>
              <a:ext uri="{FF2B5EF4-FFF2-40B4-BE49-F238E27FC236}">
                <a16:creationId xmlns:a16="http://schemas.microsoft.com/office/drawing/2014/main" id="{325B7A22-D545-462D-9B67-DC53C90ECD2D}"/>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15</a:t>
            </a:fld>
            <a:endParaRPr lang="en-US" dirty="0"/>
          </a:p>
        </p:txBody>
      </p:sp>
      <p:pic>
        <p:nvPicPr>
          <p:cNvPr id="6" name="Picture 5">
            <a:extLst>
              <a:ext uri="{FF2B5EF4-FFF2-40B4-BE49-F238E27FC236}">
                <a16:creationId xmlns:a16="http://schemas.microsoft.com/office/drawing/2014/main" id="{18095E92-41B3-43B3-9A62-9B90A5CD45C6}"/>
              </a:ext>
            </a:extLst>
          </p:cNvPr>
          <p:cNvPicPr>
            <a:picLocks noChangeAspect="1"/>
          </p:cNvPicPr>
          <p:nvPr/>
        </p:nvPicPr>
        <p:blipFill>
          <a:blip r:embed="rId4"/>
          <a:stretch>
            <a:fillRect/>
          </a:stretch>
        </p:blipFill>
        <p:spPr>
          <a:xfrm>
            <a:off x="1664583" y="1000271"/>
            <a:ext cx="3923086" cy="5237037"/>
          </a:xfrm>
          <a:prstGeom prst="rect">
            <a:avLst/>
          </a:prstGeom>
        </p:spPr>
      </p:pic>
    </p:spTree>
    <p:extLst>
      <p:ext uri="{BB962C8B-B14F-4D97-AF65-F5344CB8AC3E}">
        <p14:creationId xmlns:p14="http://schemas.microsoft.com/office/powerpoint/2010/main" val="39646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1570" y="6503085"/>
            <a:ext cx="8419448" cy="307777"/>
          </a:xfrm>
          <a:prstGeom prst="rect">
            <a:avLst/>
          </a:prstGeom>
        </p:spPr>
        <p:txBody>
          <a:bodyPr wrap="square">
            <a:spAutoFit/>
          </a:bodyPr>
          <a:lstStyle/>
          <a:p>
            <a:r>
              <a:rPr lang="en-AU" sz="1400" dirty="0">
                <a:latin typeface="Arial" charset="0"/>
                <a:ea typeface="Arial" charset="0"/>
                <a:cs typeface="Arial" charset="0"/>
              </a:rPr>
              <a:t>Our Watch, Let’s change the story: Violence against women and children in Australia (Our Watch)</a:t>
            </a:r>
          </a:p>
        </p:txBody>
      </p:sp>
      <p:sp>
        <p:nvSpPr>
          <p:cNvPr id="8" name="Title 1">
            <a:extLst>
              <a:ext uri="{FF2B5EF4-FFF2-40B4-BE49-F238E27FC236}">
                <a16:creationId xmlns:a16="http://schemas.microsoft.com/office/drawing/2014/main" id="{C9C60950-3E7C-43AA-9960-8C6A36E5BB62}"/>
              </a:ext>
            </a:extLst>
          </p:cNvPr>
          <p:cNvSpPr txBox="1">
            <a:spLocks/>
          </p:cNvSpPr>
          <p:nvPr/>
        </p:nvSpPr>
        <p:spPr>
          <a:xfrm>
            <a:off x="0" y="1"/>
            <a:ext cx="12192000" cy="874384"/>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600" b="0" i="0" cap="none" baseline="0" dirty="0">
                <a:solidFill>
                  <a:schemeClr val="accent6"/>
                </a:solidFill>
                <a:latin typeface="Arial" panose="020B0604020202020204" pitchFamily="34" charset="0"/>
                <a:cs typeface="Arial" panose="020B0604020202020204" pitchFamily="34" charset="0"/>
              </a:defRPr>
            </a:lvl1pPr>
          </a:lstStyle>
          <a:p>
            <a:r>
              <a:rPr lang="en-AU" dirty="0"/>
              <a:t>Gender inequality sets the context for violence</a:t>
            </a:r>
            <a:endParaRPr lang="en-US" dirty="0"/>
          </a:p>
        </p:txBody>
      </p:sp>
      <p:sp>
        <p:nvSpPr>
          <p:cNvPr id="3" name="Slide Number Placeholder 2">
            <a:extLst>
              <a:ext uri="{FF2B5EF4-FFF2-40B4-BE49-F238E27FC236}">
                <a16:creationId xmlns:a16="http://schemas.microsoft.com/office/drawing/2014/main" id="{325B7A22-D545-462D-9B67-DC53C90ECD2D}"/>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16</a:t>
            </a:fld>
            <a:endParaRPr lang="en-US" dirty="0"/>
          </a:p>
        </p:txBody>
      </p:sp>
      <p:pic>
        <p:nvPicPr>
          <p:cNvPr id="5" name="Let's change the story Violence against women in Australia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5737" y="1021120"/>
            <a:ext cx="9040525" cy="5428079"/>
          </a:xfrm>
          <a:prstGeom prst="rect">
            <a:avLst/>
          </a:prstGeom>
        </p:spPr>
      </p:pic>
    </p:spTree>
    <p:extLst>
      <p:ext uri="{BB962C8B-B14F-4D97-AF65-F5344CB8AC3E}">
        <p14:creationId xmlns:p14="http://schemas.microsoft.com/office/powerpoint/2010/main" val="34212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9" fill="hold" display="0">
                  <p:stCondLst>
                    <p:cond delay="indefinite"/>
                  </p:stCondLst>
                </p:cTn>
                <p:tgtEl>
                  <p:spTgt spid="5"/>
                </p:tgtEl>
              </p:cMediaNode>
            </p:vide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877"/>
            <a:ext cx="12192000" cy="1073665"/>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a:t>Gendered inequality in </a:t>
            </a:r>
            <a:r>
              <a:rPr lang="en-AU" dirty="0"/>
              <a:t>the workplace</a:t>
            </a:r>
          </a:p>
        </p:txBody>
      </p:sp>
      <p:sp>
        <p:nvSpPr>
          <p:cNvPr id="9" name="TextBox 8">
            <a:extLst>
              <a:ext uri="{FF2B5EF4-FFF2-40B4-BE49-F238E27FC236}">
                <a16:creationId xmlns:a16="http://schemas.microsoft.com/office/drawing/2014/main" id="{0A23F416-1D6C-4604-B7D2-0E24EC263F0A}"/>
              </a:ext>
            </a:extLst>
          </p:cNvPr>
          <p:cNvSpPr txBox="1"/>
          <p:nvPr/>
        </p:nvSpPr>
        <p:spPr>
          <a:xfrm>
            <a:off x="7854196" y="3996116"/>
            <a:ext cx="3337137" cy="1815882"/>
          </a:xfrm>
          <a:prstGeom prst="rect">
            <a:avLst/>
          </a:prstGeom>
          <a:noFill/>
        </p:spPr>
        <p:txBody>
          <a:bodyPr wrap="square" rtlCol="0">
            <a:spAutoFit/>
          </a:bodyPr>
          <a:lstStyle/>
          <a:p>
            <a:pPr algn="ctr"/>
            <a:r>
              <a:rPr lang="en-AU" sz="2800" dirty="0">
                <a:latin typeface="Arial" panose="020B0604020202020204" pitchFamily="34" charset="0"/>
                <a:cs typeface="Arial" panose="020B0604020202020204" pitchFamily="34" charset="0"/>
              </a:rPr>
              <a:t>Disrespect to women by men, particularly when they are in groups.</a:t>
            </a:r>
          </a:p>
        </p:txBody>
      </p:sp>
      <p:sp>
        <p:nvSpPr>
          <p:cNvPr id="11" name="TextBox 10">
            <a:extLst>
              <a:ext uri="{FF2B5EF4-FFF2-40B4-BE49-F238E27FC236}">
                <a16:creationId xmlns:a16="http://schemas.microsoft.com/office/drawing/2014/main" id="{65F8BD5D-C609-4C6A-8724-D52E55552B84}"/>
              </a:ext>
            </a:extLst>
          </p:cNvPr>
          <p:cNvSpPr txBox="1"/>
          <p:nvPr/>
        </p:nvSpPr>
        <p:spPr>
          <a:xfrm>
            <a:off x="7814894" y="1780615"/>
            <a:ext cx="3297901" cy="1384995"/>
          </a:xfrm>
          <a:prstGeom prst="rect">
            <a:avLst/>
          </a:prstGeom>
          <a:noFill/>
        </p:spPr>
        <p:txBody>
          <a:bodyPr wrap="square" rtlCol="0">
            <a:spAutoFit/>
          </a:bodyPr>
          <a:lstStyle/>
          <a:p>
            <a:pPr algn="ctr"/>
            <a:r>
              <a:rPr lang="en-AU" sz="2800" dirty="0">
                <a:latin typeface="Arial" panose="020B0604020202020204" pitchFamily="34" charset="0"/>
                <a:cs typeface="Arial" panose="020B0604020202020204" pitchFamily="34" charset="0"/>
              </a:rPr>
              <a:t>Strongly held gender stereotypes  </a:t>
            </a:r>
          </a:p>
          <a:p>
            <a:pPr algn="ctr"/>
            <a:r>
              <a:rPr lang="en-AU" sz="2800" dirty="0">
                <a:latin typeface="Arial" panose="020B0604020202020204" pitchFamily="34" charset="0"/>
                <a:cs typeface="Arial" panose="020B0604020202020204" pitchFamily="34" charset="0"/>
              </a:rPr>
              <a:t>(for men &amp; women) </a:t>
            </a:r>
          </a:p>
        </p:txBody>
      </p:sp>
      <p:sp>
        <p:nvSpPr>
          <p:cNvPr id="13" name="TextBox 12">
            <a:extLst>
              <a:ext uri="{FF2B5EF4-FFF2-40B4-BE49-F238E27FC236}">
                <a16:creationId xmlns:a16="http://schemas.microsoft.com/office/drawing/2014/main" id="{D5A5543D-C98E-4CB1-BB88-3E93C6DBCD0F}"/>
              </a:ext>
            </a:extLst>
          </p:cNvPr>
          <p:cNvSpPr txBox="1"/>
          <p:nvPr/>
        </p:nvSpPr>
        <p:spPr>
          <a:xfrm>
            <a:off x="3768619" y="1512458"/>
            <a:ext cx="3406034" cy="1815882"/>
          </a:xfrm>
          <a:prstGeom prst="rect">
            <a:avLst/>
          </a:prstGeom>
          <a:noFill/>
        </p:spPr>
        <p:txBody>
          <a:bodyPr wrap="square" rtlCol="0">
            <a:spAutoFit/>
          </a:bodyPr>
          <a:lstStyle/>
          <a:p>
            <a:pPr algn="ctr"/>
            <a:r>
              <a:rPr lang="en-AU" sz="2800" dirty="0">
                <a:latin typeface="Arial" panose="020B0604020202020204" pitchFamily="34" charset="0"/>
                <a:cs typeface="Arial" panose="020B0604020202020204" pitchFamily="34" charset="0"/>
              </a:rPr>
              <a:t>Condoning, excusing of violence including victim blaming</a:t>
            </a:r>
          </a:p>
        </p:txBody>
      </p:sp>
      <p:sp>
        <p:nvSpPr>
          <p:cNvPr id="15" name="TextBox 14">
            <a:extLst>
              <a:ext uri="{FF2B5EF4-FFF2-40B4-BE49-F238E27FC236}">
                <a16:creationId xmlns:a16="http://schemas.microsoft.com/office/drawing/2014/main" id="{8F1C2C76-2440-4B43-B955-4B4492B746A4}"/>
              </a:ext>
            </a:extLst>
          </p:cNvPr>
          <p:cNvSpPr txBox="1"/>
          <p:nvPr/>
        </p:nvSpPr>
        <p:spPr>
          <a:xfrm>
            <a:off x="3257321" y="4023698"/>
            <a:ext cx="4191963" cy="2246769"/>
          </a:xfrm>
          <a:prstGeom prst="rect">
            <a:avLst/>
          </a:prstGeom>
          <a:noFill/>
        </p:spPr>
        <p:txBody>
          <a:bodyPr wrap="square" rtlCol="0">
            <a:spAutoFit/>
          </a:bodyPr>
          <a:lstStyle>
            <a:defPPr>
              <a:defRPr lang="en-US"/>
            </a:defPPr>
            <a:lvl1pPr algn="ctr">
              <a:defRPr sz="2800">
                <a:latin typeface="Arial" panose="020B0604020202020204" pitchFamily="34" charset="0"/>
                <a:cs typeface="Arial" panose="020B0604020202020204" pitchFamily="34" charset="0"/>
              </a:defRPr>
            </a:lvl1pPr>
          </a:lstStyle>
          <a:p>
            <a:r>
              <a:rPr lang="en-AU" dirty="0"/>
              <a:t>Men controlling </a:t>
            </a:r>
          </a:p>
          <a:p>
            <a:r>
              <a:rPr lang="en-AU" dirty="0"/>
              <a:t>decision making  </a:t>
            </a:r>
          </a:p>
          <a:p>
            <a:r>
              <a:rPr lang="en-AU" dirty="0"/>
              <a:t>Women having                 less power</a:t>
            </a:r>
          </a:p>
          <a:p>
            <a:r>
              <a:rPr lang="en-AU" dirty="0"/>
              <a:t>&amp; independence</a:t>
            </a:r>
          </a:p>
        </p:txBody>
      </p:sp>
      <p:cxnSp>
        <p:nvCxnSpPr>
          <p:cNvPr id="17" name="Straight Connector 16">
            <a:extLst>
              <a:ext uri="{FF2B5EF4-FFF2-40B4-BE49-F238E27FC236}">
                <a16:creationId xmlns:a16="http://schemas.microsoft.com/office/drawing/2014/main" id="{EF2790BA-6F42-1B45-BB8E-E53510A003B1}"/>
              </a:ext>
            </a:extLst>
          </p:cNvPr>
          <p:cNvCxnSpPr>
            <a:cxnSpLocks/>
          </p:cNvCxnSpPr>
          <p:nvPr/>
        </p:nvCxnSpPr>
        <p:spPr>
          <a:xfrm flipH="1" flipV="1">
            <a:off x="7449284" y="1332613"/>
            <a:ext cx="37186" cy="4868969"/>
          </a:xfrm>
          <a:prstGeom prst="line">
            <a:avLst/>
          </a:prstGeom>
          <a:ln>
            <a:solidFill>
              <a:srgbClr val="096A84"/>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a:srcRect l="12812" t="3781" r="13906"/>
          <a:stretch/>
        </p:blipFill>
        <p:spPr>
          <a:xfrm>
            <a:off x="347471" y="2523744"/>
            <a:ext cx="3223793" cy="2395728"/>
          </a:xfrm>
          <a:prstGeom prst="rect">
            <a:avLst/>
          </a:prstGeom>
        </p:spPr>
      </p:pic>
      <p:sp>
        <p:nvSpPr>
          <p:cNvPr id="2" name="TextBox 1"/>
          <p:cNvSpPr txBox="1"/>
          <p:nvPr/>
        </p:nvSpPr>
        <p:spPr>
          <a:xfrm>
            <a:off x="3869801" y="1281625"/>
            <a:ext cx="3426244" cy="2277547"/>
          </a:xfrm>
          <a:prstGeom prst="rect">
            <a:avLst/>
          </a:prstGeom>
          <a:solidFill>
            <a:schemeClr val="bg2"/>
          </a:solidFill>
        </p:spPr>
        <p:txBody>
          <a:bodyPr wrap="square" rtlCol="0">
            <a:spAutoFit/>
          </a:bodyPr>
          <a:lstStyle/>
          <a:p>
            <a:pPr algn="ctr"/>
            <a:endParaRPr lang="en-AU" sz="1000" dirty="0">
              <a:latin typeface="Arial" panose="020B0604020202020204" pitchFamily="34" charset="0"/>
              <a:cs typeface="Arial" panose="020B0604020202020204" pitchFamily="34" charset="0"/>
            </a:endParaRPr>
          </a:p>
          <a:p>
            <a:pPr algn="ctr"/>
            <a:r>
              <a:rPr lang="en-AU" sz="2400" b="1" dirty="0">
                <a:solidFill>
                  <a:schemeClr val="tx2">
                    <a:lumMod val="75000"/>
                  </a:schemeClr>
                </a:solidFill>
                <a:latin typeface="Arial" panose="020B0604020202020204" pitchFamily="34" charset="0"/>
                <a:cs typeface="Arial" panose="020B0604020202020204" pitchFamily="34" charset="0"/>
              </a:rPr>
              <a:t>Not believing victims.</a:t>
            </a:r>
          </a:p>
          <a:p>
            <a:pPr algn="ctr"/>
            <a:r>
              <a:rPr lang="en-AU" sz="2400" b="1" dirty="0">
                <a:solidFill>
                  <a:schemeClr val="tx2">
                    <a:lumMod val="75000"/>
                  </a:schemeClr>
                </a:solidFill>
                <a:latin typeface="Arial" panose="020B0604020202020204" pitchFamily="34" charset="0"/>
                <a:cs typeface="Arial" panose="020B0604020202020204" pitchFamily="34" charset="0"/>
              </a:rPr>
              <a:t>Policies that don’t send a clear           message that violence is not ok</a:t>
            </a:r>
          </a:p>
          <a:p>
            <a:pPr algn="ctr"/>
            <a:endParaRPr lang="en-AU" sz="1200" dirty="0">
              <a:latin typeface="Arial" panose="020B0604020202020204" pitchFamily="34" charset="0"/>
              <a:cs typeface="Arial" panose="020B0604020202020204" pitchFamily="34" charset="0"/>
            </a:endParaRPr>
          </a:p>
        </p:txBody>
      </p:sp>
      <p:sp>
        <p:nvSpPr>
          <p:cNvPr id="12" name="TextBox 11"/>
          <p:cNvSpPr txBox="1"/>
          <p:nvPr/>
        </p:nvSpPr>
        <p:spPr>
          <a:xfrm>
            <a:off x="7653893" y="1483740"/>
            <a:ext cx="3396242" cy="2092881"/>
          </a:xfrm>
          <a:prstGeom prst="rect">
            <a:avLst/>
          </a:prstGeom>
          <a:solidFill>
            <a:schemeClr val="bg2"/>
          </a:solidFill>
        </p:spPr>
        <p:txBody>
          <a:bodyPr wrap="square" rtlCol="0">
            <a:spAutoFit/>
          </a:bodyPr>
          <a:lstStyle/>
          <a:p>
            <a:pPr algn="ctr"/>
            <a:endParaRPr lang="en-AU" sz="1400" b="1" dirty="0">
              <a:solidFill>
                <a:schemeClr val="tx2">
                  <a:lumMod val="75000"/>
                </a:schemeClr>
              </a:solidFill>
              <a:latin typeface="Arial" panose="020B0604020202020204" pitchFamily="34" charset="0"/>
              <a:cs typeface="Arial" panose="020B0604020202020204" pitchFamily="34" charset="0"/>
            </a:endParaRPr>
          </a:p>
          <a:p>
            <a:pPr algn="ctr"/>
            <a:r>
              <a:rPr lang="en-AU" sz="2400" b="1" dirty="0">
                <a:solidFill>
                  <a:schemeClr val="tx2">
                    <a:lumMod val="75000"/>
                  </a:schemeClr>
                </a:solidFill>
                <a:latin typeface="Arial" panose="020B0604020202020204" pitchFamily="34" charset="0"/>
                <a:cs typeface="Arial" panose="020B0604020202020204" pitchFamily="34" charset="0"/>
              </a:rPr>
              <a:t>Stereotypes of men as leaders or decision makers &amp; women only in caring roles</a:t>
            </a:r>
          </a:p>
          <a:p>
            <a:pPr algn="ctr"/>
            <a:endParaRPr lang="en-AU" sz="400" b="1" dirty="0">
              <a:latin typeface="Arial" panose="020B0604020202020204" pitchFamily="34" charset="0"/>
              <a:cs typeface="Arial" panose="020B0604020202020204" pitchFamily="34" charset="0"/>
            </a:endParaRPr>
          </a:p>
          <a:p>
            <a:pPr algn="ctr"/>
            <a:endParaRPr lang="en-AU" sz="800" dirty="0">
              <a:latin typeface="Arial" panose="020B0604020202020204" pitchFamily="34" charset="0"/>
              <a:cs typeface="Arial" panose="020B0604020202020204" pitchFamily="34" charset="0"/>
            </a:endParaRPr>
          </a:p>
          <a:p>
            <a:pPr algn="ctr"/>
            <a:endParaRPr lang="en-AU" sz="800" dirty="0">
              <a:latin typeface="Arial" panose="020B0604020202020204" pitchFamily="34" charset="0"/>
              <a:cs typeface="Arial" panose="020B0604020202020204" pitchFamily="34" charset="0"/>
            </a:endParaRPr>
          </a:p>
        </p:txBody>
      </p:sp>
      <p:sp>
        <p:nvSpPr>
          <p:cNvPr id="14" name="TextBox 13"/>
          <p:cNvSpPr txBox="1"/>
          <p:nvPr/>
        </p:nvSpPr>
        <p:spPr>
          <a:xfrm>
            <a:off x="3799669" y="3918073"/>
            <a:ext cx="3496304" cy="2369880"/>
          </a:xfrm>
          <a:prstGeom prst="rect">
            <a:avLst/>
          </a:prstGeom>
          <a:solidFill>
            <a:schemeClr val="bg2"/>
          </a:solidFill>
        </p:spPr>
        <p:txBody>
          <a:bodyPr wrap="square" rtlCol="0">
            <a:spAutoFit/>
          </a:bodyPr>
          <a:lstStyle/>
          <a:p>
            <a:pPr algn="ctr"/>
            <a:endParaRPr lang="en-AU" sz="2400" b="1" dirty="0">
              <a:latin typeface="Arial" panose="020B0604020202020204" pitchFamily="34" charset="0"/>
              <a:cs typeface="Arial" panose="020B0604020202020204" pitchFamily="34" charset="0"/>
            </a:endParaRPr>
          </a:p>
          <a:p>
            <a:pPr algn="ctr"/>
            <a:r>
              <a:rPr lang="en-AU" sz="2400" b="1" dirty="0">
                <a:solidFill>
                  <a:schemeClr val="tx2">
                    <a:lumMod val="75000"/>
                  </a:schemeClr>
                </a:solidFill>
                <a:latin typeface="Arial" panose="020B0604020202020204" pitchFamily="34" charset="0"/>
                <a:cs typeface="Arial" panose="020B0604020202020204" pitchFamily="34" charset="0"/>
              </a:rPr>
              <a:t>Gender pay gap.</a:t>
            </a:r>
          </a:p>
          <a:p>
            <a:pPr algn="ctr"/>
            <a:r>
              <a:rPr lang="en-AU" sz="2400" b="1" dirty="0">
                <a:solidFill>
                  <a:schemeClr val="tx2">
                    <a:lumMod val="75000"/>
                  </a:schemeClr>
                </a:solidFill>
                <a:latin typeface="Arial" panose="020B0604020202020204" pitchFamily="34" charset="0"/>
                <a:cs typeface="Arial" panose="020B0604020202020204" pitchFamily="34" charset="0"/>
              </a:rPr>
              <a:t>Women having less representation in executive positions</a:t>
            </a:r>
            <a:endParaRPr lang="en-AU" sz="2400" b="1"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p:txBody>
      </p:sp>
      <p:sp>
        <p:nvSpPr>
          <p:cNvPr id="18" name="TextBox 17"/>
          <p:cNvSpPr txBox="1"/>
          <p:nvPr/>
        </p:nvSpPr>
        <p:spPr>
          <a:xfrm>
            <a:off x="7708390" y="3886569"/>
            <a:ext cx="3582334" cy="2369880"/>
          </a:xfrm>
          <a:prstGeom prst="rect">
            <a:avLst/>
          </a:prstGeom>
          <a:solidFill>
            <a:schemeClr val="bg2"/>
          </a:solidFill>
        </p:spPr>
        <p:txBody>
          <a:bodyPr wrap="square" rtlCol="0">
            <a:spAutoFit/>
          </a:bodyPr>
          <a:lstStyle/>
          <a:p>
            <a:pPr algn="ctr"/>
            <a:endParaRPr lang="en-AU" sz="2400" b="1" dirty="0">
              <a:solidFill>
                <a:schemeClr val="tx2">
                  <a:lumMod val="75000"/>
                </a:schemeClr>
              </a:solidFill>
              <a:latin typeface="Arial" panose="020B0604020202020204" pitchFamily="34" charset="0"/>
              <a:cs typeface="Arial" panose="020B0604020202020204" pitchFamily="34" charset="0"/>
            </a:endParaRPr>
          </a:p>
          <a:p>
            <a:pPr algn="ctr"/>
            <a:r>
              <a:rPr lang="en-AU" sz="2400" b="1" dirty="0">
                <a:solidFill>
                  <a:schemeClr val="tx2">
                    <a:lumMod val="75000"/>
                  </a:schemeClr>
                </a:solidFill>
                <a:latin typeface="Arial" panose="020B0604020202020204" pitchFamily="34" charset="0"/>
                <a:cs typeface="Arial" panose="020B0604020202020204" pitchFamily="34" charset="0"/>
              </a:rPr>
              <a:t>Workplace culture that is sexist. </a:t>
            </a:r>
          </a:p>
          <a:p>
            <a:pPr algn="ctr"/>
            <a:r>
              <a:rPr lang="en-AU" sz="2400" b="1" dirty="0">
                <a:solidFill>
                  <a:schemeClr val="tx2">
                    <a:lumMod val="75000"/>
                  </a:schemeClr>
                </a:solidFill>
                <a:latin typeface="Arial" panose="020B0604020202020204" pitchFamily="34" charset="0"/>
                <a:cs typeface="Arial" panose="020B0604020202020204" pitchFamily="34" charset="0"/>
              </a:rPr>
              <a:t>Workplace sexual harassment &amp; bullying</a:t>
            </a:r>
            <a:endParaRPr lang="en-AU" sz="2400" b="1" dirty="0">
              <a:latin typeface="Arial" panose="020B0604020202020204" pitchFamily="34" charset="0"/>
              <a:cs typeface="Arial" panose="020B0604020202020204" pitchFamily="34" charset="0"/>
            </a:endParaRPr>
          </a:p>
          <a:p>
            <a:pPr algn="ctr"/>
            <a:endParaRPr lang="en-AU" sz="2800" dirty="0">
              <a:latin typeface="Arial" panose="020B0604020202020204" pitchFamily="34" charset="0"/>
              <a:cs typeface="Arial" panose="020B0604020202020204" pitchFamily="34" charset="0"/>
            </a:endParaRPr>
          </a:p>
        </p:txBody>
      </p:sp>
      <p:sp>
        <p:nvSpPr>
          <p:cNvPr id="19" name="TextBox 18"/>
          <p:cNvSpPr txBox="1"/>
          <p:nvPr/>
        </p:nvSpPr>
        <p:spPr>
          <a:xfrm>
            <a:off x="194968" y="2286724"/>
            <a:ext cx="3423890" cy="2735111"/>
          </a:xfrm>
          <a:prstGeom prst="rect">
            <a:avLst/>
          </a:prstGeom>
          <a:solidFill>
            <a:schemeClr val="bg2"/>
          </a:solidFill>
        </p:spPr>
        <p:txBody>
          <a:bodyPr wrap="square" rtlCol="0">
            <a:spAutoFit/>
          </a:bodyPr>
          <a:lstStyle/>
          <a:p>
            <a:pPr algn="ctr"/>
            <a:endParaRPr lang="en-AU" sz="2400" dirty="0">
              <a:latin typeface="Arial" panose="020B0604020202020204" pitchFamily="34" charset="0"/>
              <a:cs typeface="Arial" panose="020B0604020202020204" pitchFamily="34" charset="0"/>
            </a:endParaRPr>
          </a:p>
          <a:p>
            <a:pPr algn="ctr"/>
            <a:endParaRPr lang="en-AU" sz="2400" dirty="0">
              <a:latin typeface="Arial" panose="020B0604020202020204" pitchFamily="34" charset="0"/>
              <a:cs typeface="Arial" panose="020B0604020202020204" pitchFamily="34" charset="0"/>
            </a:endParaRPr>
          </a:p>
          <a:p>
            <a:pPr algn="ctr">
              <a:spcAft>
                <a:spcPts val="600"/>
              </a:spcAft>
            </a:pPr>
            <a:r>
              <a:rPr lang="en-AU" sz="3600" b="1" dirty="0">
                <a:solidFill>
                  <a:schemeClr val="tx2">
                    <a:lumMod val="75000"/>
                  </a:schemeClr>
                </a:solidFill>
                <a:latin typeface="Arial" panose="020B0604020202020204" pitchFamily="34" charset="0"/>
                <a:cs typeface="Arial" panose="020B0604020202020204" pitchFamily="34" charset="0"/>
              </a:rPr>
              <a:t>Workplace examples </a:t>
            </a:r>
          </a:p>
          <a:p>
            <a:pPr algn="ctr"/>
            <a:endParaRPr lang="en-AU" sz="2400" dirty="0">
              <a:latin typeface="Arial" panose="020B0604020202020204" pitchFamily="34" charset="0"/>
              <a:cs typeface="Arial" panose="020B0604020202020204" pitchFamily="34" charset="0"/>
            </a:endParaRPr>
          </a:p>
          <a:p>
            <a:pPr algn="ctr"/>
            <a:endParaRPr lang="en-AU" sz="24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86A53C6-1283-9D4C-B35A-214CA7BA19B9}"/>
              </a:ext>
            </a:extLst>
          </p:cNvPr>
          <p:cNvCxnSpPr>
            <a:cxnSpLocks/>
          </p:cNvCxnSpPr>
          <p:nvPr/>
        </p:nvCxnSpPr>
        <p:spPr>
          <a:xfrm>
            <a:off x="3645030" y="3658065"/>
            <a:ext cx="8017726" cy="0"/>
          </a:xfrm>
          <a:prstGeom prst="line">
            <a:avLst/>
          </a:prstGeom>
          <a:ln>
            <a:solidFill>
              <a:srgbClr val="096A84"/>
            </a:solidFill>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58000947-C69D-4190-81FC-CF76A78E479C}"/>
              </a:ext>
            </a:extLst>
          </p:cNvPr>
          <p:cNvSpPr>
            <a:spLocks noGrp="1"/>
          </p:cNvSpPr>
          <p:nvPr>
            <p:ph type="sldNum" sz="quarter" idx="10"/>
          </p:nvPr>
        </p:nvSpPr>
        <p:spPr/>
        <p:txBody>
          <a:bodyPr/>
          <a:lstStyle/>
          <a:p>
            <a:fld id="{6E50814D-6000-4467-A1E5-BC65FA4CE36E}" type="slidenum">
              <a:rPr lang="en-US" smtClean="0"/>
              <a:t>17</a:t>
            </a:fld>
            <a:endParaRPr lang="en-US" dirty="0"/>
          </a:p>
        </p:txBody>
      </p:sp>
    </p:spTree>
    <p:extLst>
      <p:ext uri="{BB962C8B-B14F-4D97-AF65-F5344CB8AC3E}">
        <p14:creationId xmlns:p14="http://schemas.microsoft.com/office/powerpoint/2010/main" val="1270208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3" grpId="0"/>
      <p:bldP spid="13" grpId="1"/>
      <p:bldP spid="15" grpId="0"/>
      <p:bldP spid="15" grpId="1"/>
      <p:bldP spid="2" grpId="0" animBg="1"/>
      <p:bldP spid="12" grpId="0" animBg="1"/>
      <p:bldP spid="14"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9344" y="6296911"/>
            <a:ext cx="6612656" cy="523220"/>
          </a:xfrm>
          <a:prstGeom prst="rect">
            <a:avLst/>
          </a:prstGeom>
        </p:spPr>
        <p:txBody>
          <a:bodyPr wrap="square">
            <a:spAutoFit/>
          </a:bodyPr>
          <a:lstStyle/>
          <a:p>
            <a:pPr marL="0" lvl="3"/>
            <a:r>
              <a:rPr lang="en-AU" sz="1400" i="1" dirty="0">
                <a:latin typeface="Arial" charset="0"/>
                <a:ea typeface="Arial" charset="0"/>
                <a:cs typeface="Arial" charset="0"/>
              </a:rPr>
              <a:t>From CHANGE THE STORY: A Shared Framework for The Primary prevention of Violence Against Women and Their Children in Australia www.ourwatch.org.au </a:t>
            </a:r>
            <a:endParaRPr lang="en-US" sz="1400" dirty="0">
              <a:latin typeface="Arial" charset="0"/>
              <a:ea typeface="Arial" charset="0"/>
              <a:cs typeface="Arial" charset="0"/>
            </a:endParaRPr>
          </a:p>
        </p:txBody>
      </p:sp>
      <p:pic>
        <p:nvPicPr>
          <p:cNvPr id="7" name="Picture 6"/>
          <p:cNvPicPr>
            <a:picLocks noChangeAspect="1"/>
          </p:cNvPicPr>
          <p:nvPr/>
        </p:nvPicPr>
        <p:blipFill rotWithShape="1">
          <a:blip r:embed="rId3"/>
          <a:srcRect t="15761" b="31037"/>
          <a:stretch/>
        </p:blipFill>
        <p:spPr>
          <a:xfrm>
            <a:off x="1149383" y="365917"/>
            <a:ext cx="10037025" cy="5930994"/>
          </a:xfrm>
          <a:prstGeom prst="rect">
            <a:avLst/>
          </a:prstGeom>
        </p:spPr>
      </p:pic>
      <p:sp>
        <p:nvSpPr>
          <p:cNvPr id="2" name="Slide Number Placeholder 1">
            <a:extLst>
              <a:ext uri="{FF2B5EF4-FFF2-40B4-BE49-F238E27FC236}">
                <a16:creationId xmlns:a16="http://schemas.microsoft.com/office/drawing/2014/main" id="{2D4B3294-6B15-4197-ADF4-F590CB630E0B}"/>
              </a:ext>
            </a:extLst>
          </p:cNvPr>
          <p:cNvSpPr>
            <a:spLocks noGrp="1"/>
          </p:cNvSpPr>
          <p:nvPr>
            <p:ph type="sldNum" sz="quarter" idx="10"/>
          </p:nvPr>
        </p:nvSpPr>
        <p:spPr/>
        <p:txBody>
          <a:bodyPr/>
          <a:lstStyle/>
          <a:p>
            <a:fld id="{6E50814D-6000-4467-A1E5-BC65FA4CE36E}" type="slidenum">
              <a:rPr lang="en-US" smtClean="0"/>
              <a:t>18</a:t>
            </a:fld>
            <a:endParaRPr lang="en-US" dirty="0"/>
          </a:p>
        </p:txBody>
      </p:sp>
    </p:spTree>
    <p:extLst>
      <p:ext uri="{BB962C8B-B14F-4D97-AF65-F5344CB8AC3E}">
        <p14:creationId xmlns:p14="http://schemas.microsoft.com/office/powerpoint/2010/main" val="74876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139982"/>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The workplace as a setting for prevention</a:t>
            </a:r>
          </a:p>
        </p:txBody>
      </p:sp>
      <p:sp>
        <p:nvSpPr>
          <p:cNvPr id="12" name="Oval 11"/>
          <p:cNvSpPr/>
          <p:nvPr/>
        </p:nvSpPr>
        <p:spPr>
          <a:xfrm>
            <a:off x="206472" y="3088433"/>
            <a:ext cx="7309169" cy="342679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3400" b="1" dirty="0">
                <a:latin typeface="Arial" panose="020B0604020202020204" pitchFamily="34" charset="0"/>
                <a:cs typeface="Arial" panose="020B0604020202020204" pitchFamily="34" charset="0"/>
              </a:rPr>
              <a:t>Respectful  </a:t>
            </a:r>
          </a:p>
          <a:p>
            <a:r>
              <a:rPr lang="en-AU" sz="3400" b="1" dirty="0">
                <a:latin typeface="Arial" panose="020B0604020202020204" pitchFamily="34" charset="0"/>
                <a:cs typeface="Arial" panose="020B0604020202020204" pitchFamily="34" charset="0"/>
              </a:rPr>
              <a:t>Workplace </a:t>
            </a:r>
          </a:p>
          <a:p>
            <a:r>
              <a:rPr lang="en-AU" sz="3400" b="1" dirty="0">
                <a:latin typeface="Arial" panose="020B0604020202020204" pitchFamily="34" charset="0"/>
                <a:cs typeface="Arial" panose="020B0604020202020204" pitchFamily="34" charset="0"/>
              </a:rPr>
              <a:t>Behaviours </a:t>
            </a:r>
          </a:p>
          <a:p>
            <a:r>
              <a:rPr lang="en-AU" sz="3400" b="1" dirty="0">
                <a:latin typeface="Arial" panose="020B0604020202020204" pitchFamily="34" charset="0"/>
                <a:cs typeface="Arial" panose="020B0604020202020204" pitchFamily="34" charset="0"/>
              </a:rPr>
              <a:t>(bullying &amp; harassment)    </a:t>
            </a:r>
          </a:p>
        </p:txBody>
      </p:sp>
      <p:sp>
        <p:nvSpPr>
          <p:cNvPr id="13" name="Oval 12"/>
          <p:cNvSpPr/>
          <p:nvPr/>
        </p:nvSpPr>
        <p:spPr>
          <a:xfrm>
            <a:off x="6454912" y="3379620"/>
            <a:ext cx="5628417" cy="313560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3600" b="1" dirty="0">
                <a:solidFill>
                  <a:schemeClr val="bg1"/>
                </a:solidFill>
                <a:latin typeface="Arial" panose="020B0604020202020204" pitchFamily="34" charset="0"/>
                <a:cs typeface="Arial" panose="020B0604020202020204" pitchFamily="34" charset="0"/>
              </a:rPr>
              <a:t>      Gender    Equality in values &amp; strategy</a:t>
            </a:r>
          </a:p>
        </p:txBody>
      </p:sp>
      <p:sp>
        <p:nvSpPr>
          <p:cNvPr id="4" name="Slide Number Placeholder 3">
            <a:extLst>
              <a:ext uri="{FF2B5EF4-FFF2-40B4-BE49-F238E27FC236}">
                <a16:creationId xmlns:a16="http://schemas.microsoft.com/office/drawing/2014/main" id="{A641D76A-8D2C-4352-AFBD-6230947EB4C6}"/>
              </a:ext>
            </a:extLst>
          </p:cNvPr>
          <p:cNvSpPr>
            <a:spLocks noGrp="1"/>
          </p:cNvSpPr>
          <p:nvPr>
            <p:ph type="sldNum" sz="quarter" idx="10"/>
          </p:nvPr>
        </p:nvSpPr>
        <p:spPr/>
        <p:txBody>
          <a:bodyPr/>
          <a:lstStyle/>
          <a:p>
            <a:fld id="{6E50814D-6000-4467-A1E5-BC65FA4CE36E}" type="slidenum">
              <a:rPr lang="en-US" smtClean="0"/>
              <a:t>19</a:t>
            </a:fld>
            <a:endParaRPr lang="en-US" dirty="0"/>
          </a:p>
        </p:txBody>
      </p:sp>
      <p:sp>
        <p:nvSpPr>
          <p:cNvPr id="5" name="Oval 4"/>
          <p:cNvSpPr/>
          <p:nvPr/>
        </p:nvSpPr>
        <p:spPr>
          <a:xfrm>
            <a:off x="2043550" y="1139982"/>
            <a:ext cx="8104899" cy="2627571"/>
          </a:xfrm>
          <a:prstGeom prst="ellipse">
            <a:avLst/>
          </a:prstGeom>
          <a:solidFill>
            <a:srgbClr val="77CC9D"/>
          </a:solidFill>
          <a:ln>
            <a:solidFill>
              <a:srgbClr val="A90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b="1" dirty="0">
                <a:solidFill>
                  <a:schemeClr val="tx1">
                    <a:lumMod val="50000"/>
                  </a:schemeClr>
                </a:solidFill>
                <a:latin typeface="Arial" panose="020B0604020202020204" pitchFamily="34" charset="0"/>
                <a:cs typeface="Arial" panose="020B0604020202020204" pitchFamily="34" charset="0"/>
              </a:rPr>
              <a:t>Workplace Support (family violence support) </a:t>
            </a:r>
          </a:p>
        </p:txBody>
      </p:sp>
      <p:sp>
        <p:nvSpPr>
          <p:cNvPr id="3" name="Rectangle 2"/>
          <p:cNvSpPr/>
          <p:nvPr/>
        </p:nvSpPr>
        <p:spPr>
          <a:xfrm>
            <a:off x="4170586" y="3267481"/>
            <a:ext cx="3850825" cy="18365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b="1" dirty="0">
                <a:solidFill>
                  <a:schemeClr val="tx1"/>
                </a:solidFill>
                <a:latin typeface="Arial" panose="020B0604020202020204" pitchFamily="34" charset="0"/>
                <a:cs typeface="Arial" panose="020B0604020202020204" pitchFamily="34" charset="0"/>
              </a:rPr>
              <a:t>Prevention of family violence</a:t>
            </a:r>
          </a:p>
        </p:txBody>
      </p:sp>
    </p:spTree>
    <p:extLst>
      <p:ext uri="{BB962C8B-B14F-4D97-AF65-F5344CB8AC3E}">
        <p14:creationId xmlns:p14="http://schemas.microsoft.com/office/powerpoint/2010/main" val="279859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792162"/>
          </a:xfrm>
          <a:prstGeom prst="rect">
            <a:avLst/>
          </a:prstGeom>
        </p:spPr>
        <p:txBody>
          <a:bodyPr vert="horz" lIns="91440" tIns="45720" rIns="91440" bIns="45720" rtlCol="0" anchor="t" anchorCtr="0">
            <a:normAutofit/>
          </a:bodyPr>
          <a:lstStyle>
            <a:lvl1pPr algn="l" defTabSz="914400" rtl="0" eaLnBrk="1" latinLnBrk="0" hangingPunct="1">
              <a:lnSpc>
                <a:spcPct val="100000"/>
              </a:lnSpc>
              <a:spcBef>
                <a:spcPct val="0"/>
              </a:spcBef>
              <a:buNone/>
              <a:defRPr sz="4000" b="0" i="0" kern="1200" cap="all" baseline="0">
                <a:solidFill>
                  <a:srgbClr val="00919B"/>
                </a:solidFill>
                <a:latin typeface="Arial" charset="0"/>
                <a:ea typeface="Arial" charset="0"/>
                <a:cs typeface="Arial" charset="0"/>
              </a:defRPr>
            </a:lvl1pPr>
          </a:lstStyle>
          <a:p>
            <a:pPr algn="ctr"/>
            <a:endParaRPr lang="en-US" sz="3600" dirty="0"/>
          </a:p>
        </p:txBody>
      </p:sp>
      <p:sp>
        <p:nvSpPr>
          <p:cNvPr id="7" name="AutoShape 4"/>
          <p:cNvSpPr/>
          <p:nvPr/>
        </p:nvSpPr>
        <p:spPr>
          <a:xfrm>
            <a:off x="0" y="0"/>
            <a:ext cx="12192000" cy="6858000"/>
          </a:xfrm>
          <a:prstGeom prst="rect">
            <a:avLst/>
          </a:prstGeom>
          <a:solidFill>
            <a:srgbClr val="0076A3"/>
          </a:solidFill>
        </p:spPr>
      </p:sp>
      <p:pic>
        <p:nvPicPr>
          <p:cNvPr id="5" name="Picture 4"/>
          <p:cNvPicPr>
            <a:picLocks noChangeAspect="1"/>
          </p:cNvPicPr>
          <p:nvPr/>
        </p:nvPicPr>
        <p:blipFill rotWithShape="1">
          <a:blip r:embed="rId3"/>
          <a:srcRect l="868"/>
          <a:stretch/>
        </p:blipFill>
        <p:spPr>
          <a:xfrm>
            <a:off x="1729046" y="730614"/>
            <a:ext cx="8714861" cy="5395428"/>
          </a:xfrm>
          <a:prstGeom prst="rect">
            <a:avLst/>
          </a:prstGeom>
        </p:spPr>
      </p:pic>
      <p:sp>
        <p:nvSpPr>
          <p:cNvPr id="2" name="Slide Number Placeholder 1">
            <a:extLst>
              <a:ext uri="{FF2B5EF4-FFF2-40B4-BE49-F238E27FC236}">
                <a16:creationId xmlns:a16="http://schemas.microsoft.com/office/drawing/2014/main" id="{E61FAA63-914B-4D40-9AC4-75A0A71F56CD}"/>
              </a:ext>
            </a:extLst>
          </p:cNvPr>
          <p:cNvSpPr>
            <a:spLocks noGrp="1"/>
          </p:cNvSpPr>
          <p:nvPr>
            <p:ph type="sldNum" sz="quarter" idx="10"/>
          </p:nvPr>
        </p:nvSpPr>
        <p:spPr/>
        <p:txBody>
          <a:bodyPr/>
          <a:lstStyle/>
          <a:p>
            <a:fld id="{6E50814D-6000-4467-A1E5-BC65FA4CE36E}" type="slidenum">
              <a:rPr lang="en-US" smtClean="0"/>
              <a:t>2</a:t>
            </a:fld>
            <a:endParaRPr lang="en-US" dirty="0"/>
          </a:p>
        </p:txBody>
      </p:sp>
    </p:spTree>
    <p:extLst>
      <p:ext uri="{BB962C8B-B14F-4D97-AF65-F5344CB8AC3E}">
        <p14:creationId xmlns:p14="http://schemas.microsoft.com/office/powerpoint/2010/main" val="2926896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70739" y="1144578"/>
            <a:ext cx="11182287" cy="5570756"/>
          </a:xfrm>
          <a:prstGeom prst="rect">
            <a:avLst/>
          </a:prstGeom>
        </p:spPr>
        <p:txBody>
          <a:bodyPr wrap="square" lIns="0" tIns="0" rIns="0" bIns="0" rtlCol="0" anchor="t">
            <a:spAutoFit/>
          </a:bodyPr>
          <a:lstStyle>
            <a:defPPr>
              <a:defRPr lang="en-US"/>
            </a:defPPr>
            <a:lvl1pPr marL="457200" indent="-457200">
              <a:spcAft>
                <a:spcPts val="1200"/>
              </a:spcAft>
              <a:buFont typeface="Arial" panose="020B0604020202020204" pitchFamily="34" charset="0"/>
              <a:buChar char="•"/>
              <a:defRPr sz="2800">
                <a:solidFill>
                  <a:srgbClr val="7F0B2A"/>
                </a:solidFill>
                <a:latin typeface="Arial" panose="020B0604020202020204" pitchFamily="34" charset="0"/>
                <a:cs typeface="Arial" panose="020B0604020202020204" pitchFamily="34" charset="0"/>
              </a:defRPr>
            </a:lvl1pPr>
            <a:lvl2pPr lvl="1" indent="-457200">
              <a:spcAft>
                <a:spcPts val="1200"/>
              </a:spcAft>
              <a:buFont typeface="Arial" panose="020B0604020202020204" pitchFamily="34" charset="0"/>
              <a:buChar char="•"/>
              <a:defRPr sz="2800">
                <a:solidFill>
                  <a:schemeClr val="tx1">
                    <a:lumMod val="75000"/>
                  </a:schemeClr>
                </a:solidFill>
                <a:latin typeface="Arial" panose="020B0604020202020204" pitchFamily="34" charset="0"/>
                <a:cs typeface="Arial" panose="020B0604020202020204" pitchFamily="34" charset="0"/>
              </a:defRPr>
            </a:lvl2pPr>
          </a:lstStyle>
          <a:p>
            <a:pPr lvl="1"/>
            <a:r>
              <a:rPr lang="en-GB" sz="2400" dirty="0">
                <a:solidFill>
                  <a:srgbClr val="254061"/>
                </a:solidFill>
              </a:rPr>
              <a:t>Understand the gendered nature, prevalence and seriousness of family violence </a:t>
            </a:r>
          </a:p>
          <a:p>
            <a:r>
              <a:rPr lang="en-GB" sz="2400" dirty="0">
                <a:solidFill>
                  <a:srgbClr val="254061"/>
                </a:solidFill>
              </a:rPr>
              <a:t>Facilitate an accessible, culturally responsive environment for safe disclosure of information and engagement, including for Aboriginal staff and those from diverse communities</a:t>
            </a:r>
          </a:p>
          <a:p>
            <a:pPr lvl="1"/>
            <a:r>
              <a:rPr lang="en-GB" sz="2400" dirty="0">
                <a:solidFill>
                  <a:srgbClr val="254061"/>
                </a:solidFill>
              </a:rPr>
              <a:t>Identify family violence risk and respond appropriately, recognising </a:t>
            </a:r>
            <a:r>
              <a:rPr lang="en-GB" sz="2400" dirty="0">
                <a:solidFill>
                  <a:srgbClr val="254061"/>
                </a:solidFill>
                <a:latin typeface="Arial" panose="020B0604020202020204" pitchFamily="34" charset="0"/>
                <a:cs typeface="Arial" panose="020B0604020202020204" pitchFamily="34" charset="0"/>
              </a:rPr>
              <a:t>and addressing barriers to support and safety</a:t>
            </a:r>
            <a:endParaRPr lang="en-GB" sz="2400" dirty="0">
              <a:solidFill>
                <a:srgbClr val="254061"/>
              </a:solidFill>
            </a:endParaRPr>
          </a:p>
          <a:p>
            <a:pPr lvl="1" indent="-457200">
              <a:spcAft>
                <a:spcPts val="1200"/>
              </a:spcAft>
              <a:buFont typeface="Arial" panose="020B0604020202020204" pitchFamily="34" charset="0"/>
              <a:buChar char="•"/>
            </a:pPr>
            <a:r>
              <a:rPr lang="en-GB" sz="2400" dirty="0">
                <a:solidFill>
                  <a:srgbClr val="254061"/>
                </a:solidFill>
              </a:rPr>
              <a:t>Use a person-centred approach, recognising that victim survivors are usually the best judge of their own safety </a:t>
            </a:r>
            <a:endParaRPr lang="en-GB" sz="2400" dirty="0">
              <a:solidFill>
                <a:srgbClr val="254061"/>
              </a:solidFill>
              <a:latin typeface="Arial" panose="020B0604020202020204" pitchFamily="34" charset="0"/>
              <a:cs typeface="Arial" panose="020B0604020202020204" pitchFamily="34" charset="0"/>
            </a:endParaRPr>
          </a:p>
          <a:p>
            <a:pPr lvl="1" indent="-457200">
              <a:spcAft>
                <a:spcPts val="1200"/>
              </a:spcAft>
              <a:buFont typeface="Arial" panose="020B0604020202020204" pitchFamily="34" charset="0"/>
              <a:buChar char="•"/>
            </a:pPr>
            <a:r>
              <a:rPr lang="en-US" sz="2400" dirty="0">
                <a:solidFill>
                  <a:srgbClr val="254061"/>
                </a:solidFill>
                <a:latin typeface="Arial"/>
                <a:cs typeface="Arial"/>
              </a:rPr>
              <a:t>Be familiar with the Workplace Support program, including leave entitlements &amp; knowing how to support staff to be safe at work</a:t>
            </a:r>
          </a:p>
          <a:p>
            <a:pPr lvl="1" indent="-457200">
              <a:spcAft>
                <a:spcPts val="1200"/>
              </a:spcAft>
              <a:buFont typeface="Arial" panose="020B0604020202020204" pitchFamily="34" charset="0"/>
              <a:buChar char="•"/>
            </a:pPr>
            <a:r>
              <a:rPr lang="en-US" sz="2400" dirty="0">
                <a:solidFill>
                  <a:srgbClr val="254061"/>
                </a:solidFill>
                <a:latin typeface="Arial" panose="020B0604020202020204" pitchFamily="34" charset="0"/>
                <a:cs typeface="Arial" panose="020B0604020202020204" pitchFamily="34" charset="0"/>
              </a:rPr>
              <a:t>Safely record and store staff family violence information as per hospital procedure.</a:t>
            </a:r>
            <a:endParaRPr lang="en-AU" dirty="0"/>
          </a:p>
        </p:txBody>
      </p:sp>
      <p:sp>
        <p:nvSpPr>
          <p:cNvPr id="10" name="Title 1">
            <a:extLst>
              <a:ext uri="{FF2B5EF4-FFF2-40B4-BE49-F238E27FC236}">
                <a16:creationId xmlns:a16="http://schemas.microsoft.com/office/drawing/2014/main" id="{282EBE35-9E13-47FA-8D46-31A0DA1744F6}"/>
              </a:ext>
            </a:extLst>
          </p:cNvPr>
          <p:cNvSpPr txBox="1">
            <a:spLocks/>
          </p:cNvSpPr>
          <p:nvPr/>
        </p:nvSpPr>
        <p:spPr>
          <a:xfrm>
            <a:off x="0" y="0"/>
            <a:ext cx="12192000" cy="914400"/>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600" b="0" i="0" cap="none" baseline="0" dirty="0">
                <a:solidFill>
                  <a:schemeClr val="accent6"/>
                </a:solidFill>
                <a:latin typeface="Arial" panose="020B0604020202020204" pitchFamily="34" charset="0"/>
                <a:cs typeface="Arial" panose="020B0604020202020204" pitchFamily="34" charset="0"/>
              </a:defRPr>
            </a:lvl1pPr>
          </a:lstStyle>
          <a:p>
            <a:r>
              <a:rPr lang="en-AU" dirty="0"/>
              <a:t>Your role as manager </a:t>
            </a:r>
          </a:p>
        </p:txBody>
      </p:sp>
      <p:sp>
        <p:nvSpPr>
          <p:cNvPr id="3" name="Slide Number Placeholder 2">
            <a:extLst>
              <a:ext uri="{FF2B5EF4-FFF2-40B4-BE49-F238E27FC236}">
                <a16:creationId xmlns:a16="http://schemas.microsoft.com/office/drawing/2014/main" id="{3973D8F1-40C9-42F2-9E16-B342F0DC4F66}"/>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20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81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95" y="-63069"/>
            <a:ext cx="12304295" cy="1024791"/>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How does family violence impact the workplace?</a:t>
            </a:r>
            <a:endParaRPr lang="en-AU" dirty="0"/>
          </a:p>
        </p:txBody>
      </p:sp>
      <p:sp>
        <p:nvSpPr>
          <p:cNvPr id="3" name="Content Placeholder 2"/>
          <p:cNvSpPr>
            <a:spLocks noGrp="1"/>
          </p:cNvSpPr>
          <p:nvPr>
            <p:ph idx="1"/>
          </p:nvPr>
        </p:nvSpPr>
        <p:spPr>
          <a:xfrm>
            <a:off x="331403" y="1324801"/>
            <a:ext cx="9053229" cy="4435920"/>
          </a:xfrm>
        </p:spPr>
        <p:txBody>
          <a:bodyPr>
            <a:noAutofit/>
          </a:bodyPr>
          <a:lstStyle/>
          <a:p>
            <a:pPr>
              <a:spcAft>
                <a:spcPts val="1800"/>
              </a:spcAft>
            </a:pPr>
            <a:r>
              <a:rPr lang="en-US" sz="3200" b="1" dirty="0">
                <a:solidFill>
                  <a:srgbClr val="7F0B2A"/>
                </a:solidFill>
              </a:rPr>
              <a:t>Negative workplace impacts of FV on victims </a:t>
            </a:r>
          </a:p>
          <a:p>
            <a:pPr lvl="1">
              <a:lnSpc>
                <a:spcPct val="100000"/>
              </a:lnSpc>
              <a:spcBef>
                <a:spcPts val="0"/>
              </a:spcBef>
              <a:spcAft>
                <a:spcPts val="1200"/>
              </a:spcAft>
            </a:pPr>
            <a:r>
              <a:rPr lang="en-US" sz="3200" dirty="0"/>
              <a:t>Disrupted work </a:t>
            </a:r>
          </a:p>
          <a:p>
            <a:pPr lvl="1">
              <a:lnSpc>
                <a:spcPct val="100000"/>
              </a:lnSpc>
              <a:spcBef>
                <a:spcPts val="0"/>
              </a:spcBef>
              <a:spcAft>
                <a:spcPts val="1200"/>
              </a:spcAft>
            </a:pPr>
            <a:r>
              <a:rPr lang="en-US" sz="3200" dirty="0"/>
              <a:t>Decreased productivity</a:t>
            </a:r>
          </a:p>
          <a:p>
            <a:pPr lvl="1">
              <a:lnSpc>
                <a:spcPct val="100000"/>
              </a:lnSpc>
              <a:spcBef>
                <a:spcPts val="0"/>
              </a:spcBef>
              <a:spcAft>
                <a:spcPts val="1200"/>
              </a:spcAft>
            </a:pPr>
            <a:r>
              <a:rPr lang="en-US" sz="3200" dirty="0"/>
              <a:t>Impaired capacity to work</a:t>
            </a:r>
          </a:p>
          <a:p>
            <a:pPr lvl="1">
              <a:lnSpc>
                <a:spcPct val="100000"/>
              </a:lnSpc>
              <a:spcBef>
                <a:spcPts val="0"/>
              </a:spcBef>
              <a:spcAft>
                <a:spcPts val="1200"/>
              </a:spcAft>
            </a:pPr>
            <a:r>
              <a:rPr lang="en-US" sz="3200" dirty="0"/>
              <a:t>Absenteeism</a:t>
            </a:r>
          </a:p>
          <a:p>
            <a:pPr lvl="1">
              <a:lnSpc>
                <a:spcPct val="100000"/>
              </a:lnSpc>
              <a:spcBef>
                <a:spcPts val="0"/>
              </a:spcBef>
              <a:spcAft>
                <a:spcPts val="1200"/>
              </a:spcAft>
            </a:pPr>
            <a:r>
              <a:rPr lang="en-US" sz="3200" dirty="0"/>
              <a:t>Resignation or being fired</a:t>
            </a:r>
          </a:p>
          <a:p>
            <a:pPr marL="0" lvl="1" indent="0">
              <a:lnSpc>
                <a:spcPct val="100000"/>
              </a:lnSpc>
              <a:spcBef>
                <a:spcPts val="0"/>
              </a:spcBef>
              <a:spcAft>
                <a:spcPts val="1200"/>
              </a:spcAft>
              <a:buNone/>
            </a:pPr>
            <a:endParaRPr lang="en-US" sz="3200" dirty="0"/>
          </a:p>
          <a:p>
            <a:pPr marL="0" lvl="1" indent="0">
              <a:lnSpc>
                <a:spcPct val="100000"/>
              </a:lnSpc>
              <a:spcBef>
                <a:spcPts val="0"/>
              </a:spcBef>
              <a:spcAft>
                <a:spcPts val="1200"/>
              </a:spcAft>
              <a:buNone/>
            </a:pPr>
            <a:endParaRPr lang="en-US" sz="3200" dirty="0"/>
          </a:p>
        </p:txBody>
      </p:sp>
      <p:sp>
        <p:nvSpPr>
          <p:cNvPr id="8" name="Content Placeholder 2"/>
          <p:cNvSpPr txBox="1">
            <a:spLocks/>
          </p:cNvSpPr>
          <p:nvPr/>
        </p:nvSpPr>
        <p:spPr>
          <a:xfrm>
            <a:off x="5757306" y="2099355"/>
            <a:ext cx="4868022" cy="4447749"/>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800"/>
              </a:spcAft>
            </a:pPr>
            <a:endParaRPr lang="en-US" sz="2800" dirty="0"/>
          </a:p>
        </p:txBody>
      </p:sp>
      <p:sp>
        <p:nvSpPr>
          <p:cNvPr id="9" name="Content Placeholder 2"/>
          <p:cNvSpPr txBox="1">
            <a:spLocks/>
          </p:cNvSpPr>
          <p:nvPr/>
        </p:nvSpPr>
        <p:spPr>
          <a:xfrm>
            <a:off x="6780429" y="2344360"/>
            <a:ext cx="4634592" cy="3419856"/>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100000"/>
              </a:lnSpc>
              <a:spcBef>
                <a:spcPts val="0"/>
              </a:spcBef>
              <a:spcAft>
                <a:spcPts val="1200"/>
              </a:spcAft>
              <a:buNone/>
            </a:pPr>
            <a:r>
              <a:rPr lang="en-US" sz="3600" dirty="0">
                <a:solidFill>
                  <a:schemeClr val="accent5">
                    <a:lumMod val="75000"/>
                  </a:schemeClr>
                </a:solidFill>
              </a:rPr>
              <a:t>Being at work and having a job can be a protective factor providing income, safety and support     to victims.</a:t>
            </a:r>
          </a:p>
        </p:txBody>
      </p:sp>
      <p:sp>
        <p:nvSpPr>
          <p:cNvPr id="4" name="Slide Number Placeholder 3">
            <a:extLst>
              <a:ext uri="{FF2B5EF4-FFF2-40B4-BE49-F238E27FC236}">
                <a16:creationId xmlns:a16="http://schemas.microsoft.com/office/drawing/2014/main" id="{B164D027-140B-4716-8293-F3CCA3444ED7}"/>
              </a:ext>
            </a:extLst>
          </p:cNvPr>
          <p:cNvSpPr>
            <a:spLocks noGrp="1"/>
          </p:cNvSpPr>
          <p:nvPr>
            <p:ph type="sldNum" sz="quarter" idx="10"/>
          </p:nvPr>
        </p:nvSpPr>
        <p:spPr/>
        <p:txBody>
          <a:bodyPr/>
          <a:lstStyle/>
          <a:p>
            <a:fld id="{6E50814D-6000-4467-A1E5-BC65FA4CE36E}" type="slidenum">
              <a:rPr lang="en-US" smtClean="0"/>
              <a:t>21</a:t>
            </a:fld>
            <a:endParaRPr lang="en-US" dirty="0"/>
          </a:p>
        </p:txBody>
      </p:sp>
      <p:sp>
        <p:nvSpPr>
          <p:cNvPr id="7" name="Content Placeholder 2">
            <a:extLst>
              <a:ext uri="{FF2B5EF4-FFF2-40B4-BE49-F238E27FC236}">
                <a16:creationId xmlns:a16="http://schemas.microsoft.com/office/drawing/2014/main" id="{172CD452-BFEC-4F01-9B11-E261EE99D7D7}"/>
              </a:ext>
            </a:extLst>
          </p:cNvPr>
          <p:cNvSpPr txBox="1">
            <a:spLocks/>
          </p:cNvSpPr>
          <p:nvPr/>
        </p:nvSpPr>
        <p:spPr>
          <a:xfrm>
            <a:off x="213921" y="6127295"/>
            <a:ext cx="6139582" cy="577774"/>
          </a:xfrm>
          <a:prstGeom prst="rect">
            <a:avLst/>
          </a:prstGeom>
        </p:spPr>
        <p:txBody>
          <a:bodyPr vert="horz" lIns="91440" tIns="45720" rIns="91440" bIns="45720" rtlCol="0">
            <a:noAutofit/>
          </a:bodyPr>
          <a:lstStyle>
            <a:lvl1pPr marL="180975" indent="-180975" algn="l" defTabSz="914400" rtl="0" eaLnBrk="1" latinLnBrk="0" hangingPunct="1">
              <a:lnSpc>
                <a:spcPts val="2100"/>
              </a:lnSpc>
              <a:spcBef>
                <a:spcPts val="0"/>
              </a:spcBef>
              <a:spcAft>
                <a:spcPts val="1100"/>
              </a:spcAft>
              <a:buFont typeface="Arial" pitchFamily="34" charset="0"/>
              <a:buChar char="•"/>
              <a:defRPr sz="1700" kern="1200">
                <a:solidFill>
                  <a:srgbClr val="643F5A"/>
                </a:solidFill>
                <a:latin typeface="Verdana" pitchFamily="34" charset="0"/>
                <a:ea typeface="Verdana" pitchFamily="34" charset="0"/>
                <a:cs typeface="Verdana" pitchFamily="34"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kern="1200">
                <a:solidFill>
                  <a:srgbClr val="643F5A"/>
                </a:solidFill>
                <a:latin typeface="Verdana" pitchFamily="34" charset="0"/>
                <a:ea typeface="Verdana" pitchFamily="34" charset="0"/>
                <a:cs typeface="Verdana" pitchFamily="34" charset="0"/>
              </a:defRPr>
            </a:lvl2pPr>
            <a:lvl3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3pPr>
            <a:lvl4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4pPr>
            <a:lvl5pPr marL="0" indent="0" algn="l" defTabSz="914400" rtl="0" eaLnBrk="1" latinLnBrk="0" hangingPunct="1">
              <a:lnSpc>
                <a:spcPts val="2100"/>
              </a:lnSpc>
              <a:spcBef>
                <a:spcPts val="0"/>
              </a:spcBef>
              <a:spcAft>
                <a:spcPts val="300"/>
              </a:spcAft>
              <a:buFont typeface="Arial" pitchFamily="34" charset="0"/>
              <a:buNone/>
              <a:defRPr sz="1700" b="1" kern="1200">
                <a:solidFill>
                  <a:srgbClr val="643F5A"/>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Aft>
                <a:spcPts val="1200"/>
              </a:spcAft>
              <a:buNone/>
            </a:pPr>
            <a:r>
              <a:rPr lang="en-AU" sz="1800" dirty="0" err="1">
                <a:solidFill>
                  <a:schemeClr val="tx2">
                    <a:lumMod val="50000"/>
                  </a:schemeClr>
                </a:solidFill>
              </a:rPr>
              <a:t>McFerran</a:t>
            </a:r>
            <a:r>
              <a:rPr lang="en-AU" sz="1800" dirty="0">
                <a:solidFill>
                  <a:schemeClr val="tx2">
                    <a:lumMod val="50000"/>
                  </a:schemeClr>
                </a:solidFill>
              </a:rPr>
              <a:t>, L. (2011) </a:t>
            </a:r>
            <a:r>
              <a:rPr lang="en-AU" sz="1800" i="1" dirty="0">
                <a:solidFill>
                  <a:schemeClr val="tx2">
                    <a:lumMod val="50000"/>
                  </a:schemeClr>
                </a:solidFill>
              </a:rPr>
              <a:t>Safe at Home, Safe at Work? </a:t>
            </a:r>
            <a:endParaRPr lang="en-US" sz="1800" dirty="0">
              <a:solidFill>
                <a:schemeClr val="tx2">
                  <a:lumMod val="50000"/>
                </a:schemeClr>
              </a:solidFill>
            </a:endParaRPr>
          </a:p>
        </p:txBody>
      </p:sp>
    </p:spTree>
    <p:extLst>
      <p:ext uri="{BB962C8B-B14F-4D97-AF65-F5344CB8AC3E}">
        <p14:creationId xmlns:p14="http://schemas.microsoft.com/office/powerpoint/2010/main" val="275830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4014"/>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Disclosure and help seeking in the workplace</a:t>
            </a:r>
            <a:endParaRPr lang="en-AU" dirty="0"/>
          </a:p>
        </p:txBody>
      </p:sp>
      <p:sp>
        <p:nvSpPr>
          <p:cNvPr id="3" name="Content Placeholder 2"/>
          <p:cNvSpPr>
            <a:spLocks noGrp="1"/>
          </p:cNvSpPr>
          <p:nvPr>
            <p:ph idx="1"/>
          </p:nvPr>
        </p:nvSpPr>
        <p:spPr>
          <a:xfrm>
            <a:off x="629753" y="1409358"/>
            <a:ext cx="10725525" cy="4758645"/>
          </a:xfrm>
        </p:spPr>
        <p:txBody>
          <a:bodyPr>
            <a:noAutofit/>
          </a:bodyPr>
          <a:lstStyle/>
          <a:p>
            <a:pPr lvl="1"/>
            <a:r>
              <a:rPr lang="en-US" sz="3000" dirty="0">
                <a:solidFill>
                  <a:srgbClr val="7F0B2A"/>
                </a:solidFill>
              </a:rPr>
              <a:t>Work colleagues are common sources of support (primarily co-worker) </a:t>
            </a:r>
          </a:p>
          <a:p>
            <a:pPr lvl="1"/>
            <a:r>
              <a:rPr lang="en-US" sz="3000" dirty="0"/>
              <a:t>About half disclosed the violence to their manager/supervisor, though only 10% found them helpful</a:t>
            </a:r>
          </a:p>
          <a:p>
            <a:pPr lvl="1"/>
            <a:r>
              <a:rPr lang="en-US" sz="3000" dirty="0">
                <a:solidFill>
                  <a:srgbClr val="7F0B2A"/>
                </a:solidFill>
              </a:rPr>
              <a:t>For those who hadn’t discussed it, reasons were privacy, shame and fear of dismissal </a:t>
            </a:r>
          </a:p>
          <a:p>
            <a:pPr lvl="1"/>
            <a:r>
              <a:rPr lang="en-US" sz="3000" dirty="0"/>
              <a:t>Rarely were workplaces included in legal protection orders </a:t>
            </a:r>
            <a:endParaRPr lang="en-US" sz="3000" dirty="0">
              <a:solidFill>
                <a:srgbClr val="A90159"/>
              </a:solidFill>
            </a:endParaRPr>
          </a:p>
          <a:p>
            <a:pPr marL="0" lvl="1" indent="0">
              <a:buNone/>
            </a:pPr>
            <a:endParaRPr lang="en-US" dirty="0"/>
          </a:p>
        </p:txBody>
      </p:sp>
      <p:sp>
        <p:nvSpPr>
          <p:cNvPr id="7" name="Content Placeholder 2"/>
          <p:cNvSpPr txBox="1">
            <a:spLocks/>
          </p:cNvSpPr>
          <p:nvPr/>
        </p:nvSpPr>
        <p:spPr>
          <a:xfrm>
            <a:off x="836722" y="5985439"/>
            <a:ext cx="6746492" cy="497907"/>
          </a:xfrm>
          <a:prstGeom prst="rect">
            <a:avLst/>
          </a:prstGeom>
        </p:spPr>
        <p:txBody>
          <a:bodyPr vert="horz" lIns="91440" tIns="45720" rIns="91440" bIns="45720" rtlCol="0">
            <a:noAutofit/>
          </a:bodyPr>
          <a:lstStyle>
            <a:lvl1pPr marL="180975" indent="-180975" algn="l" defTabSz="914400" rtl="0" eaLnBrk="1" latinLnBrk="0" hangingPunct="1">
              <a:lnSpc>
                <a:spcPts val="2100"/>
              </a:lnSpc>
              <a:spcBef>
                <a:spcPts val="0"/>
              </a:spcBef>
              <a:spcAft>
                <a:spcPts val="1100"/>
              </a:spcAft>
              <a:buFont typeface="Arial" pitchFamily="34" charset="0"/>
              <a:buChar char="•"/>
              <a:defRPr sz="1700" kern="1200">
                <a:solidFill>
                  <a:srgbClr val="643F5A"/>
                </a:solidFill>
                <a:latin typeface="Verdana" pitchFamily="34" charset="0"/>
                <a:ea typeface="Verdana" pitchFamily="34" charset="0"/>
                <a:cs typeface="Verdana" pitchFamily="34"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kern="1200">
                <a:solidFill>
                  <a:srgbClr val="643F5A"/>
                </a:solidFill>
                <a:latin typeface="Verdana" pitchFamily="34" charset="0"/>
                <a:ea typeface="Verdana" pitchFamily="34" charset="0"/>
                <a:cs typeface="Verdana" pitchFamily="34" charset="0"/>
              </a:defRPr>
            </a:lvl2pPr>
            <a:lvl3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3pPr>
            <a:lvl4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4pPr>
            <a:lvl5pPr marL="0" indent="0" algn="l" defTabSz="914400" rtl="0" eaLnBrk="1" latinLnBrk="0" hangingPunct="1">
              <a:lnSpc>
                <a:spcPts val="2100"/>
              </a:lnSpc>
              <a:spcBef>
                <a:spcPts val="0"/>
              </a:spcBef>
              <a:spcAft>
                <a:spcPts val="300"/>
              </a:spcAft>
              <a:buFont typeface="Arial" pitchFamily="34" charset="0"/>
              <a:buNone/>
              <a:defRPr sz="1700" b="1" kern="1200">
                <a:solidFill>
                  <a:srgbClr val="643F5A"/>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Aft>
                <a:spcPts val="1200"/>
              </a:spcAft>
              <a:buNone/>
            </a:pPr>
            <a:r>
              <a:rPr lang="en-AU" sz="1800" dirty="0" err="1">
                <a:solidFill>
                  <a:schemeClr val="tx2">
                    <a:lumMod val="50000"/>
                  </a:schemeClr>
                </a:solidFill>
              </a:rPr>
              <a:t>McFerran</a:t>
            </a:r>
            <a:r>
              <a:rPr lang="en-AU" sz="1800" dirty="0">
                <a:solidFill>
                  <a:schemeClr val="tx2">
                    <a:lumMod val="50000"/>
                  </a:schemeClr>
                </a:solidFill>
              </a:rPr>
              <a:t>, L. (2011) </a:t>
            </a:r>
            <a:r>
              <a:rPr lang="en-AU" sz="1800" i="1" dirty="0">
                <a:solidFill>
                  <a:schemeClr val="tx2">
                    <a:lumMod val="50000"/>
                  </a:schemeClr>
                </a:solidFill>
              </a:rPr>
              <a:t>Safe at Home, Safe at Work? </a:t>
            </a:r>
            <a:endParaRPr lang="en-US" sz="1800" dirty="0">
              <a:solidFill>
                <a:schemeClr val="tx2">
                  <a:lumMod val="50000"/>
                </a:schemeClr>
              </a:solidFill>
            </a:endParaRPr>
          </a:p>
        </p:txBody>
      </p:sp>
      <p:sp>
        <p:nvSpPr>
          <p:cNvPr id="4" name="Slide Number Placeholder 3">
            <a:extLst>
              <a:ext uri="{FF2B5EF4-FFF2-40B4-BE49-F238E27FC236}">
                <a16:creationId xmlns:a16="http://schemas.microsoft.com/office/drawing/2014/main" id="{66DB2AAD-5272-4A12-B087-0C3BF33496F3}"/>
              </a:ext>
            </a:extLst>
          </p:cNvPr>
          <p:cNvSpPr>
            <a:spLocks noGrp="1"/>
          </p:cNvSpPr>
          <p:nvPr>
            <p:ph type="sldNum" sz="quarter" idx="10"/>
          </p:nvPr>
        </p:nvSpPr>
        <p:spPr>
          <a:xfrm>
            <a:off x="9142922" y="6285672"/>
            <a:ext cx="2743200" cy="365125"/>
          </a:xfrm>
        </p:spPr>
        <p:txBody>
          <a:bodyPr/>
          <a:lstStyle/>
          <a:p>
            <a:fld id="{6E50814D-6000-4467-A1E5-BC65FA4CE36E}" type="slidenum">
              <a:rPr lang="en-US" smtClean="0"/>
              <a:t>22</a:t>
            </a:fld>
            <a:endParaRPr lang="en-US" dirty="0"/>
          </a:p>
        </p:txBody>
      </p:sp>
    </p:spTree>
    <p:extLst>
      <p:ext uri="{BB962C8B-B14F-4D97-AF65-F5344CB8AC3E}">
        <p14:creationId xmlns:p14="http://schemas.microsoft.com/office/powerpoint/2010/main" val="2095680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5940917" y="4527224"/>
            <a:ext cx="5430055" cy="891643"/>
            <a:chOff x="0" y="0"/>
            <a:chExt cx="10860109" cy="1783284"/>
          </a:xfrm>
        </p:grpSpPr>
        <p:sp>
          <p:nvSpPr>
            <p:cNvPr id="7" name="TextBox 7"/>
            <p:cNvSpPr txBox="1"/>
            <p:nvPr/>
          </p:nvSpPr>
          <p:spPr>
            <a:xfrm>
              <a:off x="0" y="0"/>
              <a:ext cx="10860109" cy="769441"/>
            </a:xfrm>
            <a:prstGeom prst="rect">
              <a:avLst/>
            </a:prstGeom>
          </p:spPr>
          <p:txBody>
            <a:bodyPr lIns="0" tIns="0" rIns="0" bIns="0" rtlCol="0" anchor="t">
              <a:spAutoFit/>
            </a:bodyPr>
            <a:lstStyle/>
            <a:p>
              <a:pPr defTabSz="609630">
                <a:lnSpc>
                  <a:spcPts val="3040"/>
                </a:lnSpc>
              </a:pPr>
              <a:endParaRPr lang="en-US" sz="2533" spc="253" dirty="0">
                <a:solidFill>
                  <a:srgbClr val="FFFFF6"/>
                </a:solidFill>
                <a:latin typeface="Open Sans Bold"/>
              </a:endParaRPr>
            </a:p>
          </p:txBody>
        </p:sp>
        <p:sp>
          <p:nvSpPr>
            <p:cNvPr id="8" name="TextBox 8"/>
            <p:cNvSpPr txBox="1"/>
            <p:nvPr/>
          </p:nvSpPr>
          <p:spPr>
            <a:xfrm>
              <a:off x="0" y="1013843"/>
              <a:ext cx="10860109" cy="769441"/>
            </a:xfrm>
            <a:prstGeom prst="rect">
              <a:avLst/>
            </a:prstGeom>
          </p:spPr>
          <p:txBody>
            <a:bodyPr lIns="0" tIns="0" rIns="0" bIns="0" rtlCol="0" anchor="t">
              <a:spAutoFit/>
            </a:bodyPr>
            <a:lstStyle/>
            <a:p>
              <a:pPr defTabSz="609630">
                <a:lnSpc>
                  <a:spcPts val="3000"/>
                </a:lnSpc>
              </a:pPr>
              <a:endParaRPr lang="en-US" sz="2000" spc="20" dirty="0">
                <a:solidFill>
                  <a:srgbClr val="FFFFF6"/>
                </a:solidFill>
                <a:latin typeface="Open Sans"/>
              </a:endParaRPr>
            </a:p>
          </p:txBody>
        </p:sp>
      </p:grpSp>
      <p:sp>
        <p:nvSpPr>
          <p:cNvPr id="3" name="Slide Number Placeholder 2">
            <a:extLst>
              <a:ext uri="{FF2B5EF4-FFF2-40B4-BE49-F238E27FC236}">
                <a16:creationId xmlns:a16="http://schemas.microsoft.com/office/drawing/2014/main" id="{D12E9CEB-6183-4951-A22F-BF881603479F}"/>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23</a:t>
            </a:fld>
            <a:endParaRPr lang="en-US" dirty="0">
              <a:solidFill>
                <a:schemeClr val="bg1"/>
              </a:solidFill>
            </a:endParaRPr>
          </a:p>
        </p:txBody>
      </p:sp>
      <p:sp>
        <p:nvSpPr>
          <p:cNvPr id="10" name="Title 1">
            <a:extLst>
              <a:ext uri="{FF2B5EF4-FFF2-40B4-BE49-F238E27FC236}">
                <a16:creationId xmlns:a16="http://schemas.microsoft.com/office/drawing/2014/main" id="{3AFA3618-839F-424F-80AE-B7DA9D16EB6C}"/>
              </a:ext>
            </a:extLst>
          </p:cNvPr>
          <p:cNvSpPr txBox="1">
            <a:spLocks/>
          </p:cNvSpPr>
          <p:nvPr/>
        </p:nvSpPr>
        <p:spPr>
          <a:xfrm>
            <a:off x="0" y="0"/>
            <a:ext cx="12173371" cy="886371"/>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600" b="0" i="0" cap="none" baseline="0" dirty="0">
                <a:solidFill>
                  <a:schemeClr val="accent6"/>
                </a:solidFill>
                <a:latin typeface="Arial" panose="020B0604020202020204" pitchFamily="34" charset="0"/>
                <a:cs typeface="Arial" panose="020B0604020202020204" pitchFamily="34" charset="0"/>
              </a:defRPr>
            </a:lvl1pPr>
          </a:lstStyle>
          <a:p>
            <a:r>
              <a:rPr lang="en-US" dirty="0"/>
              <a:t>Sensitive practice</a:t>
            </a:r>
          </a:p>
        </p:txBody>
      </p:sp>
      <p:sp>
        <p:nvSpPr>
          <p:cNvPr id="9" name="TextBox 8">
            <a:extLst>
              <a:ext uri="{FF2B5EF4-FFF2-40B4-BE49-F238E27FC236}">
                <a16:creationId xmlns:a16="http://schemas.microsoft.com/office/drawing/2014/main" id="{EBCAB718-50E1-4593-ACF1-B60680481116}"/>
              </a:ext>
            </a:extLst>
          </p:cNvPr>
          <p:cNvSpPr txBox="1"/>
          <p:nvPr/>
        </p:nvSpPr>
        <p:spPr>
          <a:xfrm>
            <a:off x="359386" y="1072124"/>
            <a:ext cx="11011586" cy="5466790"/>
          </a:xfrm>
          <a:prstGeom prst="rect">
            <a:avLst/>
          </a:prstGeom>
          <a:noFill/>
        </p:spPr>
        <p:txBody>
          <a:bodyPr wrap="square" lIns="288000" tIns="360000" rIns="216000" bIns="360000" rtlCol="0" anchor="ctr" anchorCtr="0">
            <a:spAutoFit/>
          </a:bodyPr>
          <a:lstStyle/>
          <a:p>
            <a:r>
              <a:rPr lang="en-GB" sz="2800" dirty="0">
                <a:solidFill>
                  <a:srgbClr val="254061"/>
                </a:solidFill>
                <a:cs typeface="Arial" panose="020B0604020202020204" pitchFamily="34" charset="0"/>
              </a:rPr>
              <a:t>Sensitive practice involves: </a:t>
            </a:r>
          </a:p>
          <a:p>
            <a:pPr marL="457200" indent="-457200">
              <a:buFont typeface="Arial" panose="020B0604020202020204" pitchFamily="34" charset="0"/>
              <a:buChar char="•"/>
            </a:pPr>
            <a:r>
              <a:rPr lang="en-GB" sz="2800" dirty="0">
                <a:solidFill>
                  <a:srgbClr val="254061"/>
                </a:solidFill>
                <a:cs typeface="Arial" panose="020B0604020202020204" pitchFamily="34" charset="0"/>
              </a:rPr>
              <a:t>Noticing signs that may indicate family violence is occurring</a:t>
            </a:r>
          </a:p>
          <a:p>
            <a:pPr marL="457200" indent="-457200">
              <a:buFont typeface="Arial" panose="020B0604020202020204" pitchFamily="34" charset="0"/>
              <a:buChar char="•"/>
            </a:pPr>
            <a:r>
              <a:rPr lang="en-GB" sz="2800" dirty="0">
                <a:solidFill>
                  <a:srgbClr val="254061"/>
                </a:solidFill>
                <a:cs typeface="Arial" panose="020B0604020202020204" pitchFamily="34" charset="0"/>
              </a:rPr>
              <a:t>Confirming this by undertaking sensitive inquiry, considering a person’s self-assessed level of risk, safety and fear</a:t>
            </a:r>
          </a:p>
          <a:p>
            <a:pPr marL="457200" indent="-457200">
              <a:buFont typeface="Arial" panose="020B0604020202020204" pitchFamily="34" charset="0"/>
              <a:buChar char="•"/>
            </a:pPr>
            <a:r>
              <a:rPr lang="en-GB" sz="2800" dirty="0">
                <a:solidFill>
                  <a:srgbClr val="254061"/>
                </a:solidFill>
                <a:cs typeface="Arial" panose="020B0604020202020204" pitchFamily="34" charset="0"/>
              </a:rPr>
              <a:t>Responding appropriately, recognising and addressing barriers to support and safety</a:t>
            </a:r>
          </a:p>
          <a:p>
            <a:pPr marL="457200" indent="-457200">
              <a:buFont typeface="Arial" panose="020B0604020202020204" pitchFamily="34" charset="0"/>
              <a:buChar char="•"/>
            </a:pPr>
            <a:r>
              <a:rPr lang="en-GB" sz="2800" dirty="0">
                <a:solidFill>
                  <a:srgbClr val="254061"/>
                </a:solidFill>
                <a:cs typeface="Arial" panose="020B0604020202020204" pitchFamily="34" charset="0"/>
              </a:rPr>
              <a:t>Offering information about, and referral to, appropriate family violence specialists and the Workplace Support program in the hospital.</a:t>
            </a:r>
            <a:endParaRPr lang="en-GB" sz="2800" kern="1600" dirty="0">
              <a:solidFill>
                <a:srgbClr val="254061"/>
              </a:solidFill>
              <a:cs typeface="Arial" charset="0"/>
            </a:endParaRPr>
          </a:p>
        </p:txBody>
      </p:sp>
    </p:spTree>
    <p:extLst>
      <p:ext uri="{BB962C8B-B14F-4D97-AF65-F5344CB8AC3E}">
        <p14:creationId xmlns:p14="http://schemas.microsoft.com/office/powerpoint/2010/main" val="451991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23684" y="0"/>
            <a:ext cx="3168316" cy="6858000"/>
          </a:xfrm>
          <a:prstGeom prst="rect">
            <a:avLst/>
          </a:prstGeom>
          <a:solidFill>
            <a:srgbClr val="0076A3"/>
          </a:solidFill>
        </p:spPr>
        <p:txBody>
          <a:bodyPr vert="horz" lIns="91440" tIns="108000" rIns="91440" bIns="216000" rtlCol="0" anchor="ctr" anchorCtr="0">
            <a:noAutofit/>
          </a:bodyPr>
          <a:lstStyle/>
          <a:p>
            <a:pPr algn="ctr">
              <a:lnSpc>
                <a:spcPts val="4300"/>
              </a:lnSpc>
              <a:spcBef>
                <a:spcPts val="1200"/>
              </a:spcBef>
            </a:pPr>
            <a:r>
              <a:rPr lang="en-AU" sz="3600" dirty="0">
                <a:solidFill>
                  <a:schemeClr val="accent6"/>
                </a:solidFill>
                <a:latin typeface="Arial" panose="020B0604020202020204" pitchFamily="34" charset="0"/>
                <a:cs typeface="Arial" panose="020B0604020202020204" pitchFamily="34" charset="0"/>
              </a:rPr>
              <a:t>Being culturally safe, accessible &amp; inclusive </a:t>
            </a:r>
          </a:p>
          <a:p>
            <a:pPr algn="ctr">
              <a:lnSpc>
                <a:spcPts val="4300"/>
              </a:lnSpc>
              <a:spcBef>
                <a:spcPts val="1200"/>
              </a:spcBef>
            </a:pPr>
            <a:endParaRPr lang="en-AU" sz="3600" dirty="0">
              <a:solidFill>
                <a:schemeClr val="accent6"/>
              </a:solidFill>
              <a:latin typeface="Arial" panose="020B0604020202020204" pitchFamily="34" charset="0"/>
              <a:cs typeface="Arial" panose="020B0604020202020204" pitchFamily="34" charset="0"/>
            </a:endParaRPr>
          </a:p>
        </p:txBody>
      </p:sp>
      <p:grpSp>
        <p:nvGrpSpPr>
          <p:cNvPr id="10" name="Group 10"/>
          <p:cNvGrpSpPr/>
          <p:nvPr/>
        </p:nvGrpSpPr>
        <p:grpSpPr>
          <a:xfrm>
            <a:off x="133254" y="87347"/>
            <a:ext cx="12429415" cy="1563653"/>
            <a:chOff x="-5952085" y="-3938177"/>
            <a:chExt cx="20992982" cy="3127307"/>
          </a:xfrm>
        </p:grpSpPr>
        <p:sp>
          <p:nvSpPr>
            <p:cNvPr id="12" name="TextBox 12"/>
            <p:cNvSpPr txBox="1"/>
            <p:nvPr/>
          </p:nvSpPr>
          <p:spPr>
            <a:xfrm>
              <a:off x="-5952085" y="-3938177"/>
              <a:ext cx="17298871" cy="738664"/>
            </a:xfrm>
            <a:prstGeom prst="rect">
              <a:avLst/>
            </a:prstGeom>
          </p:spPr>
          <p:txBody>
            <a:bodyPr wrap="square" lIns="0" tIns="0" rIns="0" bIns="0" rtlCol="0" anchor="t">
              <a:spAutoFit/>
            </a:bodyPr>
            <a:lstStyle/>
            <a:p>
              <a:pPr lvl="0"/>
              <a:endParaRPr lang="en-AU" sz="2400" b="1" dirty="0">
                <a:latin typeface="Arial" panose="020B0604020202020204" pitchFamily="34" charset="0"/>
                <a:cs typeface="Arial" panose="020B0604020202020204" pitchFamily="34" charset="0"/>
              </a:endParaRPr>
            </a:p>
          </p:txBody>
        </p:sp>
        <p:grpSp>
          <p:nvGrpSpPr>
            <p:cNvPr id="13" name="Group 13"/>
            <p:cNvGrpSpPr/>
            <p:nvPr/>
          </p:nvGrpSpPr>
          <p:grpSpPr>
            <a:xfrm>
              <a:off x="14915038" y="-912470"/>
              <a:ext cx="125859" cy="101600"/>
              <a:chOff x="258053568" y="-19204065"/>
              <a:chExt cx="2177558" cy="1757839"/>
            </a:xfrm>
          </p:grpSpPr>
          <p:sp>
            <p:nvSpPr>
              <p:cNvPr id="14" name="Freeform 14"/>
              <p:cNvSpPr/>
              <p:nvPr/>
            </p:nvSpPr>
            <p:spPr>
              <a:xfrm flipH="1">
                <a:off x="258053568" y="-19204065"/>
                <a:ext cx="2177558" cy="1757839"/>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alpha val="90000"/>
                </a:schemeClr>
              </a:solidFill>
            </p:spPr>
          </p:sp>
        </p:grpSp>
      </p:grpSp>
      <p:sp>
        <p:nvSpPr>
          <p:cNvPr id="3" name="Rectangle 2"/>
          <p:cNvSpPr/>
          <p:nvPr/>
        </p:nvSpPr>
        <p:spPr>
          <a:xfrm>
            <a:off x="133254" y="179249"/>
            <a:ext cx="8890430" cy="6217087"/>
          </a:xfrm>
          <a:prstGeom prst="rect">
            <a:avLst/>
          </a:prstGeom>
        </p:spPr>
        <p:txBody>
          <a:bodyPr wrap="square">
            <a:spAutoFit/>
          </a:bodyPr>
          <a:lstStyle/>
          <a:p>
            <a:pPr>
              <a:spcAft>
                <a:spcPts val="1200"/>
              </a:spcAft>
            </a:pPr>
            <a:r>
              <a:rPr lang="en-AU" sz="2500" kern="1600" dirty="0">
                <a:solidFill>
                  <a:srgbClr val="254061"/>
                </a:solidFill>
                <a:cs typeface="Arial" charset="0"/>
              </a:rPr>
              <a:t>When talking to a staff member:</a:t>
            </a:r>
          </a:p>
          <a:p>
            <a:pPr marL="342900" indent="-342900">
              <a:spcAft>
                <a:spcPts val="1200"/>
              </a:spcAft>
              <a:buFont typeface="Arial" panose="020B0604020202020204" pitchFamily="34" charset="0"/>
              <a:buChar char="•"/>
            </a:pPr>
            <a:r>
              <a:rPr lang="en-AU" sz="2500" kern="1600" dirty="0">
                <a:solidFill>
                  <a:srgbClr val="254061"/>
                </a:solidFill>
                <a:cs typeface="Arial" charset="0"/>
              </a:rPr>
              <a:t>Be mindful of your own biases and how they may </a:t>
            </a:r>
            <a:r>
              <a:rPr lang="en-AU" sz="2400" kern="1600" dirty="0">
                <a:solidFill>
                  <a:srgbClr val="254061"/>
                </a:solidFill>
                <a:cs typeface="Arial" charset="0"/>
              </a:rPr>
              <a:t>influence your judgements and assumptions about a person’s experience of family violence or assessment of their risk</a:t>
            </a:r>
          </a:p>
          <a:p>
            <a:pPr marL="342900" indent="-342900">
              <a:spcAft>
                <a:spcPts val="1200"/>
              </a:spcAft>
              <a:buFont typeface="Arial" panose="020B0604020202020204" pitchFamily="34" charset="0"/>
              <a:buChar char="•"/>
            </a:pPr>
            <a:r>
              <a:rPr lang="en-GB" sz="2400" kern="1600" dirty="0">
                <a:solidFill>
                  <a:srgbClr val="254061"/>
                </a:solidFill>
                <a:cs typeface="Arial" charset="0"/>
              </a:rPr>
              <a:t>Be mindful to not reinforce stigma, stereotypes of discrimination by respecting their culture and identity</a:t>
            </a:r>
            <a:endParaRPr lang="en-US" sz="2400" kern="1600" dirty="0">
              <a:solidFill>
                <a:srgbClr val="254061"/>
              </a:solidFill>
              <a:cs typeface="Arial" charset="0"/>
            </a:endParaRPr>
          </a:p>
          <a:p>
            <a:pPr marL="342900" lvl="0" indent="-342900">
              <a:spcAft>
                <a:spcPts val="1200"/>
              </a:spcAft>
              <a:buFont typeface="Arial" panose="020B0604020202020204" pitchFamily="34" charset="0"/>
              <a:buChar char="•"/>
            </a:pPr>
            <a:r>
              <a:rPr lang="en-AU" sz="2400" kern="1600" dirty="0">
                <a:solidFill>
                  <a:srgbClr val="254061"/>
                </a:solidFill>
                <a:cs typeface="Arial" charset="0"/>
              </a:rPr>
              <a:t>Tailor your response to their identity and needs </a:t>
            </a:r>
          </a:p>
          <a:p>
            <a:pPr marL="342900" lvl="0" indent="-342900">
              <a:spcAft>
                <a:spcPts val="1200"/>
              </a:spcAft>
              <a:buFont typeface="Arial" panose="020B0604020202020204" pitchFamily="34" charset="0"/>
              <a:buChar char="•"/>
            </a:pPr>
            <a:r>
              <a:rPr lang="en-AU" sz="2400" kern="1600" dirty="0">
                <a:solidFill>
                  <a:srgbClr val="254061"/>
                </a:solidFill>
                <a:cs typeface="Arial" charset="0"/>
              </a:rPr>
              <a:t>Hear and acknowledge how workplace and service systems place barriers on their access to support, and take steps to remove identified barriers </a:t>
            </a:r>
          </a:p>
          <a:p>
            <a:pPr marL="342900" lvl="0" indent="-342900">
              <a:spcAft>
                <a:spcPts val="1200"/>
              </a:spcAft>
              <a:buFont typeface="Arial" panose="020B0604020202020204" pitchFamily="34" charset="0"/>
              <a:buChar char="•"/>
            </a:pPr>
            <a:r>
              <a:rPr lang="en-AU" sz="2400" kern="1600" dirty="0">
                <a:solidFill>
                  <a:srgbClr val="254061"/>
                </a:solidFill>
                <a:cs typeface="Arial" charset="0"/>
              </a:rPr>
              <a:t>Recognise a victim survivor as the expert in their own experience and do not make decisions for them. </a:t>
            </a:r>
          </a:p>
          <a:p>
            <a:pPr marL="342900" lvl="0" indent="-342900">
              <a:spcAft>
                <a:spcPts val="1200"/>
              </a:spcAft>
              <a:buFont typeface="Arial" panose="020B0604020202020204" pitchFamily="34" charset="0"/>
              <a:buChar char="•"/>
            </a:pPr>
            <a:r>
              <a:rPr lang="en-AU" sz="2400" kern="1600" dirty="0">
                <a:solidFill>
                  <a:srgbClr val="254061"/>
                </a:solidFill>
                <a:cs typeface="Arial" charset="0"/>
              </a:rPr>
              <a:t>Offer support not advice.</a:t>
            </a:r>
            <a:endParaRPr lang="en-US" sz="2400" kern="1600" dirty="0">
              <a:solidFill>
                <a:srgbClr val="254061"/>
              </a:solidFill>
              <a:cs typeface="Arial" charset="0"/>
            </a:endParaRPr>
          </a:p>
        </p:txBody>
      </p:sp>
    </p:spTree>
    <p:extLst>
      <p:ext uri="{BB962C8B-B14F-4D97-AF65-F5344CB8AC3E}">
        <p14:creationId xmlns:p14="http://schemas.microsoft.com/office/powerpoint/2010/main" val="5311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978"/>
            <a:ext cx="5724144" cy="999267"/>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Common Myths</a:t>
            </a:r>
          </a:p>
        </p:txBody>
      </p:sp>
      <p:sp>
        <p:nvSpPr>
          <p:cNvPr id="6" name="Content Placeholder 2"/>
          <p:cNvSpPr txBox="1">
            <a:spLocks/>
          </p:cNvSpPr>
          <p:nvPr/>
        </p:nvSpPr>
        <p:spPr>
          <a:xfrm>
            <a:off x="2063552" y="1988840"/>
            <a:ext cx="7956000" cy="3924000"/>
          </a:xfrm>
          <a:prstGeom prst="rect">
            <a:avLst/>
          </a:prstGeom>
        </p:spPr>
        <p:txBody>
          <a:bodyPr vert="horz" lIns="91440" tIns="45720" rIns="91440" bIns="45720" rtlCol="0">
            <a:normAutofit/>
          </a:bodyPr>
          <a:lstStyle>
            <a:lvl1pPr marL="180975" indent="-180975" algn="l" defTabSz="914400" rtl="0" eaLnBrk="1" latinLnBrk="0" hangingPunct="1">
              <a:lnSpc>
                <a:spcPts val="2100"/>
              </a:lnSpc>
              <a:spcBef>
                <a:spcPts val="0"/>
              </a:spcBef>
              <a:spcAft>
                <a:spcPts val="1100"/>
              </a:spcAft>
              <a:buFont typeface="Arial" pitchFamily="34" charset="0"/>
              <a:buChar char="•"/>
              <a:defRPr sz="1700" kern="1200">
                <a:solidFill>
                  <a:srgbClr val="643F5A"/>
                </a:solidFill>
                <a:latin typeface="Verdana" pitchFamily="34" charset="0"/>
                <a:ea typeface="Verdana" pitchFamily="34" charset="0"/>
                <a:cs typeface="Verdana" pitchFamily="34"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kern="1200">
                <a:solidFill>
                  <a:srgbClr val="643F5A"/>
                </a:solidFill>
                <a:latin typeface="Verdana" pitchFamily="34" charset="0"/>
                <a:ea typeface="Verdana" pitchFamily="34" charset="0"/>
                <a:cs typeface="Verdana" pitchFamily="34" charset="0"/>
              </a:defRPr>
            </a:lvl2pPr>
            <a:lvl3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3pPr>
            <a:lvl4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4pPr>
            <a:lvl5pPr marL="0" indent="0" algn="l" defTabSz="914400" rtl="0" eaLnBrk="1" latinLnBrk="0" hangingPunct="1">
              <a:lnSpc>
                <a:spcPts val="2100"/>
              </a:lnSpc>
              <a:spcBef>
                <a:spcPts val="0"/>
              </a:spcBef>
              <a:spcAft>
                <a:spcPts val="300"/>
              </a:spcAft>
              <a:buFont typeface="Arial" pitchFamily="34" charset="0"/>
              <a:buNone/>
              <a:defRPr sz="1700" b="1" kern="1200">
                <a:solidFill>
                  <a:srgbClr val="643F5A"/>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endParaRPr lang="en-AU" sz="1725" dirty="0">
              <a:latin typeface="Arial" panose="020B0604020202020204" pitchFamily="34" charset="0"/>
              <a:cs typeface="Arial" panose="020B0604020202020204" pitchFamily="34" charset="0"/>
            </a:endParaRPr>
          </a:p>
          <a:p>
            <a:pPr marL="0" indent="0">
              <a:lnSpc>
                <a:spcPct val="150000"/>
              </a:lnSpc>
              <a:buNone/>
            </a:pPr>
            <a:endParaRPr lang="en-AU" sz="1725" dirty="0">
              <a:latin typeface="Arial" panose="020B0604020202020204" pitchFamily="34" charset="0"/>
              <a:cs typeface="Arial" panose="020B0604020202020204" pitchFamily="34" charset="0"/>
            </a:endParaRPr>
          </a:p>
          <a:p>
            <a:pPr marL="0" indent="0">
              <a:lnSpc>
                <a:spcPct val="150000"/>
              </a:lnSpc>
              <a:buNone/>
            </a:pPr>
            <a:endParaRPr lang="en-AU" sz="1725" dirty="0">
              <a:latin typeface="Arial" panose="020B0604020202020204" pitchFamily="34" charset="0"/>
              <a:cs typeface="Arial" panose="020B0604020202020204" pitchFamily="34" charset="0"/>
            </a:endParaRPr>
          </a:p>
        </p:txBody>
      </p:sp>
      <p:sp>
        <p:nvSpPr>
          <p:cNvPr id="7" name="Rounded Rectangular Callout 6"/>
          <p:cNvSpPr/>
          <p:nvPr/>
        </p:nvSpPr>
        <p:spPr>
          <a:xfrm>
            <a:off x="144269" y="1236610"/>
            <a:ext cx="2466084" cy="1326555"/>
          </a:xfrm>
          <a:prstGeom prst="wedgeRoundRectCallout">
            <a:avLst>
              <a:gd name="adj1" fmla="val -32274"/>
              <a:gd name="adj2" fmla="val 82023"/>
              <a:gd name="adj3" fmla="val 16667"/>
            </a:avLst>
          </a:prstGeom>
          <a:ln>
            <a:solidFill>
              <a:srgbClr val="A90159"/>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AU" sz="2000" dirty="0">
                <a:latin typeface="Arial" panose="020B0604020202020204" pitchFamily="34" charset="0"/>
                <a:cs typeface="Arial" panose="020B0604020202020204" pitchFamily="34" charset="0"/>
              </a:rPr>
              <a:t>He’s a good dad and the kids don’t see it, so it doesn’t hurt them </a:t>
            </a:r>
          </a:p>
        </p:txBody>
      </p:sp>
      <p:sp>
        <p:nvSpPr>
          <p:cNvPr id="8" name="Rectangular Callout 7"/>
          <p:cNvSpPr/>
          <p:nvPr/>
        </p:nvSpPr>
        <p:spPr>
          <a:xfrm>
            <a:off x="5935739" y="2550497"/>
            <a:ext cx="1487847" cy="1217415"/>
          </a:xfrm>
          <a:prstGeom prst="wedgeRectCallout">
            <a:avLst>
              <a:gd name="adj1" fmla="val -39172"/>
              <a:gd name="adj2" fmla="val 87409"/>
            </a:avLst>
          </a:prstGeom>
          <a:ln>
            <a:solidFill>
              <a:srgbClr val="00919B"/>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342900"/>
            <a:r>
              <a:rPr lang="en-AU" sz="2000" dirty="0">
                <a:solidFill>
                  <a:schemeClr val="tx1"/>
                </a:solidFill>
                <a:latin typeface="Arial" panose="020B0604020202020204" pitchFamily="34" charset="0"/>
                <a:cs typeface="Arial" panose="020B0604020202020204" pitchFamily="34" charset="0"/>
              </a:rPr>
              <a:t>She wasn’t wearing much</a:t>
            </a:r>
          </a:p>
        </p:txBody>
      </p:sp>
      <p:sp>
        <p:nvSpPr>
          <p:cNvPr id="9" name="Oval Callout 8"/>
          <p:cNvSpPr/>
          <p:nvPr/>
        </p:nvSpPr>
        <p:spPr>
          <a:xfrm>
            <a:off x="3227664" y="4696720"/>
            <a:ext cx="3285641" cy="1383311"/>
          </a:xfrm>
          <a:prstGeom prst="wedgeEllipseCallout">
            <a:avLst>
              <a:gd name="adj1" fmla="val 51395"/>
              <a:gd name="adj2" fmla="val 72084"/>
            </a:avLst>
          </a:prstGeom>
          <a:ln>
            <a:solidFill>
              <a:srgbClr val="00919B"/>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AU" sz="2000" dirty="0">
                <a:solidFill>
                  <a:srgbClr val="A90159"/>
                </a:solidFill>
                <a:latin typeface="Arial" panose="020B0604020202020204" pitchFamily="34" charset="0"/>
                <a:cs typeface="Arial" panose="020B0604020202020204" pitchFamily="34" charset="0"/>
              </a:rPr>
              <a:t>It only happens in poor, uneducated families</a:t>
            </a:r>
          </a:p>
        </p:txBody>
      </p:sp>
      <p:sp>
        <p:nvSpPr>
          <p:cNvPr id="10" name="Cloud Callout 9"/>
          <p:cNvSpPr/>
          <p:nvPr/>
        </p:nvSpPr>
        <p:spPr>
          <a:xfrm>
            <a:off x="2831183" y="2947885"/>
            <a:ext cx="2464307" cy="1195610"/>
          </a:xfrm>
          <a:prstGeom prst="cloudCallout">
            <a:avLst>
              <a:gd name="adj1" fmla="val 57220"/>
              <a:gd name="adj2" fmla="val 53993"/>
            </a:avLst>
          </a:prstGeom>
          <a:ln>
            <a:solidFill>
              <a:srgbClr val="A90159"/>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r>
              <a:rPr lang="en-AU" sz="2000" dirty="0">
                <a:solidFill>
                  <a:prstClr val="black">
                    <a:lumMod val="65000"/>
                    <a:lumOff val="35000"/>
                  </a:prstClr>
                </a:solidFill>
                <a:latin typeface="Arial" panose="020B0604020202020204" pitchFamily="34" charset="0"/>
                <a:cs typeface="Arial" panose="020B0604020202020204" pitchFamily="34" charset="0"/>
              </a:rPr>
              <a:t>She pushed him to it</a:t>
            </a:r>
          </a:p>
        </p:txBody>
      </p:sp>
      <p:sp>
        <p:nvSpPr>
          <p:cNvPr id="14" name="Rounded Rectangular Callout 13"/>
          <p:cNvSpPr/>
          <p:nvPr/>
        </p:nvSpPr>
        <p:spPr>
          <a:xfrm>
            <a:off x="3029770" y="1379979"/>
            <a:ext cx="2067134" cy="1014681"/>
          </a:xfrm>
          <a:prstGeom prst="wedgeRoundRectCallout">
            <a:avLst>
              <a:gd name="adj1" fmla="val 68567"/>
              <a:gd name="adj2" fmla="val 40286"/>
              <a:gd name="adj3" fmla="val 16667"/>
            </a:avLst>
          </a:prstGeom>
          <a:ln>
            <a:solidFill>
              <a:srgbClr val="00919B"/>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342900"/>
            <a:r>
              <a:rPr lang="en-AU" sz="2000" dirty="0">
                <a:solidFill>
                  <a:schemeClr val="tx1"/>
                </a:solidFill>
                <a:latin typeface="Arial" panose="020B0604020202020204" pitchFamily="34" charset="0"/>
                <a:cs typeface="Arial" panose="020B0604020202020204" pitchFamily="34" charset="0"/>
              </a:rPr>
              <a:t>Its just part of their culture </a:t>
            </a:r>
          </a:p>
        </p:txBody>
      </p:sp>
      <p:sp>
        <p:nvSpPr>
          <p:cNvPr id="17" name="Rounded Rectangular Callout 16"/>
          <p:cNvSpPr/>
          <p:nvPr/>
        </p:nvSpPr>
        <p:spPr>
          <a:xfrm>
            <a:off x="652734" y="5056869"/>
            <a:ext cx="2299563" cy="842252"/>
          </a:xfrm>
          <a:prstGeom prst="wedgeRoundRectCallout">
            <a:avLst>
              <a:gd name="adj1" fmla="val -26183"/>
              <a:gd name="adj2" fmla="val 106277"/>
              <a:gd name="adj3" fmla="val 16667"/>
            </a:avLst>
          </a:prstGeom>
          <a:ln>
            <a:solidFill>
              <a:srgbClr val="00919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dirty="0">
                <a:latin typeface="Arial" panose="020B0604020202020204" pitchFamily="34" charset="0"/>
                <a:cs typeface="Arial" panose="020B0604020202020204" pitchFamily="34" charset="0"/>
              </a:rPr>
              <a:t>He was just drunk or stressed or….</a:t>
            </a:r>
          </a:p>
        </p:txBody>
      </p:sp>
      <p:sp>
        <p:nvSpPr>
          <p:cNvPr id="19" name="Cloud Callout 18"/>
          <p:cNvSpPr/>
          <p:nvPr/>
        </p:nvSpPr>
        <p:spPr>
          <a:xfrm>
            <a:off x="5461852" y="763860"/>
            <a:ext cx="3011804" cy="1353034"/>
          </a:xfrm>
          <a:prstGeom prst="cloudCallout">
            <a:avLst/>
          </a:prstGeom>
          <a:solidFill>
            <a:srgbClr val="00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Why doesn’t she just leave?</a:t>
            </a:r>
          </a:p>
        </p:txBody>
      </p:sp>
      <p:sp>
        <p:nvSpPr>
          <p:cNvPr id="20" name="Oval Callout 19"/>
          <p:cNvSpPr/>
          <p:nvPr/>
        </p:nvSpPr>
        <p:spPr>
          <a:xfrm>
            <a:off x="682821" y="3119532"/>
            <a:ext cx="1828237" cy="1506943"/>
          </a:xfrm>
          <a:prstGeom prst="wedgeEllipseCallout">
            <a:avLst>
              <a:gd name="adj1" fmla="val 52761"/>
              <a:gd name="adj2" fmla="val 49497"/>
            </a:avLst>
          </a:prstGeom>
          <a:solidFill>
            <a:srgbClr val="009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They’re just a volatile couple</a:t>
            </a:r>
          </a:p>
        </p:txBody>
      </p:sp>
      <p:sp>
        <p:nvSpPr>
          <p:cNvPr id="25" name="Rectangle 24"/>
          <p:cNvSpPr/>
          <p:nvPr/>
        </p:nvSpPr>
        <p:spPr>
          <a:xfrm>
            <a:off x="8489840" y="2932420"/>
            <a:ext cx="3059424" cy="769441"/>
          </a:xfrm>
          <a:prstGeom prst="rect">
            <a:avLst/>
          </a:prstGeom>
        </p:spPr>
        <p:txBody>
          <a:bodyPr wrap="square">
            <a:spAutoFit/>
          </a:bodyPr>
          <a:lstStyle/>
          <a:p>
            <a:pPr algn="ctr"/>
            <a:r>
              <a:rPr lang="en-US" sz="4400" b="1" spc="150" dirty="0">
                <a:ln w="11430"/>
                <a:solidFill>
                  <a:srgbClr val="00919B"/>
                </a:solidFill>
                <a:effectLst>
                  <a:outerShdw blurRad="25400" algn="tl" rotWithShape="0">
                    <a:srgbClr val="000000">
                      <a:alpha val="43000"/>
                    </a:srgbClr>
                  </a:outerShdw>
                  <a:reflection blurRad="6350" stA="30000" endPos="57000" dist="29997" dir="5400000" sy="-100000" algn="bl" rotWithShape="0"/>
                </a:effectLst>
                <a:latin typeface="Arial" panose="020B0604020202020204" pitchFamily="34" charset="0"/>
                <a:cs typeface="Arial" panose="020B0604020202020204" pitchFamily="34" charset="0"/>
              </a:rPr>
              <a:t>Excusing</a:t>
            </a:r>
          </a:p>
        </p:txBody>
      </p:sp>
      <p:sp>
        <p:nvSpPr>
          <p:cNvPr id="27" name="Rectangle 26"/>
          <p:cNvSpPr/>
          <p:nvPr/>
        </p:nvSpPr>
        <p:spPr>
          <a:xfrm>
            <a:off x="8292816" y="5391720"/>
            <a:ext cx="3528873" cy="769441"/>
          </a:xfrm>
          <a:prstGeom prst="rect">
            <a:avLst/>
          </a:prstGeom>
        </p:spPr>
        <p:txBody>
          <a:bodyPr wrap="square">
            <a:spAutoFit/>
          </a:bodyPr>
          <a:lstStyle/>
          <a:p>
            <a:pPr algn="ctr"/>
            <a:r>
              <a:rPr lang="en-US" sz="4400" b="1" spc="150" dirty="0">
                <a:ln w="11430"/>
                <a:solidFill>
                  <a:srgbClr val="00919B"/>
                </a:solidFill>
                <a:effectLst>
                  <a:outerShdw blurRad="25400" algn="tl" rotWithShape="0">
                    <a:srgbClr val="000000">
                      <a:alpha val="43000"/>
                    </a:srgbClr>
                  </a:outerShdw>
                  <a:reflection blurRad="6350" stA="30000" endPos="57000" dist="29997" dir="5400000" sy="-100000" algn="bl" rotWithShape="0"/>
                </a:effectLst>
                <a:latin typeface="Arial" panose="020B0604020202020204" pitchFamily="34" charset="0"/>
                <a:cs typeface="Arial" panose="020B0604020202020204" pitchFamily="34" charset="0"/>
              </a:rPr>
              <a:t>Minimising</a:t>
            </a:r>
          </a:p>
        </p:txBody>
      </p:sp>
      <p:sp>
        <p:nvSpPr>
          <p:cNvPr id="18" name="Rectangular Callout 17"/>
          <p:cNvSpPr/>
          <p:nvPr/>
        </p:nvSpPr>
        <p:spPr>
          <a:xfrm>
            <a:off x="8642855" y="778853"/>
            <a:ext cx="2981083" cy="1356114"/>
          </a:xfrm>
          <a:prstGeom prst="wedgeRectCallout">
            <a:avLst>
              <a:gd name="adj1" fmla="val -64633"/>
              <a:gd name="adj2" fmla="val 81360"/>
            </a:avLst>
          </a:prstGeom>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AU" sz="2000" dirty="0">
                <a:latin typeface="Arial" panose="020B0604020202020204" pitchFamily="34" charset="0"/>
                <a:cs typeface="Arial" panose="020B0604020202020204" pitchFamily="34" charset="0"/>
              </a:rPr>
              <a:t>There is no power imbalance in same sex relationships</a:t>
            </a:r>
          </a:p>
        </p:txBody>
      </p:sp>
      <p:sp>
        <p:nvSpPr>
          <p:cNvPr id="21" name="Rectangle 20"/>
          <p:cNvSpPr/>
          <p:nvPr/>
        </p:nvSpPr>
        <p:spPr>
          <a:xfrm>
            <a:off x="8367016" y="4084836"/>
            <a:ext cx="3339889" cy="769441"/>
          </a:xfrm>
          <a:prstGeom prst="rect">
            <a:avLst/>
          </a:prstGeom>
        </p:spPr>
        <p:txBody>
          <a:bodyPr wrap="square">
            <a:spAutoFit/>
          </a:bodyPr>
          <a:lstStyle/>
          <a:p>
            <a:pPr algn="ctr"/>
            <a:r>
              <a:rPr lang="en-US" sz="4400" b="1" spc="150" dirty="0">
                <a:ln w="11430"/>
                <a:solidFill>
                  <a:srgbClr val="00919B"/>
                </a:solidFill>
                <a:effectLst>
                  <a:outerShdw blurRad="25400" algn="tl" rotWithShape="0">
                    <a:srgbClr val="000000">
                      <a:alpha val="43000"/>
                    </a:srgbClr>
                  </a:outerShdw>
                  <a:reflection blurRad="6350" stA="30000" endPos="57000" dist="29997" dir="5400000" sy="-100000" algn="bl" rotWithShape="0"/>
                </a:effectLst>
                <a:latin typeface="Arial" panose="020B0604020202020204" pitchFamily="34" charset="0"/>
                <a:cs typeface="Arial" panose="020B0604020202020204" pitchFamily="34" charset="0"/>
              </a:rPr>
              <a:t>Justifying</a:t>
            </a:r>
          </a:p>
        </p:txBody>
      </p:sp>
      <p:sp>
        <p:nvSpPr>
          <p:cNvPr id="3" name="Right Arrow 2"/>
          <p:cNvSpPr/>
          <p:nvPr/>
        </p:nvSpPr>
        <p:spPr>
          <a:xfrm>
            <a:off x="6977274" y="3767913"/>
            <a:ext cx="1139664" cy="1227142"/>
          </a:xfrm>
          <a:prstGeom prst="rightArrow">
            <a:avLst/>
          </a:prstGeom>
          <a:solidFill>
            <a:srgbClr val="00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0076A3"/>
              </a:solidFill>
            </a:endParaRPr>
          </a:p>
        </p:txBody>
      </p:sp>
      <p:sp>
        <p:nvSpPr>
          <p:cNvPr id="4" name="Slide Number Placeholder 3">
            <a:extLst>
              <a:ext uri="{FF2B5EF4-FFF2-40B4-BE49-F238E27FC236}">
                <a16:creationId xmlns:a16="http://schemas.microsoft.com/office/drawing/2014/main" id="{D94688A6-CA61-4C78-914A-BDC8486034CE}"/>
              </a:ext>
            </a:extLst>
          </p:cNvPr>
          <p:cNvSpPr>
            <a:spLocks noGrp="1"/>
          </p:cNvSpPr>
          <p:nvPr>
            <p:ph type="sldNum" sz="quarter" idx="10"/>
          </p:nvPr>
        </p:nvSpPr>
        <p:spPr/>
        <p:txBody>
          <a:bodyPr/>
          <a:lstStyle/>
          <a:p>
            <a:fld id="{6E50814D-6000-4467-A1E5-BC65FA4CE36E}" type="slidenum">
              <a:rPr lang="en-US" smtClean="0"/>
              <a:t>25</a:t>
            </a:fld>
            <a:endParaRPr lang="en-US" dirty="0"/>
          </a:p>
        </p:txBody>
      </p:sp>
    </p:spTree>
    <p:extLst>
      <p:ext uri="{BB962C8B-B14F-4D97-AF65-F5344CB8AC3E}">
        <p14:creationId xmlns:p14="http://schemas.microsoft.com/office/powerpoint/2010/main" val="50371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509"/>
            <a:ext cx="12192000" cy="1070869"/>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sz="3400" dirty="0"/>
              <a:t>Notice workplace Indicators / signs of family violence</a:t>
            </a:r>
            <a:endParaRPr lang="en-AU" sz="3400" dirty="0"/>
          </a:p>
        </p:txBody>
      </p:sp>
      <p:sp>
        <p:nvSpPr>
          <p:cNvPr id="3" name="Content Placeholder 2"/>
          <p:cNvSpPr>
            <a:spLocks noGrp="1"/>
          </p:cNvSpPr>
          <p:nvPr>
            <p:ph idx="1"/>
          </p:nvPr>
        </p:nvSpPr>
        <p:spPr>
          <a:xfrm>
            <a:off x="402336" y="1531126"/>
            <a:ext cx="11648150" cy="4296514"/>
          </a:xfrm>
        </p:spPr>
        <p:txBody>
          <a:bodyPr numCol="2" spcCol="720000">
            <a:noAutofit/>
          </a:bodyPr>
          <a:lstStyle/>
          <a:p>
            <a:pPr lvl="1"/>
            <a:r>
              <a:rPr lang="en-US" sz="2800" dirty="0">
                <a:solidFill>
                  <a:srgbClr val="7F0B2A"/>
                </a:solidFill>
              </a:rPr>
              <a:t>Physical Injuries / pain</a:t>
            </a:r>
          </a:p>
          <a:p>
            <a:pPr lvl="1"/>
            <a:r>
              <a:rPr lang="en-US" sz="2800" dirty="0"/>
              <a:t>Anxiety/depression</a:t>
            </a:r>
          </a:p>
          <a:p>
            <a:pPr lvl="1"/>
            <a:r>
              <a:rPr lang="en-US" sz="2800" dirty="0">
                <a:solidFill>
                  <a:srgbClr val="7F0B2A"/>
                </a:solidFill>
              </a:rPr>
              <a:t>Recently separated or divorced</a:t>
            </a:r>
          </a:p>
          <a:p>
            <a:pPr lvl="1"/>
            <a:r>
              <a:rPr lang="en-US" sz="2800" dirty="0"/>
              <a:t>Difficulty making decisions</a:t>
            </a:r>
          </a:p>
          <a:p>
            <a:pPr lvl="1"/>
            <a:r>
              <a:rPr lang="en-US" sz="2800" dirty="0">
                <a:solidFill>
                  <a:srgbClr val="7F0B2A"/>
                </a:solidFill>
              </a:rPr>
              <a:t>Fearful/ Guarded</a:t>
            </a:r>
          </a:p>
          <a:p>
            <a:pPr lvl="1"/>
            <a:r>
              <a:rPr lang="en-US" sz="2800" dirty="0"/>
              <a:t>Partner checking up/always present</a:t>
            </a:r>
            <a:endParaRPr lang="en-US" sz="2800" dirty="0">
              <a:solidFill>
                <a:srgbClr val="A90159"/>
              </a:solidFill>
            </a:endParaRPr>
          </a:p>
          <a:p>
            <a:pPr lvl="1"/>
            <a:r>
              <a:rPr lang="en-US" sz="2800" dirty="0">
                <a:solidFill>
                  <a:srgbClr val="7F0B2A"/>
                </a:solidFill>
              </a:rPr>
              <a:t>Frequent absences</a:t>
            </a:r>
          </a:p>
          <a:p>
            <a:pPr lvl="1"/>
            <a:r>
              <a:rPr lang="en-US" sz="2800" dirty="0">
                <a:solidFill>
                  <a:srgbClr val="7F0B2A"/>
                </a:solidFill>
              </a:rPr>
              <a:t>Loss of concentration</a:t>
            </a:r>
          </a:p>
          <a:p>
            <a:pPr lvl="1"/>
            <a:r>
              <a:rPr lang="en-US" sz="2800" dirty="0"/>
              <a:t>Inability to find money for basics</a:t>
            </a:r>
          </a:p>
          <a:p>
            <a:pPr lvl="1"/>
            <a:r>
              <a:rPr lang="en-US" sz="2800" dirty="0">
                <a:solidFill>
                  <a:srgbClr val="7F0B2A"/>
                </a:solidFill>
              </a:rPr>
              <a:t>Disruption to home life, homelessness</a:t>
            </a:r>
          </a:p>
          <a:p>
            <a:pPr lvl="1"/>
            <a:r>
              <a:rPr lang="en-US" sz="2800" dirty="0"/>
              <a:t>Constant checking of phone</a:t>
            </a:r>
          </a:p>
          <a:p>
            <a:pPr marL="0" lvl="1" indent="0">
              <a:buNone/>
            </a:pPr>
            <a:endParaRPr lang="en-US" sz="2800" dirty="0"/>
          </a:p>
        </p:txBody>
      </p:sp>
      <p:sp>
        <p:nvSpPr>
          <p:cNvPr id="4" name="Slide Number Placeholder 3">
            <a:extLst>
              <a:ext uri="{FF2B5EF4-FFF2-40B4-BE49-F238E27FC236}">
                <a16:creationId xmlns:a16="http://schemas.microsoft.com/office/drawing/2014/main" id="{CB478CD8-48A9-478F-9396-1600EA9F7662}"/>
              </a:ext>
            </a:extLst>
          </p:cNvPr>
          <p:cNvSpPr>
            <a:spLocks noGrp="1"/>
          </p:cNvSpPr>
          <p:nvPr>
            <p:ph type="sldNum" sz="quarter" idx="10"/>
          </p:nvPr>
        </p:nvSpPr>
        <p:spPr/>
        <p:txBody>
          <a:bodyPr/>
          <a:lstStyle/>
          <a:p>
            <a:fld id="{6E50814D-6000-4467-A1E5-BC65FA4CE36E}" type="slidenum">
              <a:rPr lang="en-US" smtClean="0"/>
              <a:t>26</a:t>
            </a:fld>
            <a:endParaRPr lang="en-US" dirty="0"/>
          </a:p>
        </p:txBody>
      </p:sp>
      <p:sp>
        <p:nvSpPr>
          <p:cNvPr id="5" name="Content Placeholder 2"/>
          <p:cNvSpPr txBox="1">
            <a:spLocks/>
          </p:cNvSpPr>
          <p:nvPr/>
        </p:nvSpPr>
        <p:spPr>
          <a:xfrm>
            <a:off x="6096000" y="1628798"/>
            <a:ext cx="4439416" cy="4539204"/>
          </a:xfrm>
          <a:prstGeom prst="rect">
            <a:avLst/>
          </a:prstGeom>
        </p:spPr>
        <p:txBody>
          <a:bodyPr vert="horz" lIns="91440" tIns="45720" rIns="91440" bIns="45720" rtlCol="0">
            <a:normAutofit/>
          </a:bodyPr>
          <a:lstStyle>
            <a:lvl1pPr marL="180975" indent="-180975" algn="l" defTabSz="914400" rtl="0" eaLnBrk="1" latinLnBrk="0" hangingPunct="1">
              <a:lnSpc>
                <a:spcPts val="2100"/>
              </a:lnSpc>
              <a:spcBef>
                <a:spcPts val="0"/>
              </a:spcBef>
              <a:spcAft>
                <a:spcPts val="1100"/>
              </a:spcAft>
              <a:buFont typeface="Arial" pitchFamily="34" charset="0"/>
              <a:buChar char="•"/>
              <a:defRPr sz="1700" kern="1200">
                <a:solidFill>
                  <a:srgbClr val="643F5A"/>
                </a:solidFill>
                <a:latin typeface="Verdana" pitchFamily="34" charset="0"/>
                <a:ea typeface="Verdana" pitchFamily="34" charset="0"/>
                <a:cs typeface="Verdana" pitchFamily="34"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kern="1200">
                <a:solidFill>
                  <a:srgbClr val="643F5A"/>
                </a:solidFill>
                <a:latin typeface="Verdana" pitchFamily="34" charset="0"/>
                <a:ea typeface="Verdana" pitchFamily="34" charset="0"/>
                <a:cs typeface="Verdana" pitchFamily="34" charset="0"/>
              </a:defRPr>
            </a:lvl2pPr>
            <a:lvl3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3pPr>
            <a:lvl4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4pPr>
            <a:lvl5pPr marL="0" indent="0" algn="l" defTabSz="914400" rtl="0" eaLnBrk="1" latinLnBrk="0" hangingPunct="1">
              <a:lnSpc>
                <a:spcPts val="2100"/>
              </a:lnSpc>
              <a:spcBef>
                <a:spcPts val="0"/>
              </a:spcBef>
              <a:spcAft>
                <a:spcPts val="300"/>
              </a:spcAft>
              <a:buFont typeface="Arial" pitchFamily="34" charset="0"/>
              <a:buNone/>
              <a:defRPr sz="1700" b="1" kern="1200">
                <a:solidFill>
                  <a:srgbClr val="643F5A"/>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400050">
              <a:buFont typeface="Wingdings" panose="05000000000000000000" pitchFamily="2" charset="2"/>
              <a:buChar char="v"/>
            </a:pPr>
            <a:endParaRPr lang="en-US" sz="1600" dirty="0"/>
          </a:p>
        </p:txBody>
      </p:sp>
      <p:sp>
        <p:nvSpPr>
          <p:cNvPr id="7" name="Content Placeholder 2">
            <a:extLst>
              <a:ext uri="{FF2B5EF4-FFF2-40B4-BE49-F238E27FC236}">
                <a16:creationId xmlns:a16="http://schemas.microsoft.com/office/drawing/2014/main" id="{D58DB4A0-356F-4B0C-9C53-6B693A3BC43C}"/>
              </a:ext>
            </a:extLst>
          </p:cNvPr>
          <p:cNvSpPr txBox="1">
            <a:spLocks/>
          </p:cNvSpPr>
          <p:nvPr/>
        </p:nvSpPr>
        <p:spPr>
          <a:xfrm>
            <a:off x="4892879" y="5926494"/>
            <a:ext cx="6381344" cy="483016"/>
          </a:xfrm>
          <a:prstGeom prst="rect">
            <a:avLst/>
          </a:prstGeom>
        </p:spPr>
        <p:txBody>
          <a:bodyPr vert="horz" lIns="91440" tIns="45720" rIns="91440" bIns="45720" rtlCol="0">
            <a:noAutofit/>
          </a:bodyPr>
          <a:lstStyle>
            <a:lvl1pPr marL="180975" indent="-180975" algn="l" defTabSz="914400" rtl="0" eaLnBrk="1" latinLnBrk="0" hangingPunct="1">
              <a:lnSpc>
                <a:spcPts val="2100"/>
              </a:lnSpc>
              <a:spcBef>
                <a:spcPts val="0"/>
              </a:spcBef>
              <a:spcAft>
                <a:spcPts val="1100"/>
              </a:spcAft>
              <a:buFont typeface="Arial" pitchFamily="34" charset="0"/>
              <a:buChar char="•"/>
              <a:defRPr sz="1700" kern="1200">
                <a:solidFill>
                  <a:srgbClr val="643F5A"/>
                </a:solidFill>
                <a:latin typeface="Verdana" pitchFamily="34" charset="0"/>
                <a:ea typeface="Verdana" pitchFamily="34" charset="0"/>
                <a:cs typeface="Verdana" pitchFamily="34" charset="0"/>
              </a:defRPr>
            </a:lvl1pPr>
            <a:lvl2pPr marL="468000" indent="-250825" algn="l" defTabSz="914400" rtl="0" eaLnBrk="1" latinLnBrk="0" hangingPunct="1">
              <a:lnSpc>
                <a:spcPts val="2100"/>
              </a:lnSpc>
              <a:spcBef>
                <a:spcPts val="0"/>
              </a:spcBef>
              <a:spcAft>
                <a:spcPts val="600"/>
              </a:spcAft>
              <a:buFont typeface="Arial" pitchFamily="34" charset="0"/>
              <a:buChar char="–"/>
              <a:defRPr sz="1700" kern="1200">
                <a:solidFill>
                  <a:srgbClr val="643F5A"/>
                </a:solidFill>
                <a:latin typeface="Verdana" pitchFamily="34" charset="0"/>
                <a:ea typeface="Verdana" pitchFamily="34" charset="0"/>
                <a:cs typeface="Verdana" pitchFamily="34" charset="0"/>
              </a:defRPr>
            </a:lvl2pPr>
            <a:lvl3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3pPr>
            <a:lvl4pPr marL="0" indent="0" algn="l" defTabSz="914400" rtl="0" eaLnBrk="1" latinLnBrk="0" hangingPunct="1">
              <a:lnSpc>
                <a:spcPts val="2100"/>
              </a:lnSpc>
              <a:spcBef>
                <a:spcPts val="0"/>
              </a:spcBef>
              <a:spcAft>
                <a:spcPts val="600"/>
              </a:spcAft>
              <a:buFont typeface="Arial" pitchFamily="34" charset="0"/>
              <a:buNone/>
              <a:defRPr sz="1700" kern="1200">
                <a:solidFill>
                  <a:srgbClr val="643F5A"/>
                </a:solidFill>
                <a:latin typeface="Verdana" pitchFamily="34" charset="0"/>
                <a:ea typeface="Verdana" pitchFamily="34" charset="0"/>
                <a:cs typeface="Verdana" pitchFamily="34" charset="0"/>
              </a:defRPr>
            </a:lvl4pPr>
            <a:lvl5pPr marL="0" indent="0" algn="l" defTabSz="914400" rtl="0" eaLnBrk="1" latinLnBrk="0" hangingPunct="1">
              <a:lnSpc>
                <a:spcPts val="2100"/>
              </a:lnSpc>
              <a:spcBef>
                <a:spcPts val="0"/>
              </a:spcBef>
              <a:spcAft>
                <a:spcPts val="300"/>
              </a:spcAft>
              <a:buFont typeface="Arial" pitchFamily="34" charset="0"/>
              <a:buNone/>
              <a:defRPr sz="1700" b="1" kern="1200">
                <a:solidFill>
                  <a:srgbClr val="643F5A"/>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Aft>
                <a:spcPts val="1200"/>
              </a:spcAft>
              <a:buNone/>
            </a:pPr>
            <a:r>
              <a:rPr lang="en-AU" sz="1800" dirty="0" err="1">
                <a:solidFill>
                  <a:schemeClr val="tx2">
                    <a:lumMod val="50000"/>
                  </a:schemeClr>
                </a:solidFill>
              </a:rPr>
              <a:t>McFerran</a:t>
            </a:r>
            <a:r>
              <a:rPr lang="en-AU" sz="1800" dirty="0">
                <a:solidFill>
                  <a:schemeClr val="tx2">
                    <a:lumMod val="50000"/>
                  </a:schemeClr>
                </a:solidFill>
              </a:rPr>
              <a:t>, L. (2011) </a:t>
            </a:r>
            <a:r>
              <a:rPr lang="en-AU" sz="1800" i="1" dirty="0">
                <a:solidFill>
                  <a:schemeClr val="tx2">
                    <a:lumMod val="50000"/>
                  </a:schemeClr>
                </a:solidFill>
              </a:rPr>
              <a:t>Safe at Home, Safe at Work? </a:t>
            </a:r>
            <a:endParaRPr lang="en-US" sz="1800" dirty="0">
              <a:solidFill>
                <a:schemeClr val="tx2">
                  <a:lumMod val="50000"/>
                </a:schemeClr>
              </a:solidFill>
            </a:endParaRPr>
          </a:p>
        </p:txBody>
      </p:sp>
    </p:spTree>
    <p:extLst>
      <p:ext uri="{BB962C8B-B14F-4D97-AF65-F5344CB8AC3E}">
        <p14:creationId xmlns:p14="http://schemas.microsoft.com/office/powerpoint/2010/main" val="85873687"/>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354311" y="309194"/>
            <a:ext cx="2551177" cy="436017"/>
          </a:xfrm>
          <a:prstGeom prst="rect">
            <a:avLst/>
          </a:prstGeom>
          <a:solidFill>
            <a:schemeClr val="bg1"/>
          </a:solidFill>
        </p:spPr>
        <p:txBody>
          <a:bodyPr wrap="square" lIns="0" tIns="0" rIns="0" bIns="0" rtlCol="0" anchor="t">
            <a:spAutoFit/>
          </a:bodyPr>
          <a:lstStyle/>
          <a:p>
            <a:pPr>
              <a:lnSpc>
                <a:spcPts val="3400"/>
              </a:lnSpc>
            </a:pPr>
            <a:endParaRPr lang="en-US" sz="3200" b="1" kern="1600" dirty="0">
              <a:latin typeface="Arial" charset="0"/>
              <a:cs typeface="Arial" charset="0"/>
            </a:endParaRPr>
          </a:p>
        </p:txBody>
      </p:sp>
      <p:sp>
        <p:nvSpPr>
          <p:cNvPr id="2" name="Rectangle 1">
            <a:extLst>
              <a:ext uri="{FF2B5EF4-FFF2-40B4-BE49-F238E27FC236}">
                <a16:creationId xmlns:a16="http://schemas.microsoft.com/office/drawing/2014/main" id="{679A51E6-C92B-469B-8D2D-1833BF52DE03}"/>
              </a:ext>
            </a:extLst>
          </p:cNvPr>
          <p:cNvSpPr/>
          <p:nvPr/>
        </p:nvSpPr>
        <p:spPr>
          <a:xfrm>
            <a:off x="421450" y="1117570"/>
            <a:ext cx="11484037" cy="5550237"/>
          </a:xfrm>
          <a:prstGeom prst="rect">
            <a:avLst/>
          </a:prstGeom>
        </p:spPr>
        <p:txBody>
          <a:bodyPr wrap="square">
            <a:spAutoFit/>
          </a:bodyPr>
          <a:lstStyle/>
          <a:p>
            <a:pPr marL="342900" indent="-342900">
              <a:spcAft>
                <a:spcPts val="400"/>
              </a:spcAft>
              <a:buFont typeface="Arial" panose="020B0604020202020204" pitchFamily="34" charset="0"/>
              <a:buChar char="•"/>
            </a:pPr>
            <a:r>
              <a:rPr lang="en-GB" sz="2800" dirty="0">
                <a:solidFill>
                  <a:srgbClr val="254061"/>
                </a:solidFill>
                <a:cs typeface="Arial" panose="020B0604020202020204" pitchFamily="34" charset="0"/>
              </a:rPr>
              <a:t>There are a number of evidence based factors that point to a higher risk to the victim, including certain perpetrator behaviours, injuries and types of violence and specific circumstances.</a:t>
            </a:r>
            <a:endParaRPr lang="en-AU" sz="2800" dirty="0">
              <a:solidFill>
                <a:srgbClr val="254061"/>
              </a:solidFill>
              <a:cs typeface="Arial" panose="020B0604020202020204" pitchFamily="34" charset="0"/>
            </a:endParaRPr>
          </a:p>
          <a:p>
            <a:pPr marL="342900" indent="-342900">
              <a:spcAft>
                <a:spcPts val="400"/>
              </a:spcAft>
              <a:buFont typeface="Arial" panose="020B0604020202020204" pitchFamily="34" charset="0"/>
              <a:buChar char="•"/>
            </a:pPr>
            <a:r>
              <a:rPr lang="en-AU" sz="2800" dirty="0">
                <a:solidFill>
                  <a:srgbClr val="254061"/>
                </a:solidFill>
                <a:cs typeface="Arial" panose="020B0604020202020204" pitchFamily="34" charset="0"/>
              </a:rPr>
              <a:t>Two risk factors of note for managers are:</a:t>
            </a:r>
          </a:p>
          <a:p>
            <a:pPr marL="800100" lvl="1" indent="-342900">
              <a:spcAft>
                <a:spcPts val="400"/>
              </a:spcAft>
              <a:buFont typeface="Arial" panose="020B0604020202020204" pitchFamily="34" charset="0"/>
              <a:buChar char="•"/>
            </a:pPr>
            <a:r>
              <a:rPr lang="en-GB" sz="2800" dirty="0">
                <a:solidFill>
                  <a:srgbClr val="254061"/>
                </a:solidFill>
                <a:cs typeface="Arial" panose="020B0604020202020204" pitchFamily="34" charset="0"/>
              </a:rPr>
              <a:t>when a women is planning to leave or has just left a relationship, and </a:t>
            </a:r>
          </a:p>
          <a:p>
            <a:pPr marL="800100" lvl="1" indent="-342900">
              <a:spcAft>
                <a:spcPts val="400"/>
              </a:spcAft>
              <a:buFont typeface="Arial" panose="020B0604020202020204" pitchFamily="34" charset="0"/>
              <a:buChar char="•"/>
            </a:pPr>
            <a:r>
              <a:rPr lang="en-GB" sz="2800" dirty="0">
                <a:solidFill>
                  <a:srgbClr val="254061"/>
                </a:solidFill>
                <a:cs typeface="Arial" panose="020B0604020202020204" pitchFamily="34" charset="0"/>
              </a:rPr>
              <a:t>pregnancy and following a new birth.</a:t>
            </a:r>
          </a:p>
          <a:p>
            <a:pPr marL="342900" indent="-342900">
              <a:spcAft>
                <a:spcPts val="400"/>
              </a:spcAft>
              <a:buFont typeface="Arial" panose="020B0604020202020204" pitchFamily="34" charset="0"/>
              <a:buChar char="•"/>
            </a:pPr>
            <a:r>
              <a:rPr lang="en-GB" sz="2800" dirty="0">
                <a:solidFill>
                  <a:srgbClr val="254061"/>
                </a:solidFill>
                <a:cs typeface="Arial" panose="020B0604020202020204" pitchFamily="34" charset="0"/>
              </a:rPr>
              <a:t>You can consult a specialist family violence service for more information about these risk factors if you are concerned about what you may see or hear. </a:t>
            </a:r>
          </a:p>
          <a:p>
            <a:pPr marL="342900" indent="-342900">
              <a:spcAft>
                <a:spcPts val="400"/>
              </a:spcAft>
              <a:buFont typeface="Arial" panose="020B0604020202020204" pitchFamily="34" charset="0"/>
              <a:buChar char="•"/>
            </a:pPr>
            <a:endParaRPr lang="en-GB" sz="3000" b="1" dirty="0">
              <a:latin typeface="Arial "/>
              <a:cs typeface="Arial" panose="020B0604020202020204" pitchFamily="34" charset="0"/>
            </a:endParaRPr>
          </a:p>
        </p:txBody>
      </p:sp>
      <p:sp>
        <p:nvSpPr>
          <p:cNvPr id="8" name="Title 1">
            <a:extLst>
              <a:ext uri="{FF2B5EF4-FFF2-40B4-BE49-F238E27FC236}">
                <a16:creationId xmlns:a16="http://schemas.microsoft.com/office/drawing/2014/main" id="{8B48F7C4-FEB3-4050-AFA8-9F11FF1AB5CB}"/>
              </a:ext>
            </a:extLst>
          </p:cNvPr>
          <p:cNvSpPr txBox="1">
            <a:spLocks/>
          </p:cNvSpPr>
          <p:nvPr/>
        </p:nvSpPr>
        <p:spPr>
          <a:xfrm>
            <a:off x="4703" y="12384"/>
            <a:ext cx="12133220" cy="968384"/>
          </a:xfrm>
          <a:prstGeom prst="rect">
            <a:avLst/>
          </a:prstGeom>
        </p:spPr>
        <p:txBody>
          <a:bodyPr>
            <a:normAutofit/>
          </a:bodyPr>
          <a:lstStyle>
            <a:lvl1pPr algn="l" defTabSz="914400" rtl="0" eaLnBrk="1" latinLnBrk="0" hangingPunct="1">
              <a:lnSpc>
                <a:spcPts val="2600"/>
              </a:lnSpc>
              <a:spcBef>
                <a:spcPct val="0"/>
              </a:spcBef>
              <a:buNone/>
              <a:defRPr sz="2600" b="0" i="0" kern="1200" cap="none" baseline="0">
                <a:solidFill>
                  <a:srgbClr val="214A59"/>
                </a:solidFill>
                <a:latin typeface="Open Sans Bold" panose="020B0604020202020204" charset="0"/>
                <a:ea typeface="Open Sans Bold" panose="020B0604020202020204" charset="0"/>
                <a:cs typeface="Open Sans Bold" panose="020B0604020202020204" charset="0"/>
              </a:defRPr>
            </a:lvl1pPr>
          </a:lstStyle>
          <a:p>
            <a:endParaRPr lang="en-AU" dirty="0"/>
          </a:p>
        </p:txBody>
      </p:sp>
      <p:sp>
        <p:nvSpPr>
          <p:cNvPr id="10" name="Title 1">
            <a:extLst>
              <a:ext uri="{FF2B5EF4-FFF2-40B4-BE49-F238E27FC236}">
                <a16:creationId xmlns:a16="http://schemas.microsoft.com/office/drawing/2014/main" id="{119ABC48-07B4-4111-8E49-0117F3A299DA}"/>
              </a:ext>
            </a:extLst>
          </p:cNvPr>
          <p:cNvSpPr txBox="1">
            <a:spLocks/>
          </p:cNvSpPr>
          <p:nvPr/>
        </p:nvSpPr>
        <p:spPr>
          <a:xfrm>
            <a:off x="0" y="-340"/>
            <a:ext cx="12137923" cy="981108"/>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400" b="0" i="0" cap="none" baseline="0" dirty="0">
                <a:solidFill>
                  <a:schemeClr val="accent6"/>
                </a:solidFill>
                <a:latin typeface="Arial" panose="020B0604020202020204" pitchFamily="34" charset="0"/>
                <a:cs typeface="Arial" panose="020B0604020202020204" pitchFamily="34" charset="0"/>
              </a:defRPr>
            </a:lvl1pPr>
          </a:lstStyle>
          <a:p>
            <a:r>
              <a:rPr lang="en-US" dirty="0"/>
              <a:t>Evidence based </a:t>
            </a:r>
            <a:r>
              <a:rPr lang="en-US"/>
              <a:t>risk </a:t>
            </a:r>
            <a:r>
              <a:rPr lang="en-US" dirty="0"/>
              <a:t>factors</a:t>
            </a:r>
            <a:endParaRPr lang="en-AU" dirty="0"/>
          </a:p>
        </p:txBody>
      </p:sp>
      <p:sp>
        <p:nvSpPr>
          <p:cNvPr id="5" name="Slide Number Placeholder 4">
            <a:extLst>
              <a:ext uri="{FF2B5EF4-FFF2-40B4-BE49-F238E27FC236}">
                <a16:creationId xmlns:a16="http://schemas.microsoft.com/office/drawing/2014/main" id="{BF3EEB9B-DBAC-448E-A3D7-1114BC54D5D2}"/>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27</a:t>
            </a:fld>
            <a:endParaRPr lang="en-US" dirty="0"/>
          </a:p>
        </p:txBody>
      </p:sp>
    </p:spTree>
    <p:extLst>
      <p:ext uri="{BB962C8B-B14F-4D97-AF65-F5344CB8AC3E}">
        <p14:creationId xmlns:p14="http://schemas.microsoft.com/office/powerpoint/2010/main" val="2502897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1455"/>
          <a:stretch/>
        </p:blipFill>
        <p:spPr>
          <a:xfrm>
            <a:off x="255818" y="2093284"/>
            <a:ext cx="5199751" cy="4671216"/>
          </a:xfrm>
          <a:prstGeom prst="rect">
            <a:avLst/>
          </a:prstGeom>
        </p:spPr>
      </p:pic>
      <p:pic>
        <p:nvPicPr>
          <p:cNvPr id="7" name="Picture 6">
            <a:extLst>
              <a:ext uri="{FF2B5EF4-FFF2-40B4-BE49-F238E27FC236}">
                <a16:creationId xmlns:a16="http://schemas.microsoft.com/office/drawing/2014/main" id="{478114B6-4C90-4D29-8B6A-BCE638F98C2D}"/>
              </a:ext>
            </a:extLst>
          </p:cNvPr>
          <p:cNvPicPr>
            <a:picLocks noChangeAspect="1"/>
          </p:cNvPicPr>
          <p:nvPr/>
        </p:nvPicPr>
        <p:blipFill rotWithShape="1">
          <a:blip r:embed="rId3">
            <a:extLst>
              <a:ext uri="{28A0092B-C50C-407E-A947-70E740481C1C}">
                <a14:useLocalDpi xmlns:a14="http://schemas.microsoft.com/office/drawing/2010/main" val="0"/>
              </a:ext>
            </a:extLst>
          </a:blip>
          <a:srcRect l="49732"/>
          <a:stretch/>
        </p:blipFill>
        <p:spPr>
          <a:xfrm>
            <a:off x="5537171" y="1861457"/>
            <a:ext cx="6399011" cy="5093495"/>
          </a:xfrm>
          <a:prstGeom prst="rect">
            <a:avLst/>
          </a:prstGeom>
        </p:spPr>
      </p:pic>
      <p:sp>
        <p:nvSpPr>
          <p:cNvPr id="2" name="Title 1"/>
          <p:cNvSpPr>
            <a:spLocks noGrp="1"/>
          </p:cNvSpPr>
          <p:nvPr>
            <p:ph type="title"/>
          </p:nvPr>
        </p:nvSpPr>
        <p:spPr>
          <a:xfrm>
            <a:off x="-36319" y="1"/>
            <a:ext cx="12228319" cy="980730"/>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Ask sensitively and respond respectfully</a:t>
            </a:r>
            <a:endParaRPr lang="en-AU" dirty="0"/>
          </a:p>
        </p:txBody>
      </p:sp>
      <p:sp>
        <p:nvSpPr>
          <p:cNvPr id="3" name="Content Placeholder 2"/>
          <p:cNvSpPr>
            <a:spLocks noGrp="1"/>
          </p:cNvSpPr>
          <p:nvPr>
            <p:ph idx="1"/>
          </p:nvPr>
        </p:nvSpPr>
        <p:spPr>
          <a:xfrm>
            <a:off x="475989" y="1145165"/>
            <a:ext cx="11566331" cy="1434749"/>
          </a:xfrm>
        </p:spPr>
        <p:txBody>
          <a:bodyPr>
            <a:normAutofit/>
          </a:bodyPr>
          <a:lstStyle/>
          <a:p>
            <a:pPr marL="0" indent="0">
              <a:lnSpc>
                <a:spcPct val="100000"/>
              </a:lnSpc>
              <a:buNone/>
            </a:pPr>
            <a:r>
              <a:rPr lang="en-AU" dirty="0">
                <a:solidFill>
                  <a:srgbClr val="254061"/>
                </a:solidFill>
              </a:rPr>
              <a:t>LIVES is an approach to engaging in a way that increases or elicits feelings of safety, respect and control.</a:t>
            </a:r>
          </a:p>
        </p:txBody>
      </p:sp>
      <p:sp>
        <p:nvSpPr>
          <p:cNvPr id="5" name="Slide Number Placeholder 4">
            <a:extLst>
              <a:ext uri="{FF2B5EF4-FFF2-40B4-BE49-F238E27FC236}">
                <a16:creationId xmlns:a16="http://schemas.microsoft.com/office/drawing/2014/main" id="{AB6E146D-E221-4503-97F3-E86D288D5789}"/>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28</a:t>
            </a:fld>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073" t="16145" r="4739" b="19271"/>
          <a:stretch/>
        </p:blipFill>
        <p:spPr>
          <a:xfrm>
            <a:off x="9448800" y="6340630"/>
            <a:ext cx="1683406" cy="498787"/>
          </a:xfrm>
          <a:prstGeom prst="rect">
            <a:avLst/>
          </a:prstGeom>
        </p:spPr>
      </p:pic>
    </p:spTree>
    <p:extLst>
      <p:ext uri="{BB962C8B-B14F-4D97-AF65-F5344CB8AC3E}">
        <p14:creationId xmlns:p14="http://schemas.microsoft.com/office/powerpoint/2010/main" val="514873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377056" cy="1186543"/>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Power and control </a:t>
            </a:r>
            <a:endParaRPr lang="en-AU" dirty="0"/>
          </a:p>
        </p:txBody>
      </p:sp>
      <p:sp>
        <p:nvSpPr>
          <p:cNvPr id="5" name="Content Placeholder 2"/>
          <p:cNvSpPr>
            <a:spLocks noGrp="1"/>
          </p:cNvSpPr>
          <p:nvPr>
            <p:ph idx="1"/>
          </p:nvPr>
        </p:nvSpPr>
        <p:spPr/>
        <p:txBody>
          <a:bodyPr/>
          <a:lstStyle/>
          <a:p>
            <a:endParaRPr lang="en-US" dirty="0"/>
          </a:p>
          <a:p>
            <a:endParaRPr lang="en-US" dirty="0"/>
          </a:p>
          <a:p>
            <a:endParaRPr lang="en-US" dirty="0"/>
          </a:p>
          <a:p>
            <a:endParaRPr lang="en-US" dirty="0"/>
          </a:p>
        </p:txBody>
      </p:sp>
      <p:sp>
        <p:nvSpPr>
          <p:cNvPr id="19" name="Rectangle 18"/>
          <p:cNvSpPr/>
          <p:nvPr/>
        </p:nvSpPr>
        <p:spPr>
          <a:xfrm>
            <a:off x="516195" y="1540565"/>
            <a:ext cx="11238270" cy="4801314"/>
          </a:xfrm>
          <a:prstGeom prst="rect">
            <a:avLst/>
          </a:prstGeom>
        </p:spPr>
        <p:txBody>
          <a:bodyPr wrap="square">
            <a:spAutoFit/>
          </a:bodyPr>
          <a:lstStyle/>
          <a:p>
            <a:r>
              <a:rPr lang="en-AU" sz="2600" dirty="0">
                <a:latin typeface="Arial" panose="020B0604020202020204" pitchFamily="34" charset="0"/>
                <a:cs typeface="Arial" panose="020B0604020202020204" pitchFamily="34" charset="0"/>
              </a:rPr>
              <a:t>As a manager you are already in a </a:t>
            </a:r>
            <a:r>
              <a:rPr lang="en-AU" sz="2600" b="1" dirty="0">
                <a:latin typeface="Arial" panose="020B0604020202020204" pitchFamily="34" charset="0"/>
                <a:cs typeface="Arial" panose="020B0604020202020204" pitchFamily="34" charset="0"/>
              </a:rPr>
              <a:t>position of power</a:t>
            </a:r>
            <a:r>
              <a:rPr lang="en-AU" sz="2600" dirty="0">
                <a:latin typeface="Arial" panose="020B0604020202020204" pitchFamily="34" charset="0"/>
                <a:cs typeface="Arial" panose="020B0604020202020204" pitchFamily="34" charset="0"/>
              </a:rPr>
              <a:t> in relation to your staff members.</a:t>
            </a:r>
          </a:p>
          <a:p>
            <a:endParaRPr lang="en-AU" sz="1600" dirty="0">
              <a:latin typeface="Arial" panose="020B0604020202020204" pitchFamily="34" charset="0"/>
              <a:cs typeface="Arial" panose="020B0604020202020204" pitchFamily="34" charset="0"/>
            </a:endParaRPr>
          </a:p>
          <a:p>
            <a:r>
              <a:rPr lang="en-AU" sz="2600" dirty="0">
                <a:latin typeface="Arial" panose="020B0604020202020204" pitchFamily="34" charset="0"/>
                <a:cs typeface="Arial" panose="020B0604020202020204" pitchFamily="34" charset="0"/>
              </a:rPr>
              <a:t>Family violence occurs in the context where power is used to </a:t>
            </a:r>
            <a:r>
              <a:rPr lang="en-AU" sz="2600" b="1" dirty="0">
                <a:latin typeface="Arial" panose="020B0604020202020204" pitchFamily="34" charset="0"/>
                <a:cs typeface="Arial" panose="020B0604020202020204" pitchFamily="34" charset="0"/>
              </a:rPr>
              <a:t>control and dominate </a:t>
            </a:r>
            <a:r>
              <a:rPr lang="en-AU" sz="2600" dirty="0">
                <a:latin typeface="Arial" panose="020B0604020202020204" pitchFamily="34" charset="0"/>
                <a:cs typeface="Arial" panose="020B0604020202020204" pitchFamily="34" charset="0"/>
              </a:rPr>
              <a:t>another person and causes that person to fear for the safety of well-being of themselves or another person.</a:t>
            </a:r>
          </a:p>
          <a:p>
            <a:endParaRPr lang="en-AU" sz="2600" dirty="0">
              <a:latin typeface="Arial" panose="020B0604020202020204" pitchFamily="34" charset="0"/>
              <a:cs typeface="Arial" panose="020B0604020202020204" pitchFamily="34" charset="0"/>
            </a:endParaRPr>
          </a:p>
          <a:p>
            <a:r>
              <a:rPr lang="en-AU" sz="2600" dirty="0">
                <a:latin typeface="Arial" panose="020B0604020202020204" pitchFamily="34" charset="0"/>
                <a:cs typeface="Arial" panose="020B0604020202020204" pitchFamily="34" charset="0"/>
              </a:rPr>
              <a:t>Therefore any action that replicates this pattern could potentially:</a:t>
            </a:r>
          </a:p>
          <a:p>
            <a:pPr marL="342900" indent="-342900">
              <a:buFont typeface="Arial" panose="020B0604020202020204" pitchFamily="34" charset="0"/>
              <a:buChar char="•"/>
            </a:pPr>
            <a:r>
              <a:rPr lang="en-AU" sz="2600" dirty="0">
                <a:solidFill>
                  <a:srgbClr val="7F0B2A"/>
                </a:solidFill>
                <a:latin typeface="Arial" panose="020B0604020202020204" pitchFamily="34" charset="0"/>
                <a:cs typeface="Arial" panose="020B0604020202020204" pitchFamily="34" charset="0"/>
              </a:rPr>
              <a:t>Increase the staff member’s sense of disempowerment</a:t>
            </a:r>
          </a:p>
          <a:p>
            <a:pPr marL="342900" indent="-342900">
              <a:buFont typeface="Arial" panose="020B0604020202020204" pitchFamily="34" charset="0"/>
              <a:buChar char="•"/>
            </a:pPr>
            <a:r>
              <a:rPr lang="en-AU" sz="2600" dirty="0">
                <a:solidFill>
                  <a:srgbClr val="7F0B2A"/>
                </a:solidFill>
                <a:latin typeface="Arial" panose="020B0604020202020204" pitchFamily="34" charset="0"/>
                <a:cs typeface="Arial" panose="020B0604020202020204" pitchFamily="34" charset="0"/>
              </a:rPr>
              <a:t>Decrease their sense of safety at work</a:t>
            </a:r>
          </a:p>
          <a:p>
            <a:pPr marL="342900" indent="-342900">
              <a:buFont typeface="Arial" panose="020B0604020202020204" pitchFamily="34" charset="0"/>
              <a:buChar char="•"/>
            </a:pPr>
            <a:r>
              <a:rPr lang="en-AU" sz="2600" dirty="0">
                <a:solidFill>
                  <a:srgbClr val="7F0B2A"/>
                </a:solidFill>
                <a:latin typeface="Arial" panose="020B0604020202020204" pitchFamily="34" charset="0"/>
                <a:cs typeface="Arial" panose="020B0604020202020204" pitchFamily="34" charset="0"/>
              </a:rPr>
              <a:t>Continue to reinforce and normalise controlling/dominating behaviour</a:t>
            </a:r>
          </a:p>
          <a:p>
            <a:endParaRPr lang="en-AU" sz="20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A833827A-87D1-4788-AFCB-659B75186A64}"/>
              </a:ext>
            </a:extLst>
          </p:cNvPr>
          <p:cNvSpPr>
            <a:spLocks noGrp="1"/>
          </p:cNvSpPr>
          <p:nvPr>
            <p:ph type="sldNum" sz="quarter" idx="10"/>
          </p:nvPr>
        </p:nvSpPr>
        <p:spPr/>
        <p:txBody>
          <a:bodyPr/>
          <a:lstStyle/>
          <a:p>
            <a:fld id="{6E50814D-6000-4467-A1E5-BC65FA4CE36E}" type="slidenum">
              <a:rPr lang="en-US" smtClean="0"/>
              <a:t>29</a:t>
            </a:fld>
            <a:endParaRPr lang="en-US" dirty="0"/>
          </a:p>
        </p:txBody>
      </p:sp>
    </p:spTree>
    <p:extLst>
      <p:ext uri="{BB962C8B-B14F-4D97-AF65-F5344CB8AC3E}">
        <p14:creationId xmlns:p14="http://schemas.microsoft.com/office/powerpoint/2010/main" val="1923766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811" y="5509192"/>
            <a:ext cx="4221540" cy="1348807"/>
          </a:xfrm>
          <a:prstGeom prst="rect">
            <a:avLst/>
          </a:prstGeom>
        </p:spPr>
      </p:pic>
      <p:sp>
        <p:nvSpPr>
          <p:cNvPr id="6" name="Slide Number Placeholder 5">
            <a:extLst>
              <a:ext uri="{FF2B5EF4-FFF2-40B4-BE49-F238E27FC236}">
                <a16:creationId xmlns:a16="http://schemas.microsoft.com/office/drawing/2014/main" id="{9D45E69D-CD91-49B6-AF84-DD089A71D0B0}"/>
              </a:ext>
            </a:extLst>
          </p:cNvPr>
          <p:cNvSpPr>
            <a:spLocks noGrp="1"/>
          </p:cNvSpPr>
          <p:nvPr>
            <p:ph type="sldNum" sz="quarter" idx="10"/>
          </p:nvPr>
        </p:nvSpPr>
        <p:spPr/>
        <p:txBody>
          <a:bodyPr/>
          <a:lstStyle/>
          <a:p>
            <a:fld id="{6E50814D-6000-4467-A1E5-BC65FA4CE36E}" type="slidenum">
              <a:rPr lang="en-US" smtClean="0">
                <a:solidFill>
                  <a:schemeClr val="accent2"/>
                </a:solidFill>
              </a:rPr>
              <a:pPr/>
              <a:t>3</a:t>
            </a:fld>
            <a:endParaRPr lang="en-US" dirty="0">
              <a:solidFill>
                <a:schemeClr val="accent2"/>
              </a:solidFill>
            </a:endParaRPr>
          </a:p>
        </p:txBody>
      </p:sp>
      <p:sp>
        <p:nvSpPr>
          <p:cNvPr id="3" name="TextBox 2">
            <a:extLst>
              <a:ext uri="{FF2B5EF4-FFF2-40B4-BE49-F238E27FC236}">
                <a16:creationId xmlns:a16="http://schemas.microsoft.com/office/drawing/2014/main" id="{C4255C2B-38F4-4612-9387-EE9388E29BEA}"/>
              </a:ext>
            </a:extLst>
          </p:cNvPr>
          <p:cNvSpPr txBox="1"/>
          <p:nvPr/>
        </p:nvSpPr>
        <p:spPr>
          <a:xfrm>
            <a:off x="399662" y="1341999"/>
            <a:ext cx="11392676" cy="4493538"/>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No-one knows everything – together we know a lot!</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Right to be inarticulate  </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Be aware of time - we might need to keep moving </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Confidentiality in the training room for you and your staff</a:t>
            </a:r>
          </a:p>
          <a:p>
            <a:pPr marL="457200" indent="-3600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If online: </a:t>
            </a:r>
            <a:r>
              <a:rPr lang="en-AU" sz="3200" dirty="0">
                <a:solidFill>
                  <a:srgbClr val="254061"/>
                </a:solidFill>
                <a:latin typeface="Calibri" panose="020F0502020204030204" pitchFamily="34" charset="0"/>
                <a:cs typeface="Calibri" panose="020F0502020204030204" pitchFamily="34" charset="0"/>
              </a:rPr>
              <a:t>Please keep microphones off</a:t>
            </a:r>
          </a:p>
          <a:p>
            <a:pPr marL="457200" indent="-360000">
              <a:spcAft>
                <a:spcPts val="600"/>
              </a:spcAft>
              <a:buFont typeface="Arial" panose="020B0604020202020204" pitchFamily="34" charset="0"/>
              <a:buChar char="•"/>
            </a:pPr>
            <a:r>
              <a:rPr lang="en-AU" sz="3200" dirty="0">
                <a:solidFill>
                  <a:srgbClr val="254061"/>
                </a:solidFill>
                <a:latin typeface="Calibri" panose="020F0502020204030204" pitchFamily="34" charset="0"/>
                <a:cs typeface="Calibri" panose="020F0502020204030204" pitchFamily="34" charset="0"/>
              </a:rPr>
              <a:t>Please use chat room for tech difficulties during the session </a:t>
            </a:r>
          </a:p>
          <a:p>
            <a:pPr marL="457200" indent="-360000">
              <a:spcAft>
                <a:spcPts val="600"/>
              </a:spcAft>
              <a:buFont typeface="Arial" panose="020B0604020202020204" pitchFamily="34" charset="0"/>
              <a:buChar char="•"/>
            </a:pPr>
            <a:r>
              <a:rPr lang="en-AU" sz="3200" dirty="0">
                <a:solidFill>
                  <a:srgbClr val="254061"/>
                </a:solidFill>
                <a:latin typeface="Calibri" panose="020F0502020204030204" pitchFamily="34" charset="0"/>
                <a:cs typeface="Calibri" panose="020F0502020204030204" pitchFamily="34" charset="0"/>
              </a:rPr>
              <a:t>Please maintain privacy and be aware of who can listen in, especially children.</a:t>
            </a:r>
            <a:endParaRPr lang="en-US" sz="3200" dirty="0">
              <a:solidFill>
                <a:srgbClr val="254061"/>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D3B1899F-F992-4AC3-91A6-E60A58C5BA1E}"/>
              </a:ext>
            </a:extLst>
          </p:cNvPr>
          <p:cNvSpPr txBox="1">
            <a:spLocks/>
          </p:cNvSpPr>
          <p:nvPr/>
        </p:nvSpPr>
        <p:spPr>
          <a:xfrm>
            <a:off x="9049138" y="612729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800" b="1" kern="1200">
                <a:solidFill>
                  <a:srgbClr val="0020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3</a:t>
            </a:fld>
            <a:endParaRPr lang="en-US" dirty="0"/>
          </a:p>
        </p:txBody>
      </p:sp>
      <p:sp>
        <p:nvSpPr>
          <p:cNvPr id="7" name="Title 1">
            <a:extLst>
              <a:ext uri="{FF2B5EF4-FFF2-40B4-BE49-F238E27FC236}">
                <a16:creationId xmlns:a16="http://schemas.microsoft.com/office/drawing/2014/main" id="{5538F4DD-32E8-4CA3-819F-F448C2D24B50}"/>
              </a:ext>
            </a:extLst>
          </p:cNvPr>
          <p:cNvSpPr txBox="1">
            <a:spLocks/>
          </p:cNvSpPr>
          <p:nvPr/>
        </p:nvSpPr>
        <p:spPr>
          <a:xfrm>
            <a:off x="0" y="0"/>
            <a:ext cx="12192000" cy="980902"/>
          </a:xfrm>
          <a:prstGeom prst="rect">
            <a:avLst/>
          </a:prstGeom>
          <a:solidFill>
            <a:srgbClr val="0076A3"/>
          </a:solidFill>
        </p:spPr>
        <p:txBody>
          <a:bodyPr vert="horz" lIns="91440" tIns="108000" rIns="91440" bIns="216000" rtlCol="0" anchor="ctr" anchorCtr="0">
            <a:noAutofit/>
          </a:bodyPr>
          <a:lstStyle>
            <a:defPPr>
              <a:defRPr lang="en-US"/>
            </a:defPPr>
            <a:lvl1pPr lvl="0" algn="ctr">
              <a:lnSpc>
                <a:spcPct val="150000"/>
              </a:lnSpc>
              <a:spcBef>
                <a:spcPts val="1200"/>
              </a:spcBef>
              <a:buNone/>
              <a:defRPr sz="3600" b="0" i="0" cap="none" baseline="0">
                <a:solidFill>
                  <a:schemeClr val="accent6"/>
                </a:solidFill>
                <a:latin typeface="Arial" panose="020B0604020202020204" pitchFamily="34" charset="0"/>
                <a:cs typeface="Arial" panose="020B0604020202020204" pitchFamily="34" charset="0"/>
              </a:defRPr>
            </a:lvl1pPr>
          </a:lstStyle>
          <a:p>
            <a:r>
              <a:rPr lang="en-AU" dirty="0"/>
              <a:t>Housekeeping and group rules</a:t>
            </a:r>
          </a:p>
        </p:txBody>
      </p:sp>
    </p:spTree>
    <p:extLst>
      <p:ext uri="{BB962C8B-B14F-4D97-AF65-F5344CB8AC3E}">
        <p14:creationId xmlns:p14="http://schemas.microsoft.com/office/powerpoint/2010/main" val="4029969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80902"/>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Sensitive Practice in a workplace setting</a:t>
            </a:r>
            <a:endParaRPr lang="en-AU" dirty="0"/>
          </a:p>
        </p:txBody>
      </p:sp>
      <p:sp>
        <p:nvSpPr>
          <p:cNvPr id="3" name="Content Placeholder 2"/>
          <p:cNvSpPr>
            <a:spLocks noGrp="1"/>
          </p:cNvSpPr>
          <p:nvPr>
            <p:ph idx="1"/>
          </p:nvPr>
        </p:nvSpPr>
        <p:spPr>
          <a:xfrm>
            <a:off x="720437" y="6154893"/>
            <a:ext cx="10183091" cy="509143"/>
          </a:xfrm>
        </p:spPr>
        <p:txBody>
          <a:bodyPr>
            <a:noAutofit/>
          </a:bodyPr>
          <a:lstStyle/>
          <a:p>
            <a:r>
              <a:rPr lang="en-AU" sz="1600" dirty="0"/>
              <a:t>https://www.youtube.com/watch?v=KeJDtvs1NtQ&amp;feature=youtu.be&amp;list=TLPQMjAwMTIwMjC59AXCS_-srQ</a:t>
            </a:r>
          </a:p>
        </p:txBody>
      </p:sp>
      <p:pic>
        <p:nvPicPr>
          <p:cNvPr id="5" name="Picture 4"/>
          <p:cNvPicPr>
            <a:picLocks noChangeAspect="1"/>
          </p:cNvPicPr>
          <p:nvPr/>
        </p:nvPicPr>
        <p:blipFill>
          <a:blip r:embed="rId3"/>
          <a:stretch>
            <a:fillRect/>
          </a:stretch>
        </p:blipFill>
        <p:spPr>
          <a:xfrm>
            <a:off x="2118211" y="1376784"/>
            <a:ext cx="7934325" cy="4507843"/>
          </a:xfrm>
          <a:prstGeom prst="rect">
            <a:avLst/>
          </a:prstGeom>
        </p:spPr>
      </p:pic>
      <p:sp>
        <p:nvSpPr>
          <p:cNvPr id="4" name="Slide Number Placeholder 3">
            <a:extLst>
              <a:ext uri="{FF2B5EF4-FFF2-40B4-BE49-F238E27FC236}">
                <a16:creationId xmlns:a16="http://schemas.microsoft.com/office/drawing/2014/main" id="{22162386-48F5-4D49-B82E-CAAFF4611512}"/>
              </a:ext>
            </a:extLst>
          </p:cNvPr>
          <p:cNvSpPr>
            <a:spLocks noGrp="1"/>
          </p:cNvSpPr>
          <p:nvPr>
            <p:ph type="sldNum" sz="quarter" idx="10"/>
          </p:nvPr>
        </p:nvSpPr>
        <p:spPr/>
        <p:txBody>
          <a:bodyPr/>
          <a:lstStyle/>
          <a:p>
            <a:fld id="{6E50814D-6000-4467-A1E5-BC65FA4CE36E}" type="slidenum">
              <a:rPr lang="en-US" smtClean="0"/>
              <a:t>30</a:t>
            </a:fld>
            <a:endParaRPr lang="en-US" dirty="0"/>
          </a:p>
        </p:txBody>
      </p:sp>
    </p:spTree>
    <p:extLst>
      <p:ext uri="{BB962C8B-B14F-4D97-AF65-F5344CB8AC3E}">
        <p14:creationId xmlns:p14="http://schemas.microsoft.com/office/powerpoint/2010/main" val="4005887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8594866" y="1333729"/>
            <a:ext cx="2648210" cy="1282402"/>
          </a:xfrm>
          <a:prstGeom prst="rect">
            <a:avLst/>
          </a:prstGeom>
        </p:spPr>
        <p:txBody>
          <a:bodyPr lIns="0" tIns="0" rIns="0" bIns="0" rtlCol="0" anchor="t">
            <a:spAutoFit/>
          </a:bodyPr>
          <a:lstStyle/>
          <a:p>
            <a:pPr defTabSz="609630">
              <a:lnSpc>
                <a:spcPts val="2500"/>
              </a:lnSpc>
              <a:defRPr/>
            </a:pPr>
            <a:r>
              <a:rPr lang="en-AU" sz="1667" spc="17" dirty="0">
                <a:solidFill>
                  <a:srgbClr val="69ADC6"/>
                </a:solidFill>
                <a:latin typeface="Open Sans"/>
              </a:rPr>
              <a:t>2. Have they controlled your day-to-day activities (e.g. Who you see, where you go) or put you down?</a:t>
            </a:r>
          </a:p>
        </p:txBody>
      </p:sp>
      <p:sp>
        <p:nvSpPr>
          <p:cNvPr id="11" name="TextBox 11"/>
          <p:cNvSpPr txBox="1"/>
          <p:nvPr/>
        </p:nvSpPr>
        <p:spPr>
          <a:xfrm>
            <a:off x="8594866" y="4536209"/>
            <a:ext cx="2648210" cy="961802"/>
          </a:xfrm>
          <a:prstGeom prst="rect">
            <a:avLst/>
          </a:prstGeom>
        </p:spPr>
        <p:txBody>
          <a:bodyPr lIns="0" tIns="0" rIns="0" bIns="0" rtlCol="0" anchor="t">
            <a:spAutoFit/>
          </a:bodyPr>
          <a:lstStyle/>
          <a:p>
            <a:pPr defTabSz="609630">
              <a:lnSpc>
                <a:spcPts val="2500"/>
              </a:lnSpc>
              <a:defRPr/>
            </a:pPr>
            <a:r>
              <a:rPr lang="en-AU" sz="1667" spc="17" dirty="0">
                <a:solidFill>
                  <a:srgbClr val="69ADC6"/>
                </a:solidFill>
                <a:latin typeface="Open Sans"/>
              </a:rPr>
              <a:t>4. Have they hit, slapped, kicked or otherwise physically hurt you?</a:t>
            </a:r>
          </a:p>
        </p:txBody>
      </p:sp>
      <p:sp>
        <p:nvSpPr>
          <p:cNvPr id="12" name="AutoShape 12"/>
          <p:cNvSpPr/>
          <p:nvPr/>
        </p:nvSpPr>
        <p:spPr>
          <a:xfrm>
            <a:off x="304801" y="923299"/>
            <a:ext cx="11633199" cy="5655301"/>
          </a:xfrm>
          <a:prstGeom prst="rect">
            <a:avLst/>
          </a:prstGeom>
          <a:solidFill>
            <a:schemeClr val="bg1"/>
          </a:solidFill>
        </p:spPr>
      </p:sp>
      <p:sp>
        <p:nvSpPr>
          <p:cNvPr id="15" name="TextBox 15"/>
          <p:cNvSpPr txBox="1"/>
          <p:nvPr/>
        </p:nvSpPr>
        <p:spPr>
          <a:xfrm>
            <a:off x="469661" y="1092200"/>
            <a:ext cx="11472173" cy="2564805"/>
          </a:xfrm>
          <a:prstGeom prst="rect">
            <a:avLst/>
          </a:prstGeom>
        </p:spPr>
        <p:txBody>
          <a:bodyPr wrap="square" lIns="0" tIns="0" rIns="0" bIns="0" numCol="2" rtlCol="0" anchor="t">
            <a:spAutoFit/>
          </a:bodyPr>
          <a:lstStyle/>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a:p>
            <a:pPr defTabSz="609630">
              <a:lnSpc>
                <a:spcPts val="2500"/>
              </a:lnSpc>
            </a:pPr>
            <a:endParaRPr lang="en-AU" sz="1667" spc="17" dirty="0">
              <a:solidFill>
                <a:srgbClr val="69ADC6"/>
              </a:solidFill>
              <a:latin typeface="Open Sans"/>
            </a:endParaRPr>
          </a:p>
        </p:txBody>
      </p:sp>
      <p:sp>
        <p:nvSpPr>
          <p:cNvPr id="3" name="Rectangle 2"/>
          <p:cNvSpPr/>
          <p:nvPr/>
        </p:nvSpPr>
        <p:spPr>
          <a:xfrm>
            <a:off x="405727" y="1078992"/>
            <a:ext cx="5537200" cy="5283200"/>
          </a:xfrm>
          <a:prstGeom prst="rect">
            <a:avLst/>
          </a:prstGeom>
          <a:solidFill>
            <a:srgbClr val="0076A3"/>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0960" tIns="0" rIns="60960" bIns="30480" numCol="1" spcCol="0" rtlCol="0" fromWordArt="0" anchor="ctr" anchorCtr="0" forceAA="0" compatLnSpc="1">
            <a:prstTxWarp prst="textNoShape">
              <a:avLst/>
            </a:prstTxWarp>
            <a:noAutofit/>
          </a:bodyPr>
          <a:lstStyle/>
          <a:p>
            <a:pPr marL="342900" indent="-25400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I know this must be difficult for you to talk about  but I’m worried about your safety and want to support you any way I can.</a:t>
            </a:r>
          </a:p>
          <a:p>
            <a:pPr marL="342900" indent="-25400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You and your children deserve to be safe.</a:t>
            </a:r>
          </a:p>
          <a:p>
            <a:pPr marL="342900" indent="-25400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It is his choice to use violence.</a:t>
            </a:r>
          </a:p>
          <a:p>
            <a:pPr marL="342900" indent="-25400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Would you like some information and support about ways to stay safe?</a:t>
            </a:r>
          </a:p>
          <a:p>
            <a:pPr marL="342900" indent="-25400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Whatever you choose to do, we are here to support you.</a:t>
            </a:r>
          </a:p>
        </p:txBody>
      </p:sp>
      <p:sp>
        <p:nvSpPr>
          <p:cNvPr id="8" name="Rectangle 7"/>
          <p:cNvSpPr/>
          <p:nvPr/>
        </p:nvSpPr>
        <p:spPr>
          <a:xfrm>
            <a:off x="6288697" y="1068342"/>
            <a:ext cx="5537200" cy="5283200"/>
          </a:xfrm>
          <a:prstGeom prst="rect">
            <a:avLst/>
          </a:prstGeom>
          <a:solidFill>
            <a:srgbClr val="0076A3"/>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Why don’t you just leave?</a:t>
            </a:r>
          </a:p>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What did you do to make him so angry? </a:t>
            </a:r>
          </a:p>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If you really care about your children then you’ll leave him!</a:t>
            </a:r>
          </a:p>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Why do you think you keep finding yourself in violent relationships?</a:t>
            </a:r>
          </a:p>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It sounds like he has an anger management issue!</a:t>
            </a:r>
          </a:p>
          <a:p>
            <a:pPr marL="342900" indent="-247650" defTabSz="609630">
              <a:spcAft>
                <a:spcPts val="1200"/>
              </a:spcAft>
              <a:buFont typeface="Arial" panose="020B0604020202020204" pitchFamily="34" charset="0"/>
              <a:buChar char="•"/>
            </a:pPr>
            <a:r>
              <a:rPr lang="en-AU" sz="2400" dirty="0">
                <a:solidFill>
                  <a:prstClr val="white"/>
                </a:solidFill>
                <a:latin typeface="Arial" panose="020B0604020202020204" pitchFamily="34" charset="0"/>
                <a:ea typeface="Open Sans Bold" panose="020B0604020202020204" charset="0"/>
                <a:cs typeface="Arial" panose="020B0604020202020204" pitchFamily="34" charset="0"/>
              </a:rPr>
              <a:t>What can we can do to help if you choose to stay.</a:t>
            </a:r>
            <a:endParaRPr lang="en-AU" dirty="0">
              <a:solidFill>
                <a:prstClr val="white"/>
              </a:solidFill>
              <a:latin typeface="Arial" panose="020B0604020202020204" pitchFamily="34" charset="0"/>
              <a:ea typeface="Open Sans Bold" panose="020B0604020202020204" charset="0"/>
              <a:cs typeface="Arial" panose="020B0604020202020204" pitchFamily="34" charset="0"/>
            </a:endParaRPr>
          </a:p>
        </p:txBody>
      </p:sp>
      <p:sp>
        <p:nvSpPr>
          <p:cNvPr id="9" name="Title 1">
            <a:extLst>
              <a:ext uri="{FF2B5EF4-FFF2-40B4-BE49-F238E27FC236}">
                <a16:creationId xmlns:a16="http://schemas.microsoft.com/office/drawing/2014/main" id="{47D3FE6E-586E-4B58-85A8-0361AC87D33C}"/>
              </a:ext>
            </a:extLst>
          </p:cNvPr>
          <p:cNvSpPr txBox="1">
            <a:spLocks/>
          </p:cNvSpPr>
          <p:nvPr/>
        </p:nvSpPr>
        <p:spPr>
          <a:xfrm>
            <a:off x="469661" y="113950"/>
            <a:ext cx="12192000" cy="980902"/>
          </a:xfrm>
          <a:prstGeom prst="rect">
            <a:avLst/>
          </a:prstGeom>
        </p:spPr>
        <p:txBody>
          <a:bodyPr tIns="324000">
            <a:normAutofit/>
          </a:bodyPr>
          <a:lstStyle>
            <a:lvl1pPr algn="l" defTabSz="914400" rtl="0" eaLnBrk="1" latinLnBrk="0" hangingPunct="1">
              <a:lnSpc>
                <a:spcPts val="2600"/>
              </a:lnSpc>
              <a:spcBef>
                <a:spcPct val="0"/>
              </a:spcBef>
              <a:buNone/>
              <a:defRPr sz="2600" b="0" i="0" kern="1200" cap="none" baseline="0">
                <a:solidFill>
                  <a:srgbClr val="214A59"/>
                </a:solidFill>
                <a:latin typeface="Open Sans Bold" panose="020B0604020202020204" charset="0"/>
                <a:ea typeface="Open Sans Bold" panose="020B0604020202020204" charset="0"/>
                <a:cs typeface="Open Sans Bold" panose="020B0604020202020204" charset="0"/>
              </a:defRPr>
            </a:lvl1pPr>
          </a:lstStyle>
          <a:p>
            <a:r>
              <a:rPr lang="en-US" sz="3600" dirty="0">
                <a:latin typeface="Arial "/>
              </a:rPr>
              <a:t>Helpful responses 		  Unhelpful responses</a:t>
            </a:r>
            <a:endParaRPr lang="en-AU" sz="3600" dirty="0">
              <a:latin typeface="Arial "/>
            </a:endParaRPr>
          </a:p>
        </p:txBody>
      </p:sp>
      <p:sp>
        <p:nvSpPr>
          <p:cNvPr id="4" name="Slide Number Placeholder 3">
            <a:extLst>
              <a:ext uri="{FF2B5EF4-FFF2-40B4-BE49-F238E27FC236}">
                <a16:creationId xmlns:a16="http://schemas.microsoft.com/office/drawing/2014/main" id="{1697A1CF-6CB6-4214-8137-7E3D781F4774}"/>
              </a:ext>
            </a:extLst>
          </p:cNvPr>
          <p:cNvSpPr>
            <a:spLocks noGrp="1"/>
          </p:cNvSpPr>
          <p:nvPr>
            <p:ph type="sldNum" sz="quarter" idx="10"/>
          </p:nvPr>
        </p:nvSpPr>
        <p:spPr/>
        <p:txBody>
          <a:bodyPr/>
          <a:lstStyle/>
          <a:p>
            <a:fld id="{6E50814D-6000-4467-A1E5-BC65FA4CE36E}" type="slidenum">
              <a:rPr lang="en-US" smtClean="0"/>
              <a:pPr/>
              <a:t>31</a:t>
            </a:fld>
            <a:endParaRPr lang="en-US" dirty="0"/>
          </a:p>
        </p:txBody>
      </p:sp>
    </p:spTree>
    <p:extLst>
      <p:ext uri="{BB962C8B-B14F-4D97-AF65-F5344CB8AC3E}">
        <p14:creationId xmlns:p14="http://schemas.microsoft.com/office/powerpoint/2010/main" val="4244107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6479"/>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sz="3200" dirty="0"/>
              <a:t>Inquiring about family violence with staff: </a:t>
            </a:r>
            <a:r>
              <a:rPr lang="en-US" sz="3200" dirty="0"/>
              <a:t>Opening the discussion </a:t>
            </a:r>
            <a:endParaRPr lang="en-AU" sz="3200" dirty="0"/>
          </a:p>
        </p:txBody>
      </p:sp>
      <p:sp>
        <p:nvSpPr>
          <p:cNvPr id="5" name="Content Placeholder 2"/>
          <p:cNvSpPr>
            <a:spLocks noGrp="1"/>
          </p:cNvSpPr>
          <p:nvPr>
            <p:ph idx="1"/>
          </p:nvPr>
        </p:nvSpPr>
        <p:spPr>
          <a:xfrm>
            <a:off x="864863" y="1330779"/>
            <a:ext cx="10608000" cy="3924000"/>
          </a:xfrm>
        </p:spPr>
        <p:txBody>
          <a:bodyPr/>
          <a:lstStyle/>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2B9E7E1A-23C7-496C-9814-7B4E0E58A313}"/>
              </a:ext>
            </a:extLst>
          </p:cNvPr>
          <p:cNvSpPr>
            <a:spLocks noGrp="1"/>
          </p:cNvSpPr>
          <p:nvPr>
            <p:ph type="sldNum" sz="quarter" idx="10"/>
          </p:nvPr>
        </p:nvSpPr>
        <p:spPr>
          <a:xfrm>
            <a:off x="10441858" y="6127295"/>
            <a:ext cx="1350480" cy="365125"/>
          </a:xfrm>
        </p:spPr>
        <p:txBody>
          <a:bodyPr/>
          <a:lstStyle/>
          <a:p>
            <a:fld id="{6E50814D-6000-4467-A1E5-BC65FA4CE36E}" type="slidenum">
              <a:rPr lang="en-US" smtClean="0"/>
              <a:t>32</a:t>
            </a:fld>
            <a:endParaRPr lang="en-US" dirty="0"/>
          </a:p>
        </p:txBody>
      </p:sp>
      <p:sp>
        <p:nvSpPr>
          <p:cNvPr id="6" name="Rounded Rectangular Callout 5">
            <a:extLst>
              <a:ext uri="{FF2B5EF4-FFF2-40B4-BE49-F238E27FC236}">
                <a16:creationId xmlns:a16="http://schemas.microsoft.com/office/drawing/2014/main" id="{9503F16B-626D-406A-B017-742A33781BE6}"/>
              </a:ext>
            </a:extLst>
          </p:cNvPr>
          <p:cNvSpPr/>
          <p:nvPr/>
        </p:nvSpPr>
        <p:spPr>
          <a:xfrm>
            <a:off x="6561201" y="1767632"/>
            <a:ext cx="5231137" cy="4105968"/>
          </a:xfrm>
          <a:prstGeom prst="wedgeRoundRectCallout">
            <a:avLst>
              <a:gd name="adj1" fmla="val 31964"/>
              <a:gd name="adj2" fmla="val 67257"/>
              <a:gd name="adj3" fmla="val 16667"/>
            </a:avLst>
          </a:prstGeom>
          <a:solidFill>
            <a:schemeClr val="accent6">
              <a:lumMod val="60000"/>
              <a:lumOff val="40000"/>
            </a:schemeClr>
          </a:solidFill>
          <a:ln>
            <a:solidFill>
              <a:srgbClr val="00919B"/>
            </a:solidFill>
          </a:ln>
        </p:spPr>
        <p:style>
          <a:lnRef idx="2">
            <a:schemeClr val="accent1">
              <a:shade val="50000"/>
            </a:schemeClr>
          </a:lnRef>
          <a:fillRef idx="1">
            <a:schemeClr val="accent1"/>
          </a:fillRef>
          <a:effectRef idx="0">
            <a:schemeClr val="accent1"/>
          </a:effectRef>
          <a:fontRef idx="minor">
            <a:schemeClr val="lt1"/>
          </a:fontRef>
        </p:style>
        <p:txBody>
          <a:bodyPr lIns="216000" tIns="46800" rIns="216000" rtlCol="0" anchor="ctr"/>
          <a:lstStyle/>
          <a:p>
            <a:pPr algn="ctr"/>
            <a:r>
              <a:rPr lang="en-US" sz="3200" dirty="0">
                <a:solidFill>
                  <a:schemeClr val="tx1">
                    <a:lumMod val="75000"/>
                  </a:schemeClr>
                </a:solidFill>
                <a:latin typeface="Arial" charset="0"/>
                <a:ea typeface="Arial" charset="0"/>
                <a:cs typeface="Arial" charset="0"/>
              </a:rPr>
              <a:t>You’re such a great member of our team but I’ve noticed lately that you’re not yourself– is there anything outside of work that is causing you stress</a:t>
            </a:r>
            <a:r>
              <a:rPr lang="en-US" sz="3200" dirty="0">
                <a:solidFill>
                  <a:schemeClr val="tx1"/>
                </a:solidFill>
                <a:latin typeface="Arial" charset="0"/>
                <a:ea typeface="Arial" charset="0"/>
                <a:cs typeface="Arial" charset="0"/>
              </a:rPr>
              <a:t>?</a:t>
            </a:r>
          </a:p>
        </p:txBody>
      </p:sp>
      <p:sp>
        <p:nvSpPr>
          <p:cNvPr id="8" name="Oval Callout 6">
            <a:extLst>
              <a:ext uri="{FF2B5EF4-FFF2-40B4-BE49-F238E27FC236}">
                <a16:creationId xmlns:a16="http://schemas.microsoft.com/office/drawing/2014/main" id="{24E8E077-26AC-4A84-B6FB-8DE84A5EEF11}"/>
              </a:ext>
            </a:extLst>
          </p:cNvPr>
          <p:cNvSpPr/>
          <p:nvPr/>
        </p:nvSpPr>
        <p:spPr>
          <a:xfrm>
            <a:off x="200722" y="1330779"/>
            <a:ext cx="6041004" cy="4945314"/>
          </a:xfrm>
          <a:prstGeom prst="wedgeEllipseCallout">
            <a:avLst>
              <a:gd name="adj1" fmla="val -29748"/>
              <a:gd name="adj2" fmla="val 52816"/>
            </a:avLst>
          </a:prstGeom>
          <a:solidFill>
            <a:schemeClr val="bg2"/>
          </a:solidFill>
          <a:ln>
            <a:solidFill>
              <a:srgbClr val="A90159"/>
            </a:solidFill>
          </a:ln>
        </p:spPr>
        <p:style>
          <a:lnRef idx="2">
            <a:schemeClr val="accent1">
              <a:shade val="50000"/>
            </a:schemeClr>
          </a:lnRef>
          <a:fillRef idx="1">
            <a:schemeClr val="accent1"/>
          </a:fillRef>
          <a:effectRef idx="0">
            <a:schemeClr val="accent1"/>
          </a:effectRef>
          <a:fontRef idx="minor">
            <a:schemeClr val="lt1"/>
          </a:fontRef>
        </p:style>
        <p:txBody>
          <a:bodyPr lIns="216000" tIns="46800" rIns="216000" rtlCol="0" anchor="ctr"/>
          <a:lstStyle/>
          <a:p>
            <a:pPr algn="ctr"/>
            <a:r>
              <a:rPr lang="en-US" sz="2600" dirty="0">
                <a:solidFill>
                  <a:schemeClr val="tx1">
                    <a:lumMod val="75000"/>
                  </a:schemeClr>
                </a:solidFill>
                <a:latin typeface="Arial" charset="0"/>
                <a:ea typeface="Arial" charset="0"/>
                <a:cs typeface="Arial" charset="0"/>
              </a:rPr>
              <a:t>You have told me </a:t>
            </a:r>
          </a:p>
          <a:p>
            <a:pPr algn="ctr"/>
            <a:r>
              <a:rPr lang="en-US" sz="2600" i="1" dirty="0">
                <a:solidFill>
                  <a:schemeClr val="tx1">
                    <a:lumMod val="75000"/>
                  </a:schemeClr>
                </a:solidFill>
                <a:latin typeface="Arial" charset="0"/>
                <a:ea typeface="Arial" charset="0"/>
                <a:cs typeface="Arial" charset="0"/>
              </a:rPr>
              <a:t>(reflect back what you have heard) </a:t>
            </a:r>
          </a:p>
          <a:p>
            <a:pPr algn="ctr"/>
            <a:r>
              <a:rPr lang="en-US" sz="2600" dirty="0">
                <a:solidFill>
                  <a:schemeClr val="tx1">
                    <a:lumMod val="75000"/>
                  </a:schemeClr>
                </a:solidFill>
                <a:latin typeface="Arial" charset="0"/>
                <a:ea typeface="Arial" charset="0"/>
                <a:cs typeface="Arial" charset="0"/>
              </a:rPr>
              <a:t>Is there something going on outside of work that You would like to talk about? I am here to listen as the welfare of my staff is very important?</a:t>
            </a:r>
          </a:p>
        </p:txBody>
      </p:sp>
    </p:spTree>
    <p:extLst>
      <p:ext uri="{BB962C8B-B14F-4D97-AF65-F5344CB8AC3E}">
        <p14:creationId xmlns:p14="http://schemas.microsoft.com/office/powerpoint/2010/main" val="887300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811" y="5509192"/>
            <a:ext cx="4221540" cy="1348807"/>
          </a:xfrm>
          <a:prstGeom prst="rect">
            <a:avLst/>
          </a:prstGeom>
        </p:spPr>
      </p:pic>
      <p:sp>
        <p:nvSpPr>
          <p:cNvPr id="6" name="Slide Number Placeholder 5">
            <a:extLst>
              <a:ext uri="{FF2B5EF4-FFF2-40B4-BE49-F238E27FC236}">
                <a16:creationId xmlns:a16="http://schemas.microsoft.com/office/drawing/2014/main" id="{9D45E69D-CD91-49B6-AF84-DD089A71D0B0}"/>
              </a:ext>
            </a:extLst>
          </p:cNvPr>
          <p:cNvSpPr>
            <a:spLocks noGrp="1"/>
          </p:cNvSpPr>
          <p:nvPr>
            <p:ph type="sldNum" sz="quarter" idx="10"/>
          </p:nvPr>
        </p:nvSpPr>
        <p:spPr/>
        <p:txBody>
          <a:bodyPr/>
          <a:lstStyle/>
          <a:p>
            <a:fld id="{6E50814D-6000-4467-A1E5-BC65FA4CE36E}" type="slidenum">
              <a:rPr lang="en-US" smtClean="0">
                <a:solidFill>
                  <a:schemeClr val="accent2"/>
                </a:solidFill>
              </a:rPr>
              <a:pPr/>
              <a:t>33</a:t>
            </a:fld>
            <a:endParaRPr lang="en-US" dirty="0">
              <a:solidFill>
                <a:schemeClr val="accent2"/>
              </a:solidFill>
            </a:endParaRPr>
          </a:p>
        </p:txBody>
      </p:sp>
      <p:sp>
        <p:nvSpPr>
          <p:cNvPr id="3" name="TextBox 2">
            <a:extLst>
              <a:ext uri="{FF2B5EF4-FFF2-40B4-BE49-F238E27FC236}">
                <a16:creationId xmlns:a16="http://schemas.microsoft.com/office/drawing/2014/main" id="{C4255C2B-38F4-4612-9387-EE9388E29BEA}"/>
              </a:ext>
            </a:extLst>
          </p:cNvPr>
          <p:cNvSpPr txBox="1"/>
          <p:nvPr/>
        </p:nvSpPr>
        <p:spPr>
          <a:xfrm>
            <a:off x="399662" y="1341999"/>
            <a:ext cx="11392676" cy="4493538"/>
          </a:xfrm>
          <a:prstGeom prst="rect">
            <a:avLst/>
          </a:prstGeom>
          <a:noFill/>
        </p:spPr>
        <p:txBody>
          <a:bodyPr wrap="square" rtlCol="0">
            <a:spAutoFit/>
          </a:bodyPr>
          <a:lstStyle/>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No-one knows everything – together we know a lot!</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Right to be inarticulate  </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Be aware of time - we might need to keep moving </a:t>
            </a:r>
          </a:p>
          <a:p>
            <a:pPr marL="457200" lvl="0" indent="-4572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Confidentiality in the training room for you and your staff</a:t>
            </a:r>
          </a:p>
          <a:p>
            <a:pPr marL="457200" indent="-360000">
              <a:spcAft>
                <a:spcPts val="600"/>
              </a:spcAft>
              <a:buFont typeface="Arial" panose="020B0604020202020204" pitchFamily="34" charset="0"/>
              <a:buChar char="•"/>
            </a:pPr>
            <a:r>
              <a:rPr lang="en-US" sz="3200" dirty="0">
                <a:solidFill>
                  <a:srgbClr val="254061"/>
                </a:solidFill>
                <a:latin typeface="Calibri" panose="020F0502020204030204" pitchFamily="34" charset="0"/>
                <a:cs typeface="Calibri" panose="020F0502020204030204" pitchFamily="34" charset="0"/>
              </a:rPr>
              <a:t>If online: </a:t>
            </a:r>
            <a:r>
              <a:rPr lang="en-AU" sz="3200" dirty="0">
                <a:solidFill>
                  <a:srgbClr val="254061"/>
                </a:solidFill>
                <a:latin typeface="Calibri" panose="020F0502020204030204" pitchFamily="34" charset="0"/>
                <a:cs typeface="Calibri" panose="020F0502020204030204" pitchFamily="34" charset="0"/>
              </a:rPr>
              <a:t>Please keep microphones off</a:t>
            </a:r>
          </a:p>
          <a:p>
            <a:pPr marL="457200" indent="-360000">
              <a:spcAft>
                <a:spcPts val="600"/>
              </a:spcAft>
              <a:buFont typeface="Arial" panose="020B0604020202020204" pitchFamily="34" charset="0"/>
              <a:buChar char="•"/>
            </a:pPr>
            <a:r>
              <a:rPr lang="en-AU" sz="3200" dirty="0">
                <a:solidFill>
                  <a:srgbClr val="254061"/>
                </a:solidFill>
                <a:latin typeface="Calibri" panose="020F0502020204030204" pitchFamily="34" charset="0"/>
                <a:cs typeface="Calibri" panose="020F0502020204030204" pitchFamily="34" charset="0"/>
              </a:rPr>
              <a:t>Please use chat room for tech difficulties during the session </a:t>
            </a:r>
          </a:p>
          <a:p>
            <a:pPr marL="457200" indent="-360000">
              <a:spcAft>
                <a:spcPts val="600"/>
              </a:spcAft>
              <a:buFont typeface="Arial" panose="020B0604020202020204" pitchFamily="34" charset="0"/>
              <a:buChar char="•"/>
            </a:pPr>
            <a:r>
              <a:rPr lang="en-AU" sz="3200" dirty="0">
                <a:solidFill>
                  <a:srgbClr val="254061"/>
                </a:solidFill>
                <a:latin typeface="Calibri" panose="020F0502020204030204" pitchFamily="34" charset="0"/>
                <a:cs typeface="Calibri" panose="020F0502020204030204" pitchFamily="34" charset="0"/>
              </a:rPr>
              <a:t>Please maintain privacy and be aware of who can listen in, especially children.</a:t>
            </a:r>
            <a:endParaRPr lang="en-US" sz="3200" dirty="0">
              <a:solidFill>
                <a:srgbClr val="254061"/>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D3B1899F-F992-4AC3-91A6-E60A58C5BA1E}"/>
              </a:ext>
            </a:extLst>
          </p:cNvPr>
          <p:cNvSpPr txBox="1">
            <a:spLocks/>
          </p:cNvSpPr>
          <p:nvPr/>
        </p:nvSpPr>
        <p:spPr>
          <a:xfrm>
            <a:off x="9049138" y="612729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800" b="1" kern="1200">
                <a:solidFill>
                  <a:srgbClr val="0020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33</a:t>
            </a:fld>
            <a:endParaRPr lang="en-US" dirty="0"/>
          </a:p>
        </p:txBody>
      </p:sp>
      <p:sp>
        <p:nvSpPr>
          <p:cNvPr id="7" name="Title 1">
            <a:extLst>
              <a:ext uri="{FF2B5EF4-FFF2-40B4-BE49-F238E27FC236}">
                <a16:creationId xmlns:a16="http://schemas.microsoft.com/office/drawing/2014/main" id="{5538F4DD-32E8-4CA3-819F-F448C2D24B50}"/>
              </a:ext>
            </a:extLst>
          </p:cNvPr>
          <p:cNvSpPr txBox="1">
            <a:spLocks/>
          </p:cNvSpPr>
          <p:nvPr/>
        </p:nvSpPr>
        <p:spPr>
          <a:xfrm>
            <a:off x="0" y="0"/>
            <a:ext cx="12192000" cy="980902"/>
          </a:xfrm>
          <a:prstGeom prst="rect">
            <a:avLst/>
          </a:prstGeom>
          <a:solidFill>
            <a:srgbClr val="0076A3"/>
          </a:solidFill>
        </p:spPr>
        <p:txBody>
          <a:bodyPr vert="horz" lIns="91440" tIns="108000" rIns="91440" bIns="216000" rtlCol="0" anchor="ctr" anchorCtr="0">
            <a:noAutofit/>
          </a:bodyPr>
          <a:lstStyle>
            <a:defPPr>
              <a:defRPr lang="en-US"/>
            </a:defPPr>
            <a:lvl1pPr lvl="0" algn="ctr">
              <a:lnSpc>
                <a:spcPct val="150000"/>
              </a:lnSpc>
              <a:spcBef>
                <a:spcPts val="1200"/>
              </a:spcBef>
              <a:buNone/>
              <a:defRPr sz="3600" b="0" i="0" cap="none" baseline="0">
                <a:solidFill>
                  <a:schemeClr val="accent6"/>
                </a:solidFill>
                <a:latin typeface="Arial" panose="020B0604020202020204" pitchFamily="34" charset="0"/>
                <a:cs typeface="Arial" panose="020B0604020202020204" pitchFamily="34" charset="0"/>
              </a:defRPr>
            </a:lvl1pPr>
          </a:lstStyle>
          <a:p>
            <a:r>
              <a:rPr lang="en-AU" dirty="0"/>
              <a:t>Housekeeping and group rules</a:t>
            </a:r>
          </a:p>
        </p:txBody>
      </p:sp>
    </p:spTree>
    <p:extLst>
      <p:ext uri="{BB962C8B-B14F-4D97-AF65-F5344CB8AC3E}">
        <p14:creationId xmlns:p14="http://schemas.microsoft.com/office/powerpoint/2010/main" val="462357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343"/>
            <a:ext cx="12192001" cy="1122848"/>
          </a:xfrm>
          <a:prstGeom prst="rect">
            <a:avLst/>
          </a:prstGeom>
          <a:solidFill>
            <a:srgbClr val="0076A3"/>
          </a:solidFill>
        </p:spPr>
        <p:txBody>
          <a:bodyPr vert="horz" lIns="91440" tIns="108000" rIns="91440" bIns="216000" rtlCol="0" anchor="ctr" anchorCtr="0">
            <a:noAutofit/>
          </a:bodyPr>
          <a:lstStyle/>
          <a:p>
            <a:pPr algn="ctr">
              <a:lnSpc>
                <a:spcPct val="150000"/>
              </a:lnSpc>
              <a:spcBef>
                <a:spcPts val="1200"/>
              </a:spcBef>
            </a:pPr>
            <a:r>
              <a:rPr lang="en-AU" sz="3600" dirty="0">
                <a:solidFill>
                  <a:schemeClr val="accent6"/>
                </a:solidFill>
                <a:latin typeface="Arial" panose="020B0604020202020204" pitchFamily="34" charset="0"/>
                <a:cs typeface="Arial" panose="020B0604020202020204" pitchFamily="34" charset="0"/>
              </a:rPr>
              <a:t>Identifying whether family violence is occurring </a:t>
            </a:r>
            <a:endParaRPr lang="en-US" sz="3600" dirty="0">
              <a:solidFill>
                <a:schemeClr val="accent6"/>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95BEDF-8CE4-4E04-98F7-12F1F06BBA6E}"/>
              </a:ext>
            </a:extLst>
          </p:cNvPr>
          <p:cNvSpPr>
            <a:spLocks noGrp="1"/>
          </p:cNvSpPr>
          <p:nvPr>
            <p:ph type="sldNum" sz="quarter" idx="10"/>
          </p:nvPr>
        </p:nvSpPr>
        <p:spPr/>
        <p:txBody>
          <a:bodyPr/>
          <a:lstStyle/>
          <a:p>
            <a:fld id="{6E50814D-6000-4467-A1E5-BC65FA4CE36E}" type="slidenum">
              <a:rPr lang="en-US" smtClean="0"/>
              <a:pPr/>
              <a:t>34</a:t>
            </a:fld>
            <a:endParaRPr lang="en-US" dirty="0"/>
          </a:p>
        </p:txBody>
      </p:sp>
      <p:sp>
        <p:nvSpPr>
          <p:cNvPr id="3" name="Speech Bubble: Oval 2">
            <a:extLst>
              <a:ext uri="{FF2B5EF4-FFF2-40B4-BE49-F238E27FC236}">
                <a16:creationId xmlns:a16="http://schemas.microsoft.com/office/drawing/2014/main" id="{25BB0932-D22C-492B-BDDC-0840D13EEFA9}"/>
              </a:ext>
            </a:extLst>
          </p:cNvPr>
          <p:cNvSpPr/>
          <p:nvPr/>
        </p:nvSpPr>
        <p:spPr>
          <a:xfrm>
            <a:off x="374614" y="1190184"/>
            <a:ext cx="5424606" cy="2816331"/>
          </a:xfrm>
          <a:prstGeom prst="wedgeEllipseCallout">
            <a:avLst>
              <a:gd name="adj1" fmla="val -43220"/>
              <a:gd name="adj2" fmla="val 4712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“Has anyone in your family done something that made you feel unsafe or afraid?”</a:t>
            </a:r>
            <a:endParaRPr lang="en-US" sz="2600" dirty="0"/>
          </a:p>
        </p:txBody>
      </p:sp>
      <p:sp>
        <p:nvSpPr>
          <p:cNvPr id="6" name="Speech Bubble: Rectangle with Corners Rounded 5">
            <a:extLst>
              <a:ext uri="{FF2B5EF4-FFF2-40B4-BE49-F238E27FC236}">
                <a16:creationId xmlns:a16="http://schemas.microsoft.com/office/drawing/2014/main" id="{2E49BBF7-60C6-4D59-8F1A-BE95BE99F748}"/>
              </a:ext>
            </a:extLst>
          </p:cNvPr>
          <p:cNvSpPr/>
          <p:nvPr/>
        </p:nvSpPr>
        <p:spPr>
          <a:xfrm>
            <a:off x="6204855" y="1274406"/>
            <a:ext cx="5424605" cy="2647889"/>
          </a:xfrm>
          <a:prstGeom prst="wedgeRoundRect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rgbClr val="385623"/>
                </a:solidFill>
                <a:effectLst/>
                <a:latin typeface="Arial" panose="020B0604020202020204" pitchFamily="34" charset="0"/>
                <a:ea typeface="Cambria" panose="02040503050406030204" pitchFamily="18" charset="0"/>
              </a:rPr>
              <a:t>“Have they controlled your day-to-day activities (e.g., who you see, where you go) or put you down?” </a:t>
            </a:r>
            <a:endParaRPr lang="en-US" sz="3600" dirty="0">
              <a:solidFill>
                <a:sysClr val="windowText" lastClr="000000"/>
              </a:solidFill>
            </a:endParaRPr>
          </a:p>
        </p:txBody>
      </p:sp>
      <p:sp>
        <p:nvSpPr>
          <p:cNvPr id="8" name="Speech Bubble: Oval 7">
            <a:extLst>
              <a:ext uri="{FF2B5EF4-FFF2-40B4-BE49-F238E27FC236}">
                <a16:creationId xmlns:a16="http://schemas.microsoft.com/office/drawing/2014/main" id="{E2B6EE36-AF8A-48D6-8FCC-F13729A26FF1}"/>
              </a:ext>
            </a:extLst>
          </p:cNvPr>
          <p:cNvSpPr/>
          <p:nvPr/>
        </p:nvSpPr>
        <p:spPr>
          <a:xfrm>
            <a:off x="213049" y="4155873"/>
            <a:ext cx="5586171" cy="2414311"/>
          </a:xfrm>
          <a:prstGeom prst="wedgeEllipseCallout">
            <a:avLst>
              <a:gd name="adj1" fmla="val 45972"/>
              <a:gd name="adj2" fmla="val 46142"/>
            </a:avLst>
          </a:prstGeom>
          <a:solidFill>
            <a:srgbClr val="77CC9D"/>
          </a:solidFill>
          <a:effectLst/>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AU" sz="2600" b="1" dirty="0">
                <a:solidFill>
                  <a:schemeClr val="bg2">
                    <a:lumMod val="25000"/>
                  </a:schemeClr>
                </a:solidFill>
              </a:rPr>
              <a:t>“Have they threatened to hurt you in any way?” </a:t>
            </a:r>
            <a:endParaRPr lang="en-US" sz="2600" b="1" dirty="0">
              <a:solidFill>
                <a:schemeClr val="bg2">
                  <a:lumMod val="25000"/>
                </a:schemeClr>
              </a:solidFill>
            </a:endParaRPr>
          </a:p>
        </p:txBody>
      </p:sp>
      <p:sp>
        <p:nvSpPr>
          <p:cNvPr id="10" name="Speech Bubble: Rectangle with Corners Rounded 9">
            <a:extLst>
              <a:ext uri="{FF2B5EF4-FFF2-40B4-BE49-F238E27FC236}">
                <a16:creationId xmlns:a16="http://schemas.microsoft.com/office/drawing/2014/main" id="{5B2DF10F-B87E-4F29-A18B-F9EEE6F56091}"/>
              </a:ext>
            </a:extLst>
          </p:cNvPr>
          <p:cNvSpPr/>
          <p:nvPr/>
        </p:nvSpPr>
        <p:spPr>
          <a:xfrm>
            <a:off x="6204855" y="4425999"/>
            <a:ext cx="5152956" cy="1986151"/>
          </a:xfrm>
          <a:prstGeom prst="wedgeRoundRectCallout">
            <a:avLst>
              <a:gd name="adj1" fmla="val 61847"/>
              <a:gd name="adj2" fmla="val 24637"/>
              <a:gd name="adj3" fmla="val 16667"/>
            </a:avLst>
          </a:prstGeom>
          <a:solidFill>
            <a:srgbClr val="FFDECD"/>
          </a:solidFill>
          <a:ln/>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AU" sz="2400" b="1" dirty="0">
                <a:solidFill>
                  <a:sysClr val="windowText" lastClr="000000"/>
                </a:solidFill>
              </a:rPr>
              <a:t>“</a:t>
            </a:r>
            <a:r>
              <a:rPr lang="en-AU" sz="2600" b="1" dirty="0">
                <a:solidFill>
                  <a:sysClr val="windowText" lastClr="000000"/>
                </a:solidFill>
              </a:rPr>
              <a:t>Have they hit, slapped, kicked or otherwise physically hurt you?”</a:t>
            </a:r>
            <a:endParaRPr lang="en-US" sz="2600" b="1" dirty="0">
              <a:solidFill>
                <a:sysClr val="windowText" lastClr="000000"/>
              </a:solidFill>
            </a:endParaRPr>
          </a:p>
        </p:txBody>
      </p:sp>
    </p:spTree>
    <p:extLst>
      <p:ext uri="{BB962C8B-B14F-4D97-AF65-F5344CB8AC3E}">
        <p14:creationId xmlns:p14="http://schemas.microsoft.com/office/powerpoint/2010/main" val="2345831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2022"/>
            <a:ext cx="12192001" cy="1122848"/>
          </a:xfrm>
          <a:prstGeom prst="rect">
            <a:avLst/>
          </a:prstGeom>
          <a:solidFill>
            <a:srgbClr val="0076A3"/>
          </a:solidFill>
        </p:spPr>
        <p:txBody>
          <a:bodyPr vert="horz" lIns="91440" tIns="108000" rIns="91440" bIns="216000" rtlCol="0" anchor="ctr" anchorCtr="0">
            <a:noAutofit/>
          </a:bodyPr>
          <a:lstStyle/>
          <a:p>
            <a:pPr algn="ctr">
              <a:lnSpc>
                <a:spcPct val="150000"/>
              </a:lnSpc>
              <a:spcBef>
                <a:spcPts val="1200"/>
              </a:spcBef>
            </a:pPr>
            <a:r>
              <a:rPr lang="en-AU" sz="3600" dirty="0">
                <a:solidFill>
                  <a:schemeClr val="accent6"/>
                </a:solidFill>
                <a:latin typeface="Arial" panose="020B0604020202020204" pitchFamily="34" charset="0"/>
                <a:cs typeface="Arial" panose="020B0604020202020204" pitchFamily="34" charset="0"/>
              </a:rPr>
              <a:t>Respond to family violence risk</a:t>
            </a:r>
          </a:p>
        </p:txBody>
      </p:sp>
      <p:sp>
        <p:nvSpPr>
          <p:cNvPr id="4" name="Slide Number Placeholder 3">
            <a:extLst>
              <a:ext uri="{FF2B5EF4-FFF2-40B4-BE49-F238E27FC236}">
                <a16:creationId xmlns:a16="http://schemas.microsoft.com/office/drawing/2014/main" id="{1695BEDF-8CE4-4E04-98F7-12F1F06BBA6E}"/>
              </a:ext>
            </a:extLst>
          </p:cNvPr>
          <p:cNvSpPr>
            <a:spLocks noGrp="1"/>
          </p:cNvSpPr>
          <p:nvPr>
            <p:ph type="sldNum" sz="quarter" idx="10"/>
          </p:nvPr>
        </p:nvSpPr>
        <p:spPr/>
        <p:txBody>
          <a:bodyPr/>
          <a:lstStyle/>
          <a:p>
            <a:fld id="{6E50814D-6000-4467-A1E5-BC65FA4CE36E}" type="slidenum">
              <a:rPr lang="en-US" smtClean="0"/>
              <a:pPr/>
              <a:t>35</a:t>
            </a:fld>
            <a:endParaRPr lang="en-US" dirty="0"/>
          </a:p>
        </p:txBody>
      </p:sp>
      <p:sp>
        <p:nvSpPr>
          <p:cNvPr id="6" name="Speech Bubble: Rectangle with Corners Rounded 5">
            <a:extLst>
              <a:ext uri="{FF2B5EF4-FFF2-40B4-BE49-F238E27FC236}">
                <a16:creationId xmlns:a16="http://schemas.microsoft.com/office/drawing/2014/main" id="{2E49BBF7-60C6-4D59-8F1A-BE95BE99F748}"/>
              </a:ext>
            </a:extLst>
          </p:cNvPr>
          <p:cNvSpPr/>
          <p:nvPr/>
        </p:nvSpPr>
        <p:spPr>
          <a:xfrm>
            <a:off x="539507" y="1317561"/>
            <a:ext cx="9468513" cy="1317481"/>
          </a:xfrm>
          <a:prstGeom prst="wedgeRoundRect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dirty="0">
                <a:solidFill>
                  <a:schemeClr val="tx1">
                    <a:lumMod val="75000"/>
                  </a:schemeClr>
                </a:solidFill>
              </a:rPr>
              <a:t>“Do you have any immediate concerns about your own safety, the safety of your children or someone else in your family?</a:t>
            </a:r>
            <a:endParaRPr lang="en-US" sz="2300" dirty="0">
              <a:solidFill>
                <a:schemeClr val="tx1">
                  <a:lumMod val="75000"/>
                </a:schemeClr>
              </a:solidFill>
              <a:ea typeface="Verdana"/>
              <a:cs typeface="Verdana"/>
            </a:endParaRPr>
          </a:p>
        </p:txBody>
      </p:sp>
      <p:sp>
        <p:nvSpPr>
          <p:cNvPr id="7" name="Speech Bubble: Rectangle with Corners Rounded 6">
            <a:extLst>
              <a:ext uri="{FF2B5EF4-FFF2-40B4-BE49-F238E27FC236}">
                <a16:creationId xmlns:a16="http://schemas.microsoft.com/office/drawing/2014/main" id="{6CBEB473-3AB0-4B1F-803B-A69F3837CE8A}"/>
              </a:ext>
            </a:extLst>
          </p:cNvPr>
          <p:cNvSpPr/>
          <p:nvPr/>
        </p:nvSpPr>
        <p:spPr>
          <a:xfrm>
            <a:off x="10272847" y="1317561"/>
            <a:ext cx="1379646" cy="1205118"/>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rPr>
              <a:t>Yes</a:t>
            </a:r>
            <a:endParaRPr lang="en-US" sz="4000" b="1" dirty="0">
              <a:solidFill>
                <a:schemeClr val="bg1"/>
              </a:solidFill>
              <a:ea typeface="Verdana"/>
              <a:cs typeface="Verdana"/>
            </a:endParaRPr>
          </a:p>
        </p:txBody>
      </p:sp>
      <p:sp>
        <p:nvSpPr>
          <p:cNvPr id="13" name="TextBox 12">
            <a:extLst>
              <a:ext uri="{FF2B5EF4-FFF2-40B4-BE49-F238E27FC236}">
                <a16:creationId xmlns:a16="http://schemas.microsoft.com/office/drawing/2014/main" id="{2CEA0706-F299-4EC9-8FD2-4FF04DA3066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9" name="TextBox 18">
            <a:extLst>
              <a:ext uri="{FF2B5EF4-FFF2-40B4-BE49-F238E27FC236}">
                <a16:creationId xmlns:a16="http://schemas.microsoft.com/office/drawing/2014/main" id="{4BA0C5B8-8A5B-4A87-833D-F6DF3A583BA5}"/>
              </a:ext>
            </a:extLst>
          </p:cNvPr>
          <p:cNvSpPr txBox="1"/>
          <p:nvPr/>
        </p:nvSpPr>
        <p:spPr>
          <a:xfrm>
            <a:off x="245534" y="2795476"/>
            <a:ext cx="11142133" cy="45704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AU" sz="2600" dirty="0">
                <a:latin typeface="Calibri'"/>
                <a:ea typeface="+mn-lt"/>
                <a:cs typeface="+mn-lt"/>
              </a:rPr>
              <a:t>Ask if they require </a:t>
            </a:r>
            <a:r>
              <a:rPr lang="en-AU" sz="2600" b="1" dirty="0">
                <a:latin typeface="Calibri'"/>
                <a:ea typeface="+mn-lt"/>
                <a:cs typeface="+mn-lt"/>
              </a:rPr>
              <a:t>police (000)</a:t>
            </a:r>
            <a:r>
              <a:rPr lang="en-AU" sz="2600" dirty="0">
                <a:latin typeface="Calibri'"/>
                <a:ea typeface="+mn-lt"/>
                <a:cs typeface="+mn-lt"/>
              </a:rPr>
              <a:t> assistance, check if they wish you to call </a:t>
            </a:r>
            <a:r>
              <a:rPr lang="en-AU" sz="2600" b="1" dirty="0">
                <a:latin typeface="Calibri'"/>
                <a:ea typeface="+mn-lt"/>
                <a:cs typeface="+mn-lt"/>
              </a:rPr>
              <a:t>and </a:t>
            </a:r>
            <a:r>
              <a:rPr lang="en-AU" sz="2600" dirty="0">
                <a:latin typeface="Calibri'"/>
                <a:ea typeface="+mn-lt"/>
                <a:cs typeface="+mn-lt"/>
              </a:rPr>
              <a:t>it is safe for you to call the police.</a:t>
            </a:r>
          </a:p>
          <a:p>
            <a:pPr marL="342900" indent="-342900">
              <a:buFont typeface="Arial"/>
              <a:buChar char="•"/>
            </a:pPr>
            <a:r>
              <a:rPr lang="en-AU" sz="2600" dirty="0">
                <a:latin typeface="Calibri'"/>
                <a:ea typeface="+mn-lt"/>
                <a:cs typeface="+mn-lt"/>
              </a:rPr>
              <a:t>Provide them with the numbers and details of </a:t>
            </a:r>
            <a:r>
              <a:rPr lang="en-AU" sz="2600" b="1" dirty="0">
                <a:latin typeface="Calibri'"/>
                <a:ea typeface="+mn-lt"/>
                <a:cs typeface="+mn-lt"/>
              </a:rPr>
              <a:t>specialist family violence services</a:t>
            </a:r>
            <a:r>
              <a:rPr lang="en-AU" sz="2600" dirty="0">
                <a:latin typeface="Calibri'"/>
                <a:ea typeface="+mn-lt"/>
                <a:cs typeface="+mn-lt"/>
              </a:rPr>
              <a:t> to assist with safety planning and support. </a:t>
            </a:r>
            <a:endParaRPr lang="en-AU" sz="2600" dirty="0">
              <a:latin typeface="Calibri'"/>
              <a:ea typeface="Verdana"/>
              <a:cs typeface="Verdana"/>
            </a:endParaRPr>
          </a:p>
          <a:p>
            <a:pPr marL="342900" indent="-342900">
              <a:buFont typeface="Arial"/>
              <a:buChar char="•"/>
            </a:pPr>
            <a:r>
              <a:rPr lang="en-AU" sz="2600" dirty="0">
                <a:latin typeface="Calibri'"/>
                <a:ea typeface="+mn-lt"/>
                <a:cs typeface="+mn-lt"/>
              </a:rPr>
              <a:t>If they are not willing to receive assistance, but</a:t>
            </a:r>
            <a:r>
              <a:rPr lang="en-AU" sz="2600" b="1" dirty="0">
                <a:latin typeface="Calibri'"/>
                <a:ea typeface="+mn-lt"/>
                <a:cs typeface="+mn-lt"/>
              </a:rPr>
              <a:t> children </a:t>
            </a:r>
            <a:r>
              <a:rPr lang="en-AU" sz="2600" dirty="0">
                <a:latin typeface="Calibri'"/>
                <a:ea typeface="+mn-lt"/>
                <a:cs typeface="+mn-lt"/>
              </a:rPr>
              <a:t>are at risk, Discuss with your manager possible notification to child protection/police (000). You can call a family violence service with de-identified information for advice as well. </a:t>
            </a:r>
            <a:endParaRPr lang="en-AU" sz="2600" dirty="0">
              <a:latin typeface="Calibri'"/>
              <a:ea typeface="Verdana"/>
              <a:cs typeface="Verdana"/>
            </a:endParaRPr>
          </a:p>
          <a:p>
            <a:pPr marL="342900" indent="-342900">
              <a:buFont typeface="Arial"/>
              <a:buChar char="•"/>
            </a:pPr>
            <a:r>
              <a:rPr lang="en-AU" sz="2600" dirty="0">
                <a:latin typeface="Calibri'"/>
                <a:ea typeface="+mn-lt"/>
                <a:cs typeface="+mn-lt"/>
              </a:rPr>
              <a:t>Consult with your manger HR and/or a specialist family violence service. </a:t>
            </a:r>
            <a:endParaRPr lang="en-AU" sz="2600" dirty="0">
              <a:latin typeface="Calibri'"/>
              <a:ea typeface="Verdana"/>
              <a:cs typeface="Verdana"/>
            </a:endParaRPr>
          </a:p>
          <a:p>
            <a:pPr marL="285750" indent="-285750">
              <a:spcAft>
                <a:spcPts val="600"/>
              </a:spcAft>
              <a:buFont typeface="Arial"/>
              <a:buChar char="•"/>
            </a:pPr>
            <a:endParaRPr lang="en-AU" sz="2600" dirty="0">
              <a:solidFill>
                <a:schemeClr val="tx1">
                  <a:lumMod val="75000"/>
                </a:schemeClr>
              </a:solidFill>
              <a:latin typeface="Arial"/>
              <a:ea typeface="+mn-lt"/>
              <a:cs typeface="Arial"/>
            </a:endParaRPr>
          </a:p>
          <a:p>
            <a:pPr marL="285750" indent="-285750" algn="l">
              <a:buFont typeface="Arial"/>
              <a:buChar char="•"/>
            </a:pPr>
            <a:endParaRPr lang="en-US" sz="2600" dirty="0">
              <a:solidFill>
                <a:schemeClr val="tx1">
                  <a:lumMod val="75000"/>
                </a:schemeClr>
              </a:solidFill>
              <a:latin typeface="Arial"/>
              <a:ea typeface="Verdana"/>
              <a:cs typeface="Arial"/>
            </a:endParaRPr>
          </a:p>
        </p:txBody>
      </p:sp>
    </p:spTree>
    <p:extLst>
      <p:ext uri="{BB962C8B-B14F-4D97-AF65-F5344CB8AC3E}">
        <p14:creationId xmlns:p14="http://schemas.microsoft.com/office/powerpoint/2010/main" val="422109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42798"/>
            <a:ext cx="12192001" cy="1051118"/>
          </a:xfrm>
          <a:prstGeom prst="rect">
            <a:avLst/>
          </a:prstGeom>
          <a:solidFill>
            <a:srgbClr val="0076A3"/>
          </a:solidFill>
        </p:spPr>
      </p:sp>
      <p:sp>
        <p:nvSpPr>
          <p:cNvPr id="12" name="TextBox 8"/>
          <p:cNvSpPr txBox="1"/>
          <p:nvPr/>
        </p:nvSpPr>
        <p:spPr>
          <a:xfrm>
            <a:off x="778114" y="133747"/>
            <a:ext cx="11109086" cy="553998"/>
          </a:xfrm>
          <a:prstGeom prst="rect">
            <a:avLst/>
          </a:prstGeom>
          <a:solidFill>
            <a:srgbClr val="0076A3"/>
          </a:solidFill>
        </p:spPr>
        <p:txBody>
          <a:bodyPr vert="horz" lIns="91440" tIns="108000" rIns="91440" bIns="216000" rtlCol="0" anchor="ctr" anchorCtr="0">
            <a:noAutofit/>
          </a:bodyPr>
          <a:lstStyle>
            <a:defPPr>
              <a:defRPr lang="en-US"/>
            </a:defPPr>
            <a:lvl1pPr algn="ctr">
              <a:lnSpc>
                <a:spcPct val="150000"/>
              </a:lnSpc>
              <a:spcBef>
                <a:spcPts val="1200"/>
              </a:spcBef>
              <a:buNone/>
              <a:defRPr lang="en-AU" sz="3600" b="0" i="0" cap="none" baseline="0" dirty="0">
                <a:solidFill>
                  <a:schemeClr val="accent6"/>
                </a:solidFill>
                <a:latin typeface="Arial" panose="020B0604020202020204" pitchFamily="34" charset="0"/>
                <a:cs typeface="Arial" panose="020B0604020202020204" pitchFamily="34" charset="0"/>
              </a:defRPr>
            </a:lvl1pPr>
          </a:lstStyle>
          <a:p>
            <a:r>
              <a:rPr lang="en-US" dirty="0"/>
              <a:t>FV is occurring but there is no immediate threat  </a:t>
            </a:r>
          </a:p>
        </p:txBody>
      </p:sp>
      <p:sp>
        <p:nvSpPr>
          <p:cNvPr id="5" name="TextBox 4"/>
          <p:cNvSpPr txBox="1"/>
          <p:nvPr/>
        </p:nvSpPr>
        <p:spPr>
          <a:xfrm>
            <a:off x="519343" y="2597560"/>
            <a:ext cx="11837323" cy="1292662"/>
          </a:xfrm>
          <a:prstGeom prst="rect">
            <a:avLst/>
          </a:prstGeom>
          <a:noFill/>
        </p:spPr>
        <p:txBody>
          <a:bodyPr wrap="square" numCol="1" rtlCol="0">
            <a:spAutoFit/>
          </a:bodyPr>
          <a:lstStyle/>
          <a:p>
            <a:endParaRPr lang="en-AU" sz="2400" b="1" dirty="0">
              <a:solidFill>
                <a:schemeClr val="accent5">
                  <a:lumMod val="50000"/>
                </a:schemeClr>
              </a:solidFill>
              <a:latin typeface="Open Sans"/>
            </a:endParaRPr>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1695BEDF-8CE4-4E04-98F7-12F1F06BBA6E}"/>
              </a:ext>
            </a:extLst>
          </p:cNvPr>
          <p:cNvSpPr>
            <a:spLocks noGrp="1"/>
          </p:cNvSpPr>
          <p:nvPr>
            <p:ph type="sldNum" sz="quarter" idx="10"/>
          </p:nvPr>
        </p:nvSpPr>
        <p:spPr/>
        <p:txBody>
          <a:bodyPr/>
          <a:lstStyle/>
          <a:p>
            <a:fld id="{6E50814D-6000-4467-A1E5-BC65FA4CE36E}" type="slidenum">
              <a:rPr lang="en-US" smtClean="0"/>
              <a:pPr/>
              <a:t>36</a:t>
            </a:fld>
            <a:endParaRPr lang="en-US" dirty="0"/>
          </a:p>
        </p:txBody>
      </p:sp>
      <p:sp>
        <p:nvSpPr>
          <p:cNvPr id="6" name="TextBox 5">
            <a:extLst>
              <a:ext uri="{FF2B5EF4-FFF2-40B4-BE49-F238E27FC236}">
                <a16:creationId xmlns:a16="http://schemas.microsoft.com/office/drawing/2014/main" id="{08205B4A-0354-425E-AE10-D16EC25ABBC2}"/>
              </a:ext>
            </a:extLst>
          </p:cNvPr>
          <p:cNvSpPr txBox="1"/>
          <p:nvPr/>
        </p:nvSpPr>
        <p:spPr>
          <a:xfrm>
            <a:off x="5863318" y="1279210"/>
            <a:ext cx="6115633" cy="5816977"/>
          </a:xfrm>
          <a:prstGeom prst="rect">
            <a:avLst/>
          </a:prstGeom>
          <a:noFill/>
        </p:spPr>
        <p:txBody>
          <a:bodyPr wrap="square" rtlCol="0" anchor="t">
            <a:spAutoFit/>
          </a:bodyPr>
          <a:lstStyle/>
          <a:p>
            <a:pPr fontAlgn="base">
              <a:spcAft>
                <a:spcPts val="1200"/>
              </a:spcAft>
            </a:pPr>
            <a:r>
              <a:rPr lang="en-AU" sz="2400" b="1" dirty="0">
                <a:solidFill>
                  <a:schemeClr val="tx1">
                    <a:lumMod val="50000"/>
                  </a:schemeClr>
                </a:solidFill>
                <a:latin typeface="Arial" panose="020B0604020202020204" pitchFamily="34" charset="0"/>
                <a:cs typeface="Arial" panose="020B0604020202020204" pitchFamily="34" charset="0"/>
              </a:rPr>
              <a:t>  </a:t>
            </a:r>
            <a:r>
              <a:rPr lang="en-AU" sz="2200" b="1" dirty="0">
                <a:latin typeface="Arial" panose="020B0604020202020204" pitchFamily="34" charset="0"/>
                <a:ea typeface="+mn-lt"/>
                <a:cs typeface="Arial" panose="020B0604020202020204" pitchFamily="34" charset="0"/>
              </a:rPr>
              <a:t>If they do not want assistance:</a:t>
            </a:r>
          </a:p>
          <a:p>
            <a:pPr marL="342900" indent="-342900" fontAlgn="base">
              <a:spcAft>
                <a:spcPts val="600"/>
              </a:spcAft>
              <a:buFont typeface="Arial" panose="020B0604020202020204" pitchFamily="34" charset="0"/>
              <a:buChar char="•"/>
            </a:pPr>
            <a:r>
              <a:rPr lang="en-AU" sz="2200" dirty="0">
                <a:ea typeface="+mn-lt"/>
                <a:cs typeface="+mn-lt"/>
              </a:rPr>
              <a:t>Let them know they can contact a FV service or police if things change </a:t>
            </a:r>
          </a:p>
          <a:p>
            <a:pPr marL="342900" indent="-342900" fontAlgn="base">
              <a:spcAft>
                <a:spcPts val="600"/>
              </a:spcAft>
              <a:buFont typeface="Arial" panose="020B0604020202020204" pitchFamily="34" charset="0"/>
              <a:buChar char="•"/>
            </a:pPr>
            <a:r>
              <a:rPr lang="en-AU" sz="2200" dirty="0">
                <a:ea typeface="+mn-lt"/>
                <a:cs typeface="+mn-lt"/>
              </a:rPr>
              <a:t>Ask if they have a safe place to go</a:t>
            </a:r>
            <a:r>
              <a:rPr lang="en-US" sz="2200" dirty="0">
                <a:ea typeface="+mn-lt"/>
                <a:cs typeface="+mn-lt"/>
              </a:rPr>
              <a:t>​</a:t>
            </a:r>
          </a:p>
          <a:p>
            <a:pPr marL="342900" indent="-342900" fontAlgn="base">
              <a:spcAft>
                <a:spcPts val="600"/>
              </a:spcAft>
              <a:buFont typeface="Arial" panose="020B0604020202020204" pitchFamily="34" charset="0"/>
              <a:buChar char="•"/>
            </a:pPr>
            <a:r>
              <a:rPr lang="en-AU" sz="2200" dirty="0">
                <a:ea typeface="+mn-lt"/>
                <a:cs typeface="+mn-lt"/>
              </a:rPr>
              <a:t>Ask if they have supports that they already access or could be available</a:t>
            </a:r>
          </a:p>
          <a:p>
            <a:pPr marL="342900" indent="-342900" fontAlgn="base">
              <a:spcAft>
                <a:spcPts val="600"/>
              </a:spcAft>
              <a:buFont typeface="Arial" panose="020B0604020202020204" pitchFamily="34" charset="0"/>
              <a:buChar char="•"/>
            </a:pPr>
            <a:r>
              <a:rPr lang="en-AU" sz="2200" dirty="0">
                <a:ea typeface="+mn-lt"/>
                <a:cs typeface="+mn-lt"/>
              </a:rPr>
              <a:t>Check if they have planned for people in their care (especially children or older persons)</a:t>
            </a:r>
            <a:r>
              <a:rPr lang="en-US" sz="2200" dirty="0">
                <a:ea typeface="+mn-lt"/>
                <a:cs typeface="+mn-lt"/>
              </a:rPr>
              <a:t>​</a:t>
            </a:r>
            <a:endParaRPr lang="en-AU" sz="2200" dirty="0">
              <a:ea typeface="+mn-lt"/>
              <a:cs typeface="+mn-lt"/>
            </a:endParaRPr>
          </a:p>
          <a:p>
            <a:pPr marL="342900" indent="-342900" fontAlgn="base">
              <a:spcAft>
                <a:spcPts val="600"/>
              </a:spcAft>
              <a:buFont typeface="Arial" panose="020B0604020202020204" pitchFamily="34" charset="0"/>
              <a:buChar char="•"/>
            </a:pPr>
            <a:r>
              <a:rPr lang="en-AU" sz="2200" dirty="0">
                <a:ea typeface="+mn-lt"/>
                <a:cs typeface="+mn-lt"/>
              </a:rPr>
              <a:t>Ask about practical considerations (access to transport, money, phones)</a:t>
            </a:r>
          </a:p>
          <a:p>
            <a:pPr marL="342900" indent="-342900">
              <a:spcAft>
                <a:spcPts val="600"/>
              </a:spcAft>
              <a:buFont typeface="Arial" panose="020B0604020202020204" pitchFamily="34" charset="0"/>
              <a:buChar char="•"/>
            </a:pPr>
            <a:r>
              <a:rPr lang="en-AU" sz="2200" dirty="0">
                <a:ea typeface="+mn-lt"/>
                <a:cs typeface="+mn-lt"/>
              </a:rPr>
              <a:t>Consider child wellbeing &amp; safety and consult your manager to share information if needed.</a:t>
            </a:r>
          </a:p>
          <a:p>
            <a:pPr marL="342900" indent="-342900">
              <a:spcAft>
                <a:spcPts val="600"/>
              </a:spcAft>
              <a:buFont typeface="Arial" panose="020B0604020202020204" pitchFamily="34" charset="0"/>
              <a:buChar char="•"/>
            </a:pPr>
            <a:endParaRPr lang="en-AU" sz="2200" dirty="0">
              <a:ea typeface="+mn-lt"/>
              <a:cs typeface="+mn-lt"/>
            </a:endParaRPr>
          </a:p>
        </p:txBody>
      </p:sp>
      <p:sp>
        <p:nvSpPr>
          <p:cNvPr id="8" name="TextBox 7">
            <a:extLst>
              <a:ext uri="{FF2B5EF4-FFF2-40B4-BE49-F238E27FC236}">
                <a16:creationId xmlns:a16="http://schemas.microsoft.com/office/drawing/2014/main" id="{81A814DF-913E-4067-9565-9853F2E4F1DA}"/>
              </a:ext>
            </a:extLst>
          </p:cNvPr>
          <p:cNvSpPr txBox="1"/>
          <p:nvPr/>
        </p:nvSpPr>
        <p:spPr>
          <a:xfrm>
            <a:off x="368594" y="2876690"/>
            <a:ext cx="5487677" cy="3785652"/>
          </a:xfrm>
          <a:prstGeom prst="rect">
            <a:avLst/>
          </a:prstGeom>
          <a:noFill/>
        </p:spPr>
        <p:txBody>
          <a:bodyPr wrap="square" rtlCol="0" anchor="t">
            <a:spAutoFit/>
          </a:bodyPr>
          <a:lstStyle/>
          <a:p>
            <a:pPr marL="342900" indent="-342900" fontAlgn="base">
              <a:spcAft>
                <a:spcPts val="800"/>
              </a:spcAft>
              <a:buFont typeface="Arial"/>
              <a:buChar char="•"/>
            </a:pPr>
            <a:r>
              <a:rPr lang="en-AU" sz="2800" b="1" dirty="0">
                <a:ea typeface="+mn-lt"/>
                <a:cs typeface="+mn-lt"/>
              </a:rPr>
              <a:t>R</a:t>
            </a:r>
            <a:r>
              <a:rPr lang="en-AU" sz="2800" b="1" dirty="0">
                <a:latin typeface="Arial"/>
                <a:ea typeface="+mn-lt"/>
                <a:cs typeface="+mn-lt"/>
              </a:rPr>
              <a:t>eassure, Believe, Validate </a:t>
            </a:r>
            <a:endParaRPr lang="en-AU" sz="2800" b="1" dirty="0">
              <a:latin typeface="Arial"/>
              <a:ea typeface="+mn-lt"/>
              <a:cs typeface="Verdana"/>
            </a:endParaRPr>
          </a:p>
          <a:p>
            <a:pPr marL="342900" indent="-342900">
              <a:spcAft>
                <a:spcPts val="800"/>
              </a:spcAft>
              <a:buFont typeface="Arial"/>
              <a:buChar char="•"/>
            </a:pPr>
            <a:r>
              <a:rPr lang="en-AU" sz="2400" dirty="0">
                <a:latin typeface="Arial"/>
                <a:ea typeface="+mn-lt"/>
                <a:cs typeface="+mn-lt"/>
              </a:rPr>
              <a:t>Let them know that there are different services and options for people who experience family violence</a:t>
            </a:r>
            <a:endParaRPr lang="en-AU" sz="2400" dirty="0">
              <a:latin typeface="Arial"/>
              <a:ea typeface="+mn-lt"/>
              <a:cs typeface="Arial" charset="0"/>
            </a:endParaRPr>
          </a:p>
          <a:p>
            <a:pPr marL="342900" indent="-342900">
              <a:spcAft>
                <a:spcPts val="800"/>
              </a:spcAft>
              <a:buFont typeface="Arial"/>
              <a:buChar char="•"/>
            </a:pPr>
            <a:r>
              <a:rPr lang="en-AU" sz="2400" dirty="0">
                <a:latin typeface="Arial"/>
                <a:ea typeface="+mn-lt"/>
                <a:cs typeface="+mn-lt"/>
              </a:rPr>
              <a:t>Consider child wellbeing &amp; safety and consult your manager to share information if needed</a:t>
            </a:r>
            <a:endParaRPr lang="en-AU" sz="2400" dirty="0">
              <a:latin typeface="Arial"/>
              <a:ea typeface="+mn-lt"/>
              <a:cs typeface="Arial" charset="0"/>
            </a:endParaRPr>
          </a:p>
          <a:p>
            <a:pPr marL="342900" indent="-342900" fontAlgn="base">
              <a:spcAft>
                <a:spcPts val="800"/>
              </a:spcAft>
              <a:buFont typeface="Arial" panose="020B0604020202020204" pitchFamily="34" charset="0"/>
              <a:buChar char="•"/>
            </a:pPr>
            <a:r>
              <a:rPr lang="en-AU" sz="2400" b="1" dirty="0">
                <a:ea typeface="+mn-lt"/>
                <a:cs typeface="+mn-lt"/>
              </a:rPr>
              <a:t>Explain Workplace S</a:t>
            </a:r>
            <a:r>
              <a:rPr lang="en-AU" sz="2600" b="1" dirty="0">
                <a:ea typeface="+mn-lt"/>
                <a:cs typeface="+mn-lt"/>
              </a:rPr>
              <a:t>upport</a:t>
            </a:r>
            <a:endParaRPr lang="en-US" sz="2600" b="1" dirty="0">
              <a:ea typeface="+mn-lt"/>
              <a:cs typeface="+mn-lt"/>
            </a:endParaRPr>
          </a:p>
        </p:txBody>
      </p:sp>
      <p:sp>
        <p:nvSpPr>
          <p:cNvPr id="7" name="Speech Bubble: Rectangle with Corners Rounded 6">
            <a:extLst>
              <a:ext uri="{FF2B5EF4-FFF2-40B4-BE49-F238E27FC236}">
                <a16:creationId xmlns:a16="http://schemas.microsoft.com/office/drawing/2014/main" id="{9F8EF05E-48EF-430F-96D2-F1BD73BCA156}"/>
              </a:ext>
            </a:extLst>
          </p:cNvPr>
          <p:cNvSpPr/>
          <p:nvPr/>
        </p:nvSpPr>
        <p:spPr>
          <a:xfrm>
            <a:off x="368595" y="1171156"/>
            <a:ext cx="5098520" cy="1416981"/>
          </a:xfrm>
          <a:prstGeom prst="wedgeRoundRect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7F0B2A"/>
                </a:solidFill>
                <a:latin typeface="Calibri"/>
                <a:ea typeface="+mn-lt"/>
                <a:cs typeface="+mn-lt"/>
              </a:rPr>
              <a:t> </a:t>
            </a:r>
            <a:r>
              <a:rPr lang="en-AU" sz="2400" b="1" dirty="0">
                <a:solidFill>
                  <a:srgbClr val="7F0B2A"/>
                </a:solidFill>
                <a:latin typeface="Calibri"/>
                <a:ea typeface="+mn-lt"/>
                <a:cs typeface="+mn-lt"/>
              </a:rPr>
              <a:t> Would you like some support to help you deal with the situation?</a:t>
            </a:r>
            <a:endParaRPr lang="en-US" sz="2400" b="1" dirty="0">
              <a:latin typeface="Calibri"/>
              <a:ea typeface="Verdana"/>
              <a:cs typeface="Verdana"/>
            </a:endParaRPr>
          </a:p>
        </p:txBody>
      </p:sp>
    </p:spTree>
    <p:extLst>
      <p:ext uri="{BB962C8B-B14F-4D97-AF65-F5344CB8AC3E}">
        <p14:creationId xmlns:p14="http://schemas.microsoft.com/office/powerpoint/2010/main" val="3082376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39600" cy="850624"/>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Support services </a:t>
            </a:r>
          </a:p>
        </p:txBody>
      </p:sp>
      <p:sp>
        <p:nvSpPr>
          <p:cNvPr id="7" name="Content Placeholder 2">
            <a:extLst>
              <a:ext uri="{FF2B5EF4-FFF2-40B4-BE49-F238E27FC236}">
                <a16:creationId xmlns:a16="http://schemas.microsoft.com/office/drawing/2014/main" id="{9DF8492D-B33D-4337-9E8B-A533C9C5727E}"/>
              </a:ext>
            </a:extLst>
          </p:cNvPr>
          <p:cNvSpPr txBox="1">
            <a:spLocks/>
          </p:cNvSpPr>
          <p:nvPr/>
        </p:nvSpPr>
        <p:spPr>
          <a:xfrm>
            <a:off x="0" y="1086677"/>
            <a:ext cx="12039600" cy="5766541"/>
          </a:xfrm>
          <a:prstGeom prst="rect">
            <a:avLst/>
          </a:prstGeom>
        </p:spPr>
        <p:txBody>
          <a:bodyPr vert="horz" lIns="91440" tIns="45720" rIns="91440" bIns="45720" numCol="2" spcCol="39600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lumMod val="50000"/>
                  </a:schemeClr>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lumMod val="50000"/>
                  </a:schemeClr>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lumMod val="50000"/>
                  </a:schemeClr>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lumMod val="50000"/>
                  </a:schemeClr>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lvl="1" indent="-190500" defTabSz="879475">
              <a:lnSpc>
                <a:spcPct val="100000"/>
              </a:lnSpc>
              <a:spcBef>
                <a:spcPts val="0"/>
              </a:spcBef>
              <a:spcAft>
                <a:spcPts val="400"/>
              </a:spcAft>
            </a:pPr>
            <a:r>
              <a:rPr lang="en-AU" sz="2200" b="1" dirty="0">
                <a:solidFill>
                  <a:srgbClr val="C00000"/>
                </a:solidFill>
              </a:rPr>
              <a:t>Family violence workplace support: </a:t>
            </a:r>
            <a:r>
              <a:rPr lang="en-AU" sz="2200" dirty="0"/>
              <a:t>contact officers, PCW/ HR </a:t>
            </a:r>
          </a:p>
          <a:p>
            <a:pPr marL="361950" lvl="1" indent="-190500">
              <a:lnSpc>
                <a:spcPct val="100000"/>
              </a:lnSpc>
              <a:spcBef>
                <a:spcPts val="0"/>
              </a:spcBef>
              <a:spcAft>
                <a:spcPts val="400"/>
              </a:spcAft>
            </a:pPr>
            <a:r>
              <a:rPr lang="en-AU" sz="2200" dirty="0"/>
              <a:t>Empl</a:t>
            </a:r>
            <a:r>
              <a:rPr lang="en-AU" sz="2200" i="1" dirty="0"/>
              <a:t>o</a:t>
            </a:r>
            <a:r>
              <a:rPr lang="en-AU" sz="2200" dirty="0"/>
              <a:t>yee Assistance Program – </a:t>
            </a:r>
            <a:r>
              <a:rPr lang="en-AU" sz="2200" dirty="0">
                <a:solidFill>
                  <a:srgbClr val="C00000"/>
                </a:solidFill>
              </a:rPr>
              <a:t>specific to your hospital</a:t>
            </a:r>
          </a:p>
          <a:p>
            <a:pPr marL="361950" lvl="1" indent="-190500">
              <a:lnSpc>
                <a:spcPct val="100000"/>
              </a:lnSpc>
              <a:spcBef>
                <a:spcPts val="0"/>
              </a:spcBef>
              <a:spcAft>
                <a:spcPts val="400"/>
              </a:spcAft>
            </a:pPr>
            <a:r>
              <a:rPr lang="en-AU" sz="2200" dirty="0"/>
              <a:t>Secondary consultation for professionals: CASA, EAP, Family Violence Workplace Support Program, Men’s Referral Service, specialist family violence services </a:t>
            </a:r>
          </a:p>
          <a:p>
            <a:pPr lvl="1" defTabSz="879475">
              <a:lnSpc>
                <a:spcPct val="100000"/>
              </a:lnSpc>
              <a:spcBef>
                <a:spcPts val="0"/>
              </a:spcBef>
              <a:spcAft>
                <a:spcPts val="400"/>
              </a:spcAft>
            </a:pPr>
            <a:r>
              <a:rPr lang="en-AU" sz="2200" dirty="0">
                <a:solidFill>
                  <a:srgbClr val="C00000"/>
                </a:solidFill>
              </a:rPr>
              <a:t>Your local Orange door </a:t>
            </a:r>
          </a:p>
          <a:p>
            <a:pPr lvl="1" defTabSz="879475">
              <a:lnSpc>
                <a:spcPct val="100000"/>
              </a:lnSpc>
              <a:spcBef>
                <a:spcPts val="0"/>
              </a:spcBef>
              <a:spcAft>
                <a:spcPts val="400"/>
              </a:spcAft>
            </a:pPr>
            <a:r>
              <a:rPr lang="en-AU" sz="2200" dirty="0">
                <a:solidFill>
                  <a:srgbClr val="C00000"/>
                </a:solidFill>
              </a:rPr>
              <a:t>Your local family violence and/or sexual assault service </a:t>
            </a:r>
            <a:endParaRPr lang="en-AU" sz="2200" dirty="0"/>
          </a:p>
          <a:p>
            <a:pPr marL="358775" lvl="1" indent="-358775">
              <a:lnSpc>
                <a:spcPct val="100000"/>
              </a:lnSpc>
              <a:spcAft>
                <a:spcPts val="400"/>
              </a:spcAft>
            </a:pPr>
            <a:r>
              <a:rPr lang="en-AU" sz="2200" dirty="0"/>
              <a:t>Safe Steps FV crisis service</a:t>
            </a:r>
          </a:p>
          <a:p>
            <a:pPr marL="358775" lvl="1" indent="-358775">
              <a:lnSpc>
                <a:spcPct val="100000"/>
              </a:lnSpc>
              <a:spcAft>
                <a:spcPts val="400"/>
              </a:spcAft>
            </a:pPr>
            <a:r>
              <a:rPr lang="en-AU" sz="2200" dirty="0"/>
              <a:t>1800 RESPECT - Australia, (phone &amp; online counselling)</a:t>
            </a:r>
          </a:p>
          <a:p>
            <a:pPr marL="358775" lvl="1" indent="-358775">
              <a:lnSpc>
                <a:spcPct val="100000"/>
              </a:lnSpc>
              <a:spcAft>
                <a:spcPts val="400"/>
              </a:spcAft>
            </a:pPr>
            <a:r>
              <a:rPr lang="en-AU" sz="2200" dirty="0"/>
              <a:t>Men’s Referral Service (phone support &amp; referral)</a:t>
            </a:r>
          </a:p>
          <a:p>
            <a:pPr marL="358775" lvl="1" indent="-358775">
              <a:lnSpc>
                <a:spcPct val="100000"/>
              </a:lnSpc>
              <a:spcAft>
                <a:spcPts val="400"/>
              </a:spcAft>
            </a:pPr>
            <a:r>
              <a:rPr lang="en-AU" sz="2200" dirty="0"/>
              <a:t>Mensline – (phone support, referral, including for male victims)</a:t>
            </a:r>
          </a:p>
          <a:p>
            <a:pPr marL="358775" lvl="1" indent="-358775">
              <a:lnSpc>
                <a:spcPct val="100000"/>
              </a:lnSpc>
              <a:spcAft>
                <a:spcPts val="400"/>
              </a:spcAft>
            </a:pPr>
            <a:r>
              <a:rPr lang="en-AU" sz="2200" dirty="0"/>
              <a:t>CASA - Centre Against Sexual Assault (phone and face to face support service for current or historic sexual assault)</a:t>
            </a:r>
          </a:p>
          <a:p>
            <a:pPr marL="358775" lvl="1" indent="-358775">
              <a:lnSpc>
                <a:spcPct val="100000"/>
              </a:lnSpc>
              <a:spcAft>
                <a:spcPts val="400"/>
              </a:spcAft>
            </a:pPr>
            <a:r>
              <a:rPr lang="en-AU" sz="2200" dirty="0"/>
              <a:t>SACL - Sexual Assault Counselling Line (after hours phone support for sexual assault)</a:t>
            </a:r>
          </a:p>
          <a:p>
            <a:pPr marL="358775" lvl="1" indent="-358775">
              <a:lnSpc>
                <a:spcPct val="100000"/>
              </a:lnSpc>
              <a:spcAft>
                <a:spcPts val="400"/>
              </a:spcAft>
            </a:pPr>
            <a:r>
              <a:rPr lang="en-AU" sz="2200" dirty="0"/>
              <a:t>Djirra Aboriginal Family violence Service </a:t>
            </a:r>
          </a:p>
          <a:p>
            <a:pPr marL="358775" lvl="1" indent="-358775">
              <a:lnSpc>
                <a:spcPct val="100000"/>
              </a:lnSpc>
              <a:spcAft>
                <a:spcPts val="400"/>
              </a:spcAft>
            </a:pPr>
            <a:r>
              <a:rPr lang="en-AU" sz="2200" dirty="0"/>
              <a:t>InTouch Multicultural Service.</a:t>
            </a:r>
          </a:p>
          <a:p>
            <a:pPr marL="358775" lvl="1" indent="-358775">
              <a:lnSpc>
                <a:spcPct val="100000"/>
              </a:lnSpc>
              <a:spcAft>
                <a:spcPts val="400"/>
              </a:spcAft>
            </a:pPr>
            <a:r>
              <a:rPr lang="en-AU" sz="2200" dirty="0"/>
              <a:t>Rainbow Door/With respect - for LGBTI community </a:t>
            </a:r>
          </a:p>
          <a:p>
            <a:pPr marL="358775" lvl="1" indent="-358775">
              <a:lnSpc>
                <a:spcPct val="100000"/>
              </a:lnSpc>
              <a:spcAft>
                <a:spcPts val="400"/>
              </a:spcAft>
            </a:pPr>
            <a:r>
              <a:rPr lang="en-AU" sz="2200" dirty="0"/>
              <a:t>NMHPV (for nurses, midwives and carers)</a:t>
            </a:r>
          </a:p>
        </p:txBody>
      </p:sp>
    </p:spTree>
    <p:extLst>
      <p:ext uri="{BB962C8B-B14F-4D97-AF65-F5344CB8AC3E}">
        <p14:creationId xmlns:p14="http://schemas.microsoft.com/office/powerpoint/2010/main" val="4042855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128C52-7AE0-4F4C-8A98-A8BB6EAB1F88}"/>
              </a:ext>
            </a:extLst>
          </p:cNvPr>
          <p:cNvSpPr>
            <a:spLocks noGrp="1"/>
          </p:cNvSpPr>
          <p:nvPr>
            <p:ph type="title"/>
          </p:nvPr>
        </p:nvSpPr>
        <p:spPr>
          <a:xfrm>
            <a:off x="0" y="-1"/>
            <a:ext cx="12192000" cy="990601"/>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Communicating when staff are working from home</a:t>
            </a:r>
            <a:endParaRPr lang="en-US" dirty="0"/>
          </a:p>
        </p:txBody>
      </p:sp>
      <p:sp>
        <p:nvSpPr>
          <p:cNvPr id="13" name="Content Placeholder 12">
            <a:extLst>
              <a:ext uri="{FF2B5EF4-FFF2-40B4-BE49-F238E27FC236}">
                <a16:creationId xmlns:a16="http://schemas.microsoft.com/office/drawing/2014/main" id="{00B86926-3A6A-47D8-9F5E-142B28A5A779}"/>
              </a:ext>
            </a:extLst>
          </p:cNvPr>
          <p:cNvSpPr>
            <a:spLocks noGrp="1"/>
          </p:cNvSpPr>
          <p:nvPr>
            <p:ph idx="1"/>
          </p:nvPr>
        </p:nvSpPr>
        <p:spPr>
          <a:xfrm>
            <a:off x="415199" y="1267045"/>
            <a:ext cx="11247412" cy="4671531"/>
          </a:xfrm>
        </p:spPr>
        <p:txBody>
          <a:bodyPr>
            <a:normAutofit fontScale="85000" lnSpcReduction="20000"/>
          </a:bodyPr>
          <a:lstStyle/>
          <a:p>
            <a:pPr>
              <a:lnSpc>
                <a:spcPct val="120000"/>
              </a:lnSpc>
              <a:spcBef>
                <a:spcPts val="0"/>
              </a:spcBef>
              <a:spcAft>
                <a:spcPts val="600"/>
              </a:spcAft>
            </a:pPr>
            <a:r>
              <a:rPr lang="en-US" sz="3000" b="1" dirty="0"/>
              <a:t>Prioritise safety!</a:t>
            </a:r>
          </a:p>
          <a:p>
            <a:pPr marL="342900" indent="-342900">
              <a:lnSpc>
                <a:spcPct val="120000"/>
              </a:lnSpc>
              <a:spcBef>
                <a:spcPts val="0"/>
              </a:spcBef>
              <a:spcAft>
                <a:spcPts val="600"/>
              </a:spcAft>
              <a:buFont typeface="Arial" panose="020B0604020202020204" pitchFamily="34" charset="0"/>
              <a:buChar char="•"/>
            </a:pPr>
            <a:r>
              <a:rPr lang="en-US" sz="3000" dirty="0"/>
              <a:t>Never assume a conversation is private. Phone is better than email, texts or Apps. Most ways of communicating leave a data trail or can be accessed.</a:t>
            </a:r>
          </a:p>
          <a:p>
            <a:pPr marL="342900" indent="-342900">
              <a:lnSpc>
                <a:spcPct val="120000"/>
              </a:lnSpc>
              <a:spcBef>
                <a:spcPts val="0"/>
              </a:spcBef>
              <a:spcAft>
                <a:spcPts val="600"/>
              </a:spcAft>
              <a:buFont typeface="Arial" panose="020B0604020202020204" pitchFamily="34" charset="0"/>
              <a:buChar char="•"/>
            </a:pPr>
            <a:r>
              <a:rPr lang="en-US" sz="3000" dirty="0">
                <a:solidFill>
                  <a:srgbClr val="7F0B2A"/>
                </a:solidFill>
              </a:rPr>
              <a:t>Only make an enquiry if you can do safely. Check with the person. Begin conversations with, </a:t>
            </a:r>
            <a:r>
              <a:rPr lang="en-US" sz="3000" b="1" i="1" dirty="0">
                <a:solidFill>
                  <a:srgbClr val="7F0B2A"/>
                </a:solidFill>
              </a:rPr>
              <a:t>‘Is now a good time to talk/have a chat?</a:t>
            </a:r>
            <a:endParaRPr lang="en-US" sz="3000" dirty="0">
              <a:solidFill>
                <a:srgbClr val="7F0B2A"/>
              </a:solidFill>
            </a:endParaRPr>
          </a:p>
          <a:p>
            <a:pPr marL="342900" indent="-342900">
              <a:lnSpc>
                <a:spcPct val="120000"/>
              </a:lnSpc>
              <a:spcBef>
                <a:spcPts val="0"/>
              </a:spcBef>
              <a:spcAft>
                <a:spcPts val="600"/>
              </a:spcAft>
              <a:buFont typeface="Arial" panose="020B0604020202020204" pitchFamily="34" charset="0"/>
              <a:buChar char="•"/>
            </a:pPr>
            <a:r>
              <a:rPr lang="en-US" sz="3000" dirty="0"/>
              <a:t>All engagement with victims about family violence should be </a:t>
            </a:r>
            <a:r>
              <a:rPr lang="en-US" sz="3000" b="1" dirty="0"/>
              <a:t>victim led </a:t>
            </a:r>
            <a:r>
              <a:rPr lang="en-US" sz="3000" dirty="0"/>
              <a:t>as they are, in most instances, the best judges of their own safety.</a:t>
            </a:r>
          </a:p>
          <a:p>
            <a:pPr marL="342900" indent="-342900">
              <a:lnSpc>
                <a:spcPct val="120000"/>
              </a:lnSpc>
              <a:spcBef>
                <a:spcPts val="0"/>
              </a:spcBef>
              <a:spcAft>
                <a:spcPts val="600"/>
              </a:spcAft>
              <a:buFont typeface="Arial" panose="020B0604020202020204" pitchFamily="34" charset="0"/>
              <a:buChar char="•"/>
            </a:pPr>
            <a:r>
              <a:rPr lang="en-US" sz="3000" dirty="0">
                <a:solidFill>
                  <a:srgbClr val="7F0B2A"/>
                </a:solidFill>
              </a:rPr>
              <a:t>Seek advice from specialist family violence services about safe communication and safety planning. </a:t>
            </a:r>
          </a:p>
          <a:p>
            <a:endParaRPr lang="en-US" dirty="0"/>
          </a:p>
        </p:txBody>
      </p:sp>
    </p:spTree>
    <p:extLst>
      <p:ext uri="{BB962C8B-B14F-4D97-AF65-F5344CB8AC3E}">
        <p14:creationId xmlns:p14="http://schemas.microsoft.com/office/powerpoint/2010/main" val="221561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52"/>
            <a:ext cx="12192000" cy="1022841"/>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Know the limits of what you can do</a:t>
            </a:r>
            <a:endParaRPr lang="en-AU" dirty="0"/>
          </a:p>
        </p:txBody>
      </p:sp>
      <p:sp>
        <p:nvSpPr>
          <p:cNvPr id="5" name="Content Placeholder 2"/>
          <p:cNvSpPr>
            <a:spLocks noGrp="1"/>
          </p:cNvSpPr>
          <p:nvPr>
            <p:ph idx="1"/>
          </p:nvPr>
        </p:nvSpPr>
        <p:spPr>
          <a:xfrm>
            <a:off x="481909" y="3205417"/>
            <a:ext cx="4577784" cy="2871024"/>
          </a:xfrm>
        </p:spPr>
        <p:txBody>
          <a:bodyPr>
            <a:noAutofit/>
          </a:bodyPr>
          <a:lstStyle/>
          <a:p>
            <a:pPr>
              <a:spcBef>
                <a:spcPts val="300"/>
              </a:spcBef>
            </a:pPr>
            <a:r>
              <a:rPr lang="en-US" sz="2800" dirty="0"/>
              <a:t>Be supportive</a:t>
            </a:r>
          </a:p>
          <a:p>
            <a:pPr>
              <a:spcBef>
                <a:spcPts val="300"/>
              </a:spcBef>
            </a:pPr>
            <a:r>
              <a:rPr lang="en-US" sz="2800" dirty="0"/>
              <a:t>Be non-judgmental</a:t>
            </a:r>
          </a:p>
          <a:p>
            <a:pPr>
              <a:spcBef>
                <a:spcPts val="300"/>
              </a:spcBef>
            </a:pPr>
            <a:r>
              <a:rPr lang="en-US" sz="2800" dirty="0"/>
              <a:t>Ask about safety</a:t>
            </a:r>
          </a:p>
          <a:p>
            <a:pPr>
              <a:spcBef>
                <a:spcPts val="300"/>
              </a:spcBef>
            </a:pPr>
            <a:r>
              <a:rPr lang="en-US" sz="2800" dirty="0"/>
              <a:t>Refer to staff intranet</a:t>
            </a:r>
          </a:p>
          <a:p>
            <a:pPr>
              <a:spcBef>
                <a:spcPts val="300"/>
              </a:spcBef>
            </a:pPr>
            <a:r>
              <a:rPr lang="en-US" sz="2800" dirty="0"/>
              <a:t>Refer to external services</a:t>
            </a:r>
          </a:p>
        </p:txBody>
      </p:sp>
      <p:pic>
        <p:nvPicPr>
          <p:cNvPr id="7" name="Content Placeholder 5" descr="Green tick - simple by Kliponius"/>
          <p:cNvPicPr>
            <a:picLocks noChangeAspect="1"/>
          </p:cNvPicPr>
          <p:nvPr/>
        </p:nvPicPr>
        <p:blipFill>
          <a:blip r:embed="rId3"/>
          <a:stretch>
            <a:fillRect/>
          </a:stretch>
        </p:blipFill>
        <p:spPr>
          <a:xfrm>
            <a:off x="1351073" y="1489463"/>
            <a:ext cx="1419728" cy="1042905"/>
          </a:xfrm>
          <a:prstGeom prst="rect">
            <a:avLst/>
          </a:prstGeom>
        </p:spPr>
      </p:pic>
      <p:sp>
        <p:nvSpPr>
          <p:cNvPr id="8" name="Multiplication Sign 8"/>
          <p:cNvSpPr/>
          <p:nvPr/>
        </p:nvSpPr>
        <p:spPr>
          <a:xfrm>
            <a:off x="5455078" y="1307385"/>
            <a:ext cx="1602206" cy="170085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p:cNvSpPr txBox="1"/>
          <p:nvPr/>
        </p:nvSpPr>
        <p:spPr>
          <a:xfrm>
            <a:off x="6872344" y="1749137"/>
            <a:ext cx="1602206" cy="584775"/>
          </a:xfrm>
          <a:prstGeom prst="rect">
            <a:avLst/>
          </a:prstGeom>
          <a:noFill/>
        </p:spPr>
        <p:txBody>
          <a:bodyPr wrap="square" rtlCol="0">
            <a:spAutoFit/>
          </a:bodyPr>
          <a:lstStyle>
            <a:defPPr>
              <a:defRPr lang="en-US"/>
            </a:defPPr>
            <a:lvl1pPr algn="ctr">
              <a:defRPr sz="3200" b="1">
                <a:latin typeface="Calibri" panose="020F0502020204030204" pitchFamily="34" charset="0"/>
                <a:cs typeface="Arial" panose="020B0604020202020204" pitchFamily="34" charset="0"/>
              </a:defRPr>
            </a:lvl1pPr>
          </a:lstStyle>
          <a:p>
            <a:r>
              <a:rPr lang="en-US" dirty="0"/>
              <a:t>DON’T</a:t>
            </a:r>
          </a:p>
        </p:txBody>
      </p:sp>
      <p:sp>
        <p:nvSpPr>
          <p:cNvPr id="10" name="TextBox 9"/>
          <p:cNvSpPr txBox="1"/>
          <p:nvPr/>
        </p:nvSpPr>
        <p:spPr>
          <a:xfrm>
            <a:off x="2060937" y="1882294"/>
            <a:ext cx="1602206" cy="584775"/>
          </a:xfrm>
          <a:prstGeom prst="rect">
            <a:avLst/>
          </a:prstGeom>
          <a:noFill/>
        </p:spPr>
        <p:txBody>
          <a:bodyPr wrap="square" rtlCol="0">
            <a:spAutoFit/>
          </a:bodyPr>
          <a:lstStyle/>
          <a:p>
            <a:pPr algn="ctr"/>
            <a:r>
              <a:rPr lang="en-US" sz="3200" b="1" dirty="0">
                <a:latin typeface="Calibri" panose="020F0502020204030204" pitchFamily="34" charset="0"/>
                <a:cs typeface="Arial" panose="020B0604020202020204" pitchFamily="34" charset="0"/>
              </a:rPr>
              <a:t>DO</a:t>
            </a:r>
          </a:p>
        </p:txBody>
      </p:sp>
      <p:sp>
        <p:nvSpPr>
          <p:cNvPr id="11" name="Content Placeholder 2"/>
          <p:cNvSpPr txBox="1">
            <a:spLocks/>
          </p:cNvSpPr>
          <p:nvPr/>
        </p:nvSpPr>
        <p:spPr>
          <a:xfrm>
            <a:off x="5486021" y="2916182"/>
            <a:ext cx="6530373" cy="2871024"/>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sz="2800" dirty="0">
                <a:solidFill>
                  <a:srgbClr val="7F0B2A"/>
                </a:solidFill>
              </a:rPr>
              <a:t>Provide advice</a:t>
            </a:r>
          </a:p>
          <a:p>
            <a:pPr>
              <a:spcBef>
                <a:spcPts val="300"/>
              </a:spcBef>
            </a:pPr>
            <a:r>
              <a:rPr lang="en-US" sz="2800" dirty="0">
                <a:solidFill>
                  <a:srgbClr val="7F0B2A"/>
                </a:solidFill>
              </a:rPr>
              <a:t>Try to ‘fix it’</a:t>
            </a:r>
          </a:p>
          <a:p>
            <a:pPr>
              <a:spcBef>
                <a:spcPts val="300"/>
              </a:spcBef>
            </a:pPr>
            <a:r>
              <a:rPr lang="en-US" sz="2800" dirty="0">
                <a:solidFill>
                  <a:srgbClr val="7F0B2A"/>
                </a:solidFill>
              </a:rPr>
              <a:t>Provide counselling</a:t>
            </a:r>
          </a:p>
          <a:p>
            <a:pPr>
              <a:spcBef>
                <a:spcPts val="300"/>
              </a:spcBef>
            </a:pPr>
            <a:r>
              <a:rPr lang="en-US" sz="2800" dirty="0">
                <a:solidFill>
                  <a:srgbClr val="7F0B2A"/>
                </a:solidFill>
              </a:rPr>
              <a:t>Try to find out more details</a:t>
            </a:r>
          </a:p>
          <a:p>
            <a:pPr>
              <a:spcBef>
                <a:spcPts val="300"/>
              </a:spcBef>
            </a:pPr>
            <a:r>
              <a:rPr lang="en-US" sz="2800" dirty="0">
                <a:solidFill>
                  <a:srgbClr val="7F0B2A"/>
                </a:solidFill>
              </a:rPr>
              <a:t>Discuss personal issues in public areas</a:t>
            </a:r>
          </a:p>
          <a:p>
            <a:pPr>
              <a:spcBef>
                <a:spcPts val="300"/>
              </a:spcBef>
            </a:pPr>
            <a:r>
              <a:rPr lang="en-US" sz="2800" dirty="0">
                <a:solidFill>
                  <a:srgbClr val="7F0B2A"/>
                </a:solidFill>
              </a:rPr>
              <a:t>Press the staff member to disclose</a:t>
            </a:r>
          </a:p>
        </p:txBody>
      </p:sp>
      <p:sp>
        <p:nvSpPr>
          <p:cNvPr id="3" name="Slide Number Placeholder 2">
            <a:extLst>
              <a:ext uri="{FF2B5EF4-FFF2-40B4-BE49-F238E27FC236}">
                <a16:creationId xmlns:a16="http://schemas.microsoft.com/office/drawing/2014/main" id="{13AE6C0E-D305-4EDE-9163-6AB17381D4AC}"/>
              </a:ext>
            </a:extLst>
          </p:cNvPr>
          <p:cNvSpPr>
            <a:spLocks noGrp="1"/>
          </p:cNvSpPr>
          <p:nvPr>
            <p:ph type="sldNum" sz="quarter" idx="10"/>
          </p:nvPr>
        </p:nvSpPr>
        <p:spPr/>
        <p:txBody>
          <a:bodyPr/>
          <a:lstStyle/>
          <a:p>
            <a:fld id="{6E50814D-6000-4467-A1E5-BC65FA4CE36E}" type="slidenum">
              <a:rPr lang="en-US" smtClean="0"/>
              <a:t>39</a:t>
            </a:fld>
            <a:endParaRPr lang="en-US" dirty="0"/>
          </a:p>
        </p:txBody>
      </p:sp>
    </p:spTree>
    <p:extLst>
      <p:ext uri="{BB962C8B-B14F-4D97-AF65-F5344CB8AC3E}">
        <p14:creationId xmlns:p14="http://schemas.microsoft.com/office/powerpoint/2010/main" val="178148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416EABD-ED58-4689-ACE9-E51284AAC814}"/>
              </a:ext>
            </a:extLst>
          </p:cNvPr>
          <p:cNvPicPr>
            <a:picLocks noChangeAspect="1"/>
          </p:cNvPicPr>
          <p:nvPr/>
        </p:nvPicPr>
        <p:blipFill rotWithShape="1">
          <a:blip r:embed="rId3"/>
          <a:srcRect t="6143" b="4621"/>
          <a:stretch/>
        </p:blipFill>
        <p:spPr>
          <a:xfrm>
            <a:off x="53882" y="2914313"/>
            <a:ext cx="3593792" cy="1343816"/>
          </a:xfrm>
          <a:prstGeom prst="rect">
            <a:avLst/>
          </a:prstGeom>
        </p:spPr>
      </p:pic>
      <p:sp>
        <p:nvSpPr>
          <p:cNvPr id="21" name="TextBox 20">
            <a:extLst>
              <a:ext uri="{FF2B5EF4-FFF2-40B4-BE49-F238E27FC236}">
                <a16:creationId xmlns:a16="http://schemas.microsoft.com/office/drawing/2014/main" id="{44CF3B50-1984-4FFB-8CBE-AA4EDBEC2050}"/>
              </a:ext>
            </a:extLst>
          </p:cNvPr>
          <p:cNvSpPr txBox="1"/>
          <p:nvPr/>
        </p:nvSpPr>
        <p:spPr>
          <a:xfrm>
            <a:off x="3552682" y="1526165"/>
            <a:ext cx="2969501" cy="523220"/>
          </a:xfrm>
          <a:prstGeom prst="rect">
            <a:avLst/>
          </a:prstGeom>
          <a:noFill/>
        </p:spPr>
        <p:txBody>
          <a:bodyPr wrap="square" rtlCol="0">
            <a:spAutoFit/>
          </a:bodyPr>
          <a:lstStyle/>
          <a:p>
            <a:pPr algn="ctr" defTabSz="457200"/>
            <a:r>
              <a:rPr lang="en-US" sz="2800" b="1" dirty="0">
                <a:solidFill>
                  <a:srgbClr val="272727"/>
                </a:solidFill>
                <a:latin typeface="Calibri" panose="020F0502020204030204" pitchFamily="34" charset="0"/>
                <a:cs typeface="Calibri" panose="020F0502020204030204" pitchFamily="34" charset="0"/>
              </a:rPr>
              <a:t>1800 737 732</a:t>
            </a:r>
          </a:p>
        </p:txBody>
      </p:sp>
      <p:pic>
        <p:nvPicPr>
          <p:cNvPr id="22" name="Picture 21">
            <a:extLst>
              <a:ext uri="{FF2B5EF4-FFF2-40B4-BE49-F238E27FC236}">
                <a16:creationId xmlns:a16="http://schemas.microsoft.com/office/drawing/2014/main" id="{42F9FBB0-18F8-4A30-BCC2-468CDE1510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1011"/>
          <a:stretch/>
        </p:blipFill>
        <p:spPr>
          <a:xfrm>
            <a:off x="302854" y="1455387"/>
            <a:ext cx="3619746" cy="687593"/>
          </a:xfrm>
          <a:prstGeom prst="rect">
            <a:avLst/>
          </a:prstGeom>
        </p:spPr>
      </p:pic>
      <p:sp>
        <p:nvSpPr>
          <p:cNvPr id="24" name="TextBox 23">
            <a:extLst>
              <a:ext uri="{FF2B5EF4-FFF2-40B4-BE49-F238E27FC236}">
                <a16:creationId xmlns:a16="http://schemas.microsoft.com/office/drawing/2014/main" id="{2B5914F1-8E67-4616-96E3-8F92F2A30477}"/>
              </a:ext>
            </a:extLst>
          </p:cNvPr>
          <p:cNvSpPr txBox="1"/>
          <p:nvPr/>
        </p:nvSpPr>
        <p:spPr>
          <a:xfrm>
            <a:off x="2321423" y="6871936"/>
            <a:ext cx="4302174" cy="369332"/>
          </a:xfrm>
          <a:prstGeom prst="rect">
            <a:avLst/>
          </a:prstGeom>
          <a:noFill/>
        </p:spPr>
        <p:txBody>
          <a:bodyPr wrap="square" rtlCol="0">
            <a:spAutoFit/>
          </a:bodyPr>
          <a:lstStyle/>
          <a:p>
            <a:pPr defTabSz="457200"/>
            <a:endParaRPr lang="en-AU" dirty="0">
              <a:solidFill>
                <a:prstClr val="black"/>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663E4BDE-DB93-4D49-B416-22F0D19D8CE9}"/>
              </a:ext>
            </a:extLst>
          </p:cNvPr>
          <p:cNvSpPr txBox="1"/>
          <p:nvPr/>
        </p:nvSpPr>
        <p:spPr>
          <a:xfrm>
            <a:off x="9087138" y="3626713"/>
            <a:ext cx="2689659" cy="523220"/>
          </a:xfrm>
          <a:prstGeom prst="rect">
            <a:avLst/>
          </a:prstGeom>
          <a:noFill/>
        </p:spPr>
        <p:txBody>
          <a:bodyPr wrap="square" rtlCol="0">
            <a:spAutoFit/>
          </a:bodyPr>
          <a:lstStyle/>
          <a:p>
            <a:pPr defTabSz="457200"/>
            <a:r>
              <a:rPr lang="en-AU" sz="2800" b="1" dirty="0">
                <a:solidFill>
                  <a:prstClr val="black"/>
                </a:solidFill>
                <a:latin typeface="Calibri" panose="020F0502020204030204" pitchFamily="34" charset="0"/>
                <a:cs typeface="Calibri" panose="020F0502020204030204" pitchFamily="34" charset="0"/>
              </a:rPr>
              <a:t>1800 755 988</a:t>
            </a:r>
          </a:p>
        </p:txBody>
      </p:sp>
      <p:pic>
        <p:nvPicPr>
          <p:cNvPr id="27" name="Picture 26">
            <a:extLst>
              <a:ext uri="{FF2B5EF4-FFF2-40B4-BE49-F238E27FC236}">
                <a16:creationId xmlns:a16="http://schemas.microsoft.com/office/drawing/2014/main" id="{F7827A4E-7490-438D-B894-496BEECF0FF8}"/>
              </a:ext>
            </a:extLst>
          </p:cNvPr>
          <p:cNvPicPr>
            <a:picLocks noChangeAspect="1"/>
          </p:cNvPicPr>
          <p:nvPr/>
        </p:nvPicPr>
        <p:blipFill>
          <a:blip r:embed="rId5"/>
          <a:stretch>
            <a:fillRect/>
          </a:stretch>
        </p:blipFill>
        <p:spPr>
          <a:xfrm>
            <a:off x="6324034" y="3402134"/>
            <a:ext cx="2689659" cy="1301073"/>
          </a:xfrm>
          <a:prstGeom prst="rect">
            <a:avLst/>
          </a:prstGeom>
        </p:spPr>
      </p:pic>
      <p:pic>
        <p:nvPicPr>
          <p:cNvPr id="28" name="Picture 27">
            <a:extLst>
              <a:ext uri="{FF2B5EF4-FFF2-40B4-BE49-F238E27FC236}">
                <a16:creationId xmlns:a16="http://schemas.microsoft.com/office/drawing/2014/main" id="{1F1DAC89-FFA4-426A-9D02-AC31F627A3F8}"/>
              </a:ext>
            </a:extLst>
          </p:cNvPr>
          <p:cNvPicPr>
            <a:picLocks noChangeAspect="1"/>
          </p:cNvPicPr>
          <p:nvPr/>
        </p:nvPicPr>
        <p:blipFill>
          <a:blip r:embed="rId6"/>
          <a:stretch>
            <a:fillRect/>
          </a:stretch>
        </p:blipFill>
        <p:spPr>
          <a:xfrm>
            <a:off x="6315524" y="4789444"/>
            <a:ext cx="3479385" cy="629222"/>
          </a:xfrm>
          <a:prstGeom prst="rect">
            <a:avLst/>
          </a:prstGeom>
        </p:spPr>
      </p:pic>
      <p:pic>
        <p:nvPicPr>
          <p:cNvPr id="29" name="Picture 2" descr="safe steps Family Violence Response Centre">
            <a:extLst>
              <a:ext uri="{FF2B5EF4-FFF2-40B4-BE49-F238E27FC236}">
                <a16:creationId xmlns:a16="http://schemas.microsoft.com/office/drawing/2014/main" id="{8C349B4B-507E-434F-A490-FCFCB706E50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224521" y="1143875"/>
            <a:ext cx="3592965" cy="9055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7107BDA-D451-4FC6-9491-E22D992491BE}"/>
              </a:ext>
            </a:extLst>
          </p:cNvPr>
          <p:cNvSpPr txBox="1"/>
          <p:nvPr/>
        </p:nvSpPr>
        <p:spPr>
          <a:xfrm>
            <a:off x="9896185" y="1426811"/>
            <a:ext cx="2467731" cy="523220"/>
          </a:xfrm>
          <a:prstGeom prst="rect">
            <a:avLst/>
          </a:prstGeom>
          <a:noFill/>
        </p:spPr>
        <p:txBody>
          <a:bodyPr wrap="square" rtlCol="0">
            <a:spAutoFit/>
          </a:bodyPr>
          <a:lstStyle/>
          <a:p>
            <a:pPr defTabSz="457200"/>
            <a:r>
              <a:rPr lang="en-AU" sz="2800" b="1" dirty="0">
                <a:solidFill>
                  <a:prstClr val="black"/>
                </a:solidFill>
                <a:latin typeface="Calibri" panose="020F0502020204030204" pitchFamily="34" charset="0"/>
                <a:cs typeface="Calibri" panose="020F0502020204030204" pitchFamily="34" charset="0"/>
              </a:rPr>
              <a:t>1800 015 188</a:t>
            </a:r>
          </a:p>
        </p:txBody>
      </p:sp>
      <p:sp>
        <p:nvSpPr>
          <p:cNvPr id="31" name="TextBox 30">
            <a:extLst>
              <a:ext uri="{FF2B5EF4-FFF2-40B4-BE49-F238E27FC236}">
                <a16:creationId xmlns:a16="http://schemas.microsoft.com/office/drawing/2014/main" id="{E42307A8-11C3-4790-9EB6-548335D1059A}"/>
              </a:ext>
            </a:extLst>
          </p:cNvPr>
          <p:cNvSpPr txBox="1"/>
          <p:nvPr/>
        </p:nvSpPr>
        <p:spPr>
          <a:xfrm>
            <a:off x="3462809" y="3354565"/>
            <a:ext cx="2737227" cy="523220"/>
          </a:xfrm>
          <a:prstGeom prst="rect">
            <a:avLst/>
          </a:prstGeom>
          <a:noFill/>
        </p:spPr>
        <p:txBody>
          <a:bodyPr wrap="square" rtlCol="0">
            <a:spAutoFit/>
          </a:bodyPr>
          <a:lstStyle/>
          <a:p>
            <a:pPr defTabSz="457200"/>
            <a:r>
              <a:rPr lang="en-AU" sz="2800" b="1" dirty="0">
                <a:solidFill>
                  <a:prstClr val="black"/>
                </a:solidFill>
                <a:latin typeface="Calibri" panose="020F0502020204030204" pitchFamily="34" charset="0"/>
                <a:cs typeface="Calibri" panose="020F0502020204030204" pitchFamily="34" charset="0"/>
              </a:rPr>
              <a:t>1800 105 303</a:t>
            </a:r>
          </a:p>
        </p:txBody>
      </p:sp>
      <p:sp>
        <p:nvSpPr>
          <p:cNvPr id="33" name="Rectangle 32">
            <a:extLst>
              <a:ext uri="{FF2B5EF4-FFF2-40B4-BE49-F238E27FC236}">
                <a16:creationId xmlns:a16="http://schemas.microsoft.com/office/drawing/2014/main" id="{2FEE7114-3432-427C-BD68-3747D02C036A}"/>
              </a:ext>
            </a:extLst>
          </p:cNvPr>
          <p:cNvSpPr/>
          <p:nvPr/>
        </p:nvSpPr>
        <p:spPr>
          <a:xfrm>
            <a:off x="2397091" y="5015032"/>
            <a:ext cx="2875596" cy="523220"/>
          </a:xfrm>
          <a:prstGeom prst="rect">
            <a:avLst/>
          </a:prstGeom>
        </p:spPr>
        <p:txBody>
          <a:bodyPr wrap="square">
            <a:spAutoFit/>
          </a:bodyPr>
          <a:lstStyle/>
          <a:p>
            <a:pPr algn="ctr" defTabSz="457200"/>
            <a:r>
              <a:rPr lang="en-AU" sz="2800" b="1" dirty="0">
                <a:solidFill>
                  <a:prstClr val="black"/>
                </a:solidFill>
                <a:latin typeface="Calibri" panose="020F0502020204030204" pitchFamily="34" charset="0"/>
                <a:cs typeface="Calibri" panose="020F0502020204030204" pitchFamily="34" charset="0"/>
              </a:rPr>
              <a:t>1800 542 847</a:t>
            </a:r>
          </a:p>
        </p:txBody>
      </p:sp>
      <p:pic>
        <p:nvPicPr>
          <p:cNvPr id="35" name="Picture 34">
            <a:extLst>
              <a:ext uri="{FF2B5EF4-FFF2-40B4-BE49-F238E27FC236}">
                <a16:creationId xmlns:a16="http://schemas.microsoft.com/office/drawing/2014/main" id="{DA7EB8DA-FBC2-4266-B892-5CC4C8305034}"/>
              </a:ext>
            </a:extLst>
          </p:cNvPr>
          <p:cNvPicPr>
            <a:picLocks noChangeAspect="1"/>
          </p:cNvPicPr>
          <p:nvPr/>
        </p:nvPicPr>
        <p:blipFill>
          <a:blip r:embed="rId8"/>
          <a:stretch>
            <a:fillRect/>
          </a:stretch>
        </p:blipFill>
        <p:spPr>
          <a:xfrm>
            <a:off x="6224522" y="2188365"/>
            <a:ext cx="3286217" cy="1020185"/>
          </a:xfrm>
          <a:prstGeom prst="rect">
            <a:avLst/>
          </a:prstGeom>
        </p:spPr>
      </p:pic>
      <p:sp>
        <p:nvSpPr>
          <p:cNvPr id="36" name="TextBox 35">
            <a:extLst>
              <a:ext uri="{FF2B5EF4-FFF2-40B4-BE49-F238E27FC236}">
                <a16:creationId xmlns:a16="http://schemas.microsoft.com/office/drawing/2014/main" id="{FA5CE79E-AAB8-481A-A225-AAC6869FC146}"/>
              </a:ext>
            </a:extLst>
          </p:cNvPr>
          <p:cNvSpPr txBox="1"/>
          <p:nvPr/>
        </p:nvSpPr>
        <p:spPr>
          <a:xfrm>
            <a:off x="9313357" y="2475002"/>
            <a:ext cx="2689659" cy="523220"/>
          </a:xfrm>
          <a:prstGeom prst="rect">
            <a:avLst/>
          </a:prstGeom>
          <a:noFill/>
        </p:spPr>
        <p:txBody>
          <a:bodyPr wrap="square" rtlCol="0">
            <a:spAutoFit/>
          </a:bodyPr>
          <a:lstStyle/>
          <a:p>
            <a:pPr algn="ctr" defTabSz="457200"/>
            <a:r>
              <a:rPr lang="en-US" sz="2800" b="1" dirty="0">
                <a:solidFill>
                  <a:srgbClr val="272727"/>
                </a:solidFill>
                <a:latin typeface="Calibri" panose="020F0502020204030204" pitchFamily="34" charset="0"/>
                <a:cs typeface="Calibri" panose="020F0502020204030204" pitchFamily="34" charset="0"/>
              </a:rPr>
              <a:t>1800 806 292</a:t>
            </a:r>
            <a:endParaRPr lang="en-US" sz="2800" dirty="0">
              <a:solidFill>
                <a:prstClr val="black"/>
              </a:solidFill>
              <a:latin typeface="Calibri" panose="020F0502020204030204" pitchFamily="34" charset="0"/>
              <a:cs typeface="Calibri" panose="020F0502020204030204" pitchFamily="34" charset="0"/>
            </a:endParaRPr>
          </a:p>
        </p:txBody>
      </p:sp>
      <p:sp>
        <p:nvSpPr>
          <p:cNvPr id="37" name="Rectangle 36"/>
          <p:cNvSpPr/>
          <p:nvPr/>
        </p:nvSpPr>
        <p:spPr>
          <a:xfrm>
            <a:off x="9812842" y="4821378"/>
            <a:ext cx="3142096" cy="684803"/>
          </a:xfrm>
          <a:prstGeom prst="rect">
            <a:avLst/>
          </a:prstGeom>
        </p:spPr>
        <p:txBody>
          <a:bodyPr wrap="square">
            <a:spAutoFit/>
          </a:bodyPr>
          <a:lstStyle/>
          <a:p>
            <a:pPr defTabSz="457200"/>
            <a:r>
              <a:rPr lang="en-AU" sz="2800" b="1" dirty="0">
                <a:solidFill>
                  <a:prstClr val="black"/>
                </a:solidFill>
                <a:latin typeface="Calibri" panose="020F0502020204030204" pitchFamily="34" charset="0"/>
                <a:cs typeface="Calibri" panose="020F0502020204030204" pitchFamily="34" charset="0"/>
              </a:rPr>
              <a:t>1300 766 491</a:t>
            </a:r>
          </a:p>
          <a:p>
            <a:pPr defTabSz="457200"/>
            <a:r>
              <a:rPr lang="en-AU" sz="1050" dirty="0">
                <a:solidFill>
                  <a:prstClr val="black"/>
                </a:solidFill>
                <a:latin typeface="Calibri" panose="020F0502020204030204" pitchFamily="34" charset="0"/>
                <a:cs typeface="Calibri" panose="020F0502020204030204" pitchFamily="34" charset="0"/>
              </a:rPr>
              <a:t> </a:t>
            </a:r>
          </a:p>
        </p:txBody>
      </p:sp>
      <p:sp>
        <p:nvSpPr>
          <p:cNvPr id="19" name="Title 1">
            <a:extLst>
              <a:ext uri="{FF2B5EF4-FFF2-40B4-BE49-F238E27FC236}">
                <a16:creationId xmlns:a16="http://schemas.microsoft.com/office/drawing/2014/main" id="{85D0C9E2-C9A9-4B82-BC82-6CD76E7FFC90}"/>
              </a:ext>
            </a:extLst>
          </p:cNvPr>
          <p:cNvSpPr>
            <a:spLocks noGrp="1"/>
          </p:cNvSpPr>
          <p:nvPr>
            <p:ph type="title"/>
          </p:nvPr>
        </p:nvSpPr>
        <p:spPr>
          <a:xfrm>
            <a:off x="0" y="-133004"/>
            <a:ext cx="12192000" cy="980902"/>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Specialist Family Violence Services </a:t>
            </a:r>
          </a:p>
        </p:txBody>
      </p:sp>
      <p:sp>
        <p:nvSpPr>
          <p:cNvPr id="6" name="Slide Number Placeholder 5">
            <a:extLst>
              <a:ext uri="{FF2B5EF4-FFF2-40B4-BE49-F238E27FC236}">
                <a16:creationId xmlns:a16="http://schemas.microsoft.com/office/drawing/2014/main" id="{77C90D7C-FA31-45B3-8BCF-DA3EAA0B98C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34649D-816B-48DE-B1D9-F0AB5DA49AEA}" type="slidenum">
              <a:rPr lang="en-AU" smtClean="0"/>
              <a:pPr/>
              <a:t>4</a:t>
            </a:fld>
            <a:endParaRPr lang="en-US" dirty="0"/>
          </a:p>
        </p:txBody>
      </p:sp>
      <p:pic>
        <p:nvPicPr>
          <p:cNvPr id="2" name="Picture 1">
            <a:extLst>
              <a:ext uri="{FF2B5EF4-FFF2-40B4-BE49-F238E27FC236}">
                <a16:creationId xmlns:a16="http://schemas.microsoft.com/office/drawing/2014/main" id="{DF3A14AA-C905-480E-9445-DDF1EBFF56DB}"/>
              </a:ext>
            </a:extLst>
          </p:cNvPr>
          <p:cNvPicPr>
            <a:picLocks noChangeAspect="1"/>
          </p:cNvPicPr>
          <p:nvPr/>
        </p:nvPicPr>
        <p:blipFill>
          <a:blip r:embed="rId9"/>
          <a:stretch>
            <a:fillRect/>
          </a:stretch>
        </p:blipFill>
        <p:spPr>
          <a:xfrm>
            <a:off x="400968" y="4763450"/>
            <a:ext cx="2041847" cy="772410"/>
          </a:xfrm>
          <a:prstGeom prst="rect">
            <a:avLst/>
          </a:prstGeom>
        </p:spPr>
      </p:pic>
      <p:sp>
        <p:nvSpPr>
          <p:cNvPr id="34" name="Rectangle 33">
            <a:extLst>
              <a:ext uri="{FF2B5EF4-FFF2-40B4-BE49-F238E27FC236}">
                <a16:creationId xmlns:a16="http://schemas.microsoft.com/office/drawing/2014/main" id="{4C426195-C8EF-450F-B7EF-6FF799827FBF}"/>
              </a:ext>
            </a:extLst>
          </p:cNvPr>
          <p:cNvSpPr/>
          <p:nvPr/>
        </p:nvSpPr>
        <p:spPr>
          <a:xfrm>
            <a:off x="8860920" y="5802899"/>
            <a:ext cx="3142096" cy="684803"/>
          </a:xfrm>
          <a:prstGeom prst="rect">
            <a:avLst/>
          </a:prstGeom>
        </p:spPr>
        <p:txBody>
          <a:bodyPr wrap="square">
            <a:spAutoFit/>
          </a:bodyPr>
          <a:lstStyle/>
          <a:p>
            <a:pPr defTabSz="457200"/>
            <a:r>
              <a:rPr lang="en-AU" sz="2800" b="1" dirty="0">
                <a:solidFill>
                  <a:prstClr val="black"/>
                </a:solidFill>
                <a:latin typeface="Calibri" panose="020F0502020204030204" pitchFamily="34" charset="0"/>
                <a:cs typeface="Calibri" panose="020F0502020204030204" pitchFamily="34" charset="0"/>
              </a:rPr>
              <a:t>1300 78 99 78</a:t>
            </a:r>
          </a:p>
          <a:p>
            <a:pPr defTabSz="457200"/>
            <a:r>
              <a:rPr lang="en-AU" sz="1050" dirty="0">
                <a:solidFill>
                  <a:prstClr val="black"/>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DD5927F2-729A-408A-B7D0-CEA9FF248A67}"/>
              </a:ext>
            </a:extLst>
          </p:cNvPr>
          <p:cNvPicPr>
            <a:picLocks noChangeAspect="1"/>
          </p:cNvPicPr>
          <p:nvPr/>
        </p:nvPicPr>
        <p:blipFill>
          <a:blip r:embed="rId10"/>
          <a:stretch>
            <a:fillRect/>
          </a:stretch>
        </p:blipFill>
        <p:spPr>
          <a:xfrm>
            <a:off x="6446391" y="5478714"/>
            <a:ext cx="2327822" cy="1158003"/>
          </a:xfrm>
          <a:prstGeom prst="rect">
            <a:avLst/>
          </a:prstGeom>
        </p:spPr>
      </p:pic>
      <p:pic>
        <p:nvPicPr>
          <p:cNvPr id="5" name="Picture 4">
            <a:extLst>
              <a:ext uri="{FF2B5EF4-FFF2-40B4-BE49-F238E27FC236}">
                <a16:creationId xmlns:a16="http://schemas.microsoft.com/office/drawing/2014/main" id="{DEC1EC51-7D1F-4D0A-9814-A697593F7214}"/>
              </a:ext>
            </a:extLst>
          </p:cNvPr>
          <p:cNvPicPr>
            <a:picLocks noChangeAspect="1"/>
          </p:cNvPicPr>
          <p:nvPr/>
        </p:nvPicPr>
        <p:blipFill>
          <a:blip r:embed="rId11"/>
          <a:stretch>
            <a:fillRect/>
          </a:stretch>
        </p:blipFill>
        <p:spPr>
          <a:xfrm>
            <a:off x="327770" y="5785981"/>
            <a:ext cx="2327822" cy="782099"/>
          </a:xfrm>
          <a:prstGeom prst="rect">
            <a:avLst/>
          </a:prstGeom>
        </p:spPr>
      </p:pic>
      <p:sp>
        <p:nvSpPr>
          <p:cNvPr id="39" name="Rectangle 38">
            <a:extLst>
              <a:ext uri="{FF2B5EF4-FFF2-40B4-BE49-F238E27FC236}">
                <a16:creationId xmlns:a16="http://schemas.microsoft.com/office/drawing/2014/main" id="{53D75F6F-4B0A-4F88-A153-30688295C02E}"/>
              </a:ext>
            </a:extLst>
          </p:cNvPr>
          <p:cNvSpPr/>
          <p:nvPr/>
        </p:nvSpPr>
        <p:spPr>
          <a:xfrm>
            <a:off x="2420537" y="5883691"/>
            <a:ext cx="2875596" cy="523220"/>
          </a:xfrm>
          <a:prstGeom prst="rect">
            <a:avLst/>
          </a:prstGeom>
        </p:spPr>
        <p:txBody>
          <a:bodyPr wrap="square">
            <a:spAutoFit/>
          </a:bodyPr>
          <a:lstStyle/>
          <a:p>
            <a:pPr algn="ctr" defTabSz="457200"/>
            <a:r>
              <a:rPr lang="en-AU" sz="2800" b="1" dirty="0">
                <a:solidFill>
                  <a:prstClr val="black"/>
                </a:solidFill>
                <a:latin typeface="Calibri" panose="020F0502020204030204" pitchFamily="34" charset="0"/>
                <a:cs typeface="Calibri" panose="020F0502020204030204" pitchFamily="34" charset="0"/>
              </a:rPr>
              <a:t>1800 729 367</a:t>
            </a:r>
          </a:p>
        </p:txBody>
      </p:sp>
      <p:pic>
        <p:nvPicPr>
          <p:cNvPr id="40" name="Picture 39">
            <a:extLst>
              <a:ext uri="{FF2B5EF4-FFF2-40B4-BE49-F238E27FC236}">
                <a16:creationId xmlns:a16="http://schemas.microsoft.com/office/drawing/2014/main" id="{0F9C6472-33C3-4E95-9979-59569C51CD2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3965"/>
          <a:stretch/>
        </p:blipFill>
        <p:spPr>
          <a:xfrm>
            <a:off x="220911" y="2140973"/>
            <a:ext cx="5273265" cy="523219"/>
          </a:xfrm>
          <a:prstGeom prst="rect">
            <a:avLst/>
          </a:prstGeom>
        </p:spPr>
      </p:pic>
      <p:sp>
        <p:nvSpPr>
          <p:cNvPr id="38" name="TextBox 24">
            <a:extLst>
              <a:ext uri="{FF2B5EF4-FFF2-40B4-BE49-F238E27FC236}">
                <a16:creationId xmlns:a16="http://schemas.microsoft.com/office/drawing/2014/main" id="{B3A3FFB1-5F4B-494F-98AE-16974E652730}"/>
              </a:ext>
            </a:extLst>
          </p:cNvPr>
          <p:cNvSpPr txBox="1"/>
          <p:nvPr/>
        </p:nvSpPr>
        <p:spPr>
          <a:xfrm>
            <a:off x="2978438" y="4461544"/>
            <a:ext cx="251573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AU" sz="2800" dirty="0">
                <a:solidFill>
                  <a:prstClr val="black"/>
                </a:solidFill>
                <a:latin typeface="Calibri" panose="020F0502020204030204" pitchFamily="34" charset="0"/>
                <a:cs typeface="Calibri" panose="020F0502020204030204" pitchFamily="34" charset="0"/>
              </a:rPr>
              <a:t>LGBTQIA+</a:t>
            </a:r>
            <a:endParaRPr lang="en-AU"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8388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20000" y="2160000"/>
            <a:ext cx="11606112" cy="3924000"/>
          </a:xfrm>
        </p:spPr>
        <p:txBody>
          <a:bodyPr/>
          <a:lstStyle/>
          <a:p>
            <a:endParaRPr lang="en-US" dirty="0"/>
          </a:p>
          <a:p>
            <a:endParaRPr lang="en-US" dirty="0"/>
          </a:p>
          <a:p>
            <a:endParaRPr lang="en-US" dirty="0"/>
          </a:p>
          <a:p>
            <a:endParaRPr lang="en-US" dirty="0"/>
          </a:p>
        </p:txBody>
      </p:sp>
      <p:sp>
        <p:nvSpPr>
          <p:cNvPr id="19" name="Rectangle 18"/>
          <p:cNvSpPr/>
          <p:nvPr/>
        </p:nvSpPr>
        <p:spPr>
          <a:xfrm>
            <a:off x="329647" y="1318022"/>
            <a:ext cx="11705036" cy="738664"/>
          </a:xfrm>
          <a:prstGeom prst="rect">
            <a:avLst/>
          </a:prstGeom>
        </p:spPr>
        <p:txBody>
          <a:bodyPr wrap="square">
            <a:spAutoFit/>
          </a:bodyPr>
          <a:lstStyle/>
          <a:p>
            <a:endParaRPr lang="en-AU" sz="2400">
              <a:solidFill>
                <a:srgbClr val="A90159"/>
              </a:solidFill>
            </a:endParaRPr>
          </a:p>
          <a:p>
            <a:endParaRPr lang="en-AU" dirty="0"/>
          </a:p>
        </p:txBody>
      </p:sp>
      <p:sp>
        <p:nvSpPr>
          <p:cNvPr id="3" name="Slide Number Placeholder 2">
            <a:extLst>
              <a:ext uri="{FF2B5EF4-FFF2-40B4-BE49-F238E27FC236}">
                <a16:creationId xmlns:a16="http://schemas.microsoft.com/office/drawing/2014/main" id="{45292A9E-125F-49E1-961D-0557AB133698}"/>
              </a:ext>
            </a:extLst>
          </p:cNvPr>
          <p:cNvSpPr>
            <a:spLocks noGrp="1"/>
          </p:cNvSpPr>
          <p:nvPr>
            <p:ph type="sldNum" sz="quarter" idx="10"/>
          </p:nvPr>
        </p:nvSpPr>
        <p:spPr/>
        <p:txBody>
          <a:bodyPr/>
          <a:lstStyle/>
          <a:p>
            <a:fld id="{6E50814D-6000-4467-A1E5-BC65FA4CE36E}" type="slidenum">
              <a:rPr lang="en-US" smtClean="0"/>
              <a:t>40</a:t>
            </a:fld>
            <a:endParaRPr lang="en-US" dirty="0"/>
          </a:p>
        </p:txBody>
      </p:sp>
      <p:sp>
        <p:nvSpPr>
          <p:cNvPr id="7" name="Title 6">
            <a:extLst>
              <a:ext uri="{FF2B5EF4-FFF2-40B4-BE49-F238E27FC236}">
                <a16:creationId xmlns:a16="http://schemas.microsoft.com/office/drawing/2014/main" id="{AEA90209-2501-43A3-83CB-83FE621C08A0}"/>
              </a:ext>
            </a:extLst>
          </p:cNvPr>
          <p:cNvSpPr>
            <a:spLocks noGrp="1"/>
          </p:cNvSpPr>
          <p:nvPr>
            <p:ph type="title"/>
          </p:nvPr>
        </p:nvSpPr>
        <p:spPr>
          <a:xfrm>
            <a:off x="0" y="0"/>
            <a:ext cx="12192000" cy="990601"/>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Putting it into practice</a:t>
            </a:r>
            <a:endParaRPr lang="en-US" dirty="0"/>
          </a:p>
        </p:txBody>
      </p:sp>
      <p:sp>
        <p:nvSpPr>
          <p:cNvPr id="10" name="Rectangle 9">
            <a:extLst>
              <a:ext uri="{FF2B5EF4-FFF2-40B4-BE49-F238E27FC236}">
                <a16:creationId xmlns:a16="http://schemas.microsoft.com/office/drawing/2014/main" id="{BFCEC2A2-47E4-4D11-A753-8A3D52D57CAE}"/>
              </a:ext>
            </a:extLst>
          </p:cNvPr>
          <p:cNvSpPr/>
          <p:nvPr/>
        </p:nvSpPr>
        <p:spPr>
          <a:xfrm>
            <a:off x="329647" y="1318022"/>
            <a:ext cx="11705036" cy="59093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black"/>
                </a:solidFill>
                <a:effectLst/>
                <a:uLnTx/>
                <a:uFillTx/>
              </a:rPr>
              <a:t>Lee has always been a reliable and well regarded nurse – however over the past month they have been distracted at work, not interacting with other staff during their break and have called in sick several times without a medical certificate.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Would you ask a question about family violence?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How would you frame that?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What would you ask?</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What assumptions have you made about Lee and their relationship?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7F0B2A"/>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If Lee is recently arrived to Australia, what else might you need to consider?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If Lee is in a same sex relationship, what else might you consider?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rgbClr val="7F0B2A"/>
                </a:solidFill>
                <a:effectLst/>
                <a:uLnTx/>
                <a:uFillTx/>
              </a:rPr>
              <a:t>If Lee has a physical disability, what else might you consider?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A90159"/>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04235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97" y="278395"/>
            <a:ext cx="11926606" cy="922867"/>
          </a:xfrm>
          <a:prstGeom prst="rect">
            <a:avLst/>
          </a:prstGeom>
        </p:spPr>
        <p:txBody>
          <a:bodyPr vert="horz" lIns="91440" tIns="45720" rIns="91440" bIns="45720" rtlCol="0" anchor="t" anchorCtr="0">
            <a:noAutofit/>
          </a:bodyPr>
          <a:lstStyle>
            <a:lvl1pPr algn="l" defTabSz="914400" rtl="0" eaLnBrk="1" latinLnBrk="0" hangingPunct="1">
              <a:lnSpc>
                <a:spcPts val="2600"/>
              </a:lnSpc>
              <a:spcBef>
                <a:spcPct val="0"/>
              </a:spcBef>
              <a:buNone/>
              <a:defRPr sz="2600" kern="1200" cap="all" baseline="0">
                <a:solidFill>
                  <a:srgbClr val="E0006C"/>
                </a:solidFill>
                <a:latin typeface="Verdana" pitchFamily="34" charset="0"/>
                <a:ea typeface="Verdana" pitchFamily="34" charset="0"/>
                <a:cs typeface="Verdana" pitchFamily="34" charset="0"/>
              </a:defRPr>
            </a:lvl1pPr>
          </a:lstStyle>
          <a:p>
            <a:pPr algn="ctr">
              <a:lnSpc>
                <a:spcPct val="100000"/>
              </a:lnSpc>
            </a:pPr>
            <a:r>
              <a:rPr lang="en-US" altLang="zh-CN" sz="3200" b="1" cap="none" dirty="0">
                <a:solidFill>
                  <a:srgbClr val="0076A3"/>
                </a:solidFill>
                <a:latin typeface="Arial" panose="020B0604020202020204" pitchFamily="34" charset="0"/>
                <a:ea typeface="+mj-ea"/>
                <a:cs typeface="Arial" panose="020B0604020202020204" pitchFamily="34" charset="0"/>
              </a:rPr>
              <a:t>End of part 2: Where to go for more information </a:t>
            </a:r>
            <a:endParaRPr lang="en-AU" sz="3200" b="1" cap="none" dirty="0">
              <a:solidFill>
                <a:srgbClr val="0076A3"/>
              </a:solidFill>
              <a:latin typeface="Arial" panose="020B0604020202020204" pitchFamily="34" charset="0"/>
              <a:ea typeface="+mj-ea"/>
              <a:cs typeface="Arial" panose="020B0604020202020204" pitchFamily="34" charset="0"/>
            </a:endParaRPr>
          </a:p>
        </p:txBody>
      </p:sp>
      <p:sp>
        <p:nvSpPr>
          <p:cNvPr id="6" name="Slide Number Placeholder 5">
            <a:extLst>
              <a:ext uri="{FF2B5EF4-FFF2-40B4-BE49-F238E27FC236}">
                <a16:creationId xmlns:a16="http://schemas.microsoft.com/office/drawing/2014/main" id="{9D45E69D-CD91-49B6-AF84-DD089A71D0B0}"/>
              </a:ext>
            </a:extLst>
          </p:cNvPr>
          <p:cNvSpPr>
            <a:spLocks noGrp="1"/>
          </p:cNvSpPr>
          <p:nvPr>
            <p:ph type="sldNum" sz="quarter" idx="10"/>
          </p:nvPr>
        </p:nvSpPr>
        <p:spPr/>
        <p:txBody>
          <a:bodyPr/>
          <a:lstStyle/>
          <a:p>
            <a:fld id="{6E50814D-6000-4467-A1E5-BC65FA4CE36E}" type="slidenum">
              <a:rPr lang="en-US" smtClean="0">
                <a:solidFill>
                  <a:schemeClr val="accent2"/>
                </a:solidFill>
              </a:rPr>
              <a:pPr/>
              <a:t>41</a:t>
            </a:fld>
            <a:endParaRPr lang="en-US" dirty="0">
              <a:solidFill>
                <a:schemeClr val="accent2"/>
              </a:solidFill>
            </a:endParaRPr>
          </a:p>
        </p:txBody>
      </p:sp>
      <p:sp>
        <p:nvSpPr>
          <p:cNvPr id="8" name="TextBox 7">
            <a:extLst>
              <a:ext uri="{FF2B5EF4-FFF2-40B4-BE49-F238E27FC236}">
                <a16:creationId xmlns:a16="http://schemas.microsoft.com/office/drawing/2014/main" id="{A9374A81-E018-41E1-BFF7-84DF274056E3}"/>
              </a:ext>
            </a:extLst>
          </p:cNvPr>
          <p:cNvSpPr txBox="1"/>
          <p:nvPr/>
        </p:nvSpPr>
        <p:spPr>
          <a:xfrm>
            <a:off x="270300" y="1673925"/>
            <a:ext cx="5000291" cy="1569660"/>
          </a:xfrm>
          <a:prstGeom prst="rect">
            <a:avLst/>
          </a:prstGeom>
          <a:noFill/>
        </p:spPr>
        <p:txBody>
          <a:bodyPr wrap="square" rtlCol="0">
            <a:spAutoFit/>
          </a:bodyPr>
          <a:lstStyle/>
          <a:p>
            <a:r>
              <a:rPr lang="en-US" sz="2400" dirty="0">
                <a:solidFill>
                  <a:srgbClr val="0076A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https://www.1800respect.org.au/introduction-to-responding/</a:t>
            </a:r>
            <a:r>
              <a:rPr lang="en-US" sz="2400" dirty="0">
                <a:solidFill>
                  <a:srgbClr val="0076A3"/>
                </a:solidFill>
                <a:latin typeface="Arial" panose="020B0604020202020204" pitchFamily="34" charset="0"/>
                <a:cs typeface="Arial" panose="020B0604020202020204" pitchFamily="34" charset="0"/>
              </a:rPr>
              <a:t> for more information and videos on responding safely &amp; sensitively </a:t>
            </a:r>
          </a:p>
        </p:txBody>
      </p:sp>
      <p:sp>
        <p:nvSpPr>
          <p:cNvPr id="14" name="TextBox 13">
            <a:extLst>
              <a:ext uri="{FF2B5EF4-FFF2-40B4-BE49-F238E27FC236}">
                <a16:creationId xmlns:a16="http://schemas.microsoft.com/office/drawing/2014/main" id="{FC0410E1-9F15-4C11-847D-CF85B8C31888}"/>
              </a:ext>
            </a:extLst>
          </p:cNvPr>
          <p:cNvSpPr txBox="1"/>
          <p:nvPr/>
        </p:nvSpPr>
        <p:spPr>
          <a:xfrm>
            <a:off x="6293146" y="1655923"/>
            <a:ext cx="5511983"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https://www.vic.gov.au/maram-practice-guides-and-resources</a:t>
            </a:r>
            <a:r>
              <a:rPr lang="en-US" sz="2400" dirty="0">
                <a:latin typeface="Arial" panose="020B0604020202020204" pitchFamily="34" charset="0"/>
                <a:cs typeface="Arial" panose="020B0604020202020204" pitchFamily="34" charset="0"/>
              </a:rPr>
              <a:t> for the MARAM tools and resources </a:t>
            </a:r>
          </a:p>
        </p:txBody>
      </p:sp>
      <p:sp>
        <p:nvSpPr>
          <p:cNvPr id="10" name="Slide Number Placeholder 3">
            <a:extLst>
              <a:ext uri="{FF2B5EF4-FFF2-40B4-BE49-F238E27FC236}">
                <a16:creationId xmlns:a16="http://schemas.microsoft.com/office/drawing/2014/main" id="{A45B2F3E-CFA3-4EEE-9255-66F0C7AE0071}"/>
              </a:ext>
            </a:extLst>
          </p:cNvPr>
          <p:cNvSpPr txBox="1">
            <a:spLocks/>
          </p:cNvSpPr>
          <p:nvPr/>
        </p:nvSpPr>
        <p:spPr>
          <a:xfrm>
            <a:off x="9049138" y="612729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800" b="1" kern="1200">
                <a:solidFill>
                  <a:srgbClr val="0020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41</a:t>
            </a:fld>
            <a:endParaRPr lang="en-US" dirty="0"/>
          </a:p>
        </p:txBody>
      </p:sp>
      <p:pic>
        <p:nvPicPr>
          <p:cNvPr id="2" name="Picture 1">
            <a:extLst>
              <a:ext uri="{FF2B5EF4-FFF2-40B4-BE49-F238E27FC236}">
                <a16:creationId xmlns:a16="http://schemas.microsoft.com/office/drawing/2014/main" id="{83B45CA8-AC42-4C38-B49A-AA81472202A2}"/>
              </a:ext>
            </a:extLst>
          </p:cNvPr>
          <p:cNvPicPr>
            <a:picLocks noChangeAspect="1"/>
          </p:cNvPicPr>
          <p:nvPr/>
        </p:nvPicPr>
        <p:blipFill>
          <a:blip r:embed="rId5"/>
          <a:stretch>
            <a:fillRect/>
          </a:stretch>
        </p:blipFill>
        <p:spPr>
          <a:xfrm>
            <a:off x="270300" y="3411762"/>
            <a:ext cx="5024148" cy="2614685"/>
          </a:xfrm>
          <a:prstGeom prst="rect">
            <a:avLst/>
          </a:prstGeom>
        </p:spPr>
      </p:pic>
      <p:pic>
        <p:nvPicPr>
          <p:cNvPr id="5" name="Picture 4">
            <a:extLst>
              <a:ext uri="{FF2B5EF4-FFF2-40B4-BE49-F238E27FC236}">
                <a16:creationId xmlns:a16="http://schemas.microsoft.com/office/drawing/2014/main" id="{461549F8-6941-4871-8BFF-7E955C2F4A26}"/>
              </a:ext>
            </a:extLst>
          </p:cNvPr>
          <p:cNvPicPr>
            <a:picLocks noChangeAspect="1"/>
          </p:cNvPicPr>
          <p:nvPr/>
        </p:nvPicPr>
        <p:blipFill>
          <a:blip r:embed="rId6"/>
          <a:stretch>
            <a:fillRect/>
          </a:stretch>
        </p:blipFill>
        <p:spPr>
          <a:xfrm>
            <a:off x="6456852" y="3230257"/>
            <a:ext cx="5184569" cy="2614685"/>
          </a:xfrm>
          <a:prstGeom prst="rect">
            <a:avLst/>
          </a:prstGeom>
        </p:spPr>
      </p:pic>
    </p:spTree>
    <p:extLst>
      <p:ext uri="{BB962C8B-B14F-4D97-AF65-F5344CB8AC3E}">
        <p14:creationId xmlns:p14="http://schemas.microsoft.com/office/powerpoint/2010/main" val="3455059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52939"/>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FV Workplace Support policy and procedure: key features</a:t>
            </a:r>
            <a:endParaRPr lang="en-AU" dirty="0"/>
          </a:p>
        </p:txBody>
      </p:sp>
      <p:sp>
        <p:nvSpPr>
          <p:cNvPr id="3" name="Content Placeholder 2"/>
          <p:cNvSpPr>
            <a:spLocks noGrp="1"/>
          </p:cNvSpPr>
          <p:nvPr>
            <p:ph idx="1"/>
          </p:nvPr>
        </p:nvSpPr>
        <p:spPr>
          <a:xfrm>
            <a:off x="697523" y="1560126"/>
            <a:ext cx="10521782" cy="5161349"/>
          </a:xfrm>
          <a:noFill/>
        </p:spPr>
        <p:txBody>
          <a:bodyPr wrap="square" rtlCol="0">
            <a:spAutoFit/>
          </a:bodyPr>
          <a:lstStyle/>
          <a:p>
            <a:pPr lvl="1" fontAlgn="base">
              <a:lnSpc>
                <a:spcPct val="100000"/>
              </a:lnSpc>
              <a:spcAft>
                <a:spcPts val="600"/>
              </a:spcAft>
            </a:pPr>
            <a:r>
              <a:rPr lang="en-US" sz="2800" dirty="0"/>
              <a:t>Acknowledges the devastating impact of FV &amp; it is a violation of human rights</a:t>
            </a:r>
          </a:p>
          <a:p>
            <a:pPr lvl="1" fontAlgn="base">
              <a:lnSpc>
                <a:spcPct val="100000"/>
              </a:lnSpc>
              <a:spcAft>
                <a:spcPts val="600"/>
              </a:spcAft>
            </a:pPr>
            <a:r>
              <a:rPr lang="en-US" sz="2800" dirty="0"/>
              <a:t>Acknowledges that anyone can experience FV &amp; that it is a gendered crime </a:t>
            </a:r>
          </a:p>
          <a:p>
            <a:pPr lvl="1" fontAlgn="base">
              <a:lnSpc>
                <a:spcPct val="100000"/>
              </a:lnSpc>
              <a:spcAft>
                <a:spcPts val="600"/>
              </a:spcAft>
            </a:pPr>
            <a:r>
              <a:rPr lang="en-US" sz="2800" dirty="0"/>
              <a:t>Creates a safe place for disclosures &amp; empowers employee decision making</a:t>
            </a:r>
          </a:p>
          <a:p>
            <a:pPr lvl="1" fontAlgn="base">
              <a:lnSpc>
                <a:spcPct val="100000"/>
              </a:lnSpc>
              <a:spcAft>
                <a:spcPts val="600"/>
              </a:spcAft>
            </a:pPr>
            <a:r>
              <a:rPr lang="en-US" sz="2800" dirty="0"/>
              <a:t>Defines family violence</a:t>
            </a:r>
          </a:p>
          <a:p>
            <a:pPr lvl="1" fontAlgn="base">
              <a:lnSpc>
                <a:spcPct val="100000"/>
              </a:lnSpc>
              <a:spcAft>
                <a:spcPts val="600"/>
              </a:spcAft>
            </a:pPr>
            <a:r>
              <a:rPr lang="en-US" sz="2800" dirty="0"/>
              <a:t>Provides for 20 days of paid FV leave for full time staff (pro rata part time)</a:t>
            </a:r>
          </a:p>
          <a:p>
            <a:pPr marL="457200" lvl="1" indent="0">
              <a:spcAft>
                <a:spcPts val="600"/>
              </a:spcAft>
              <a:buNone/>
            </a:pPr>
            <a:endParaRPr lang="en-US" sz="28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2AE7C7C7-8C22-4AE2-BC55-82E4FD274B82}"/>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42</a:t>
            </a:fld>
            <a:endParaRPr lang="en-US" dirty="0"/>
          </a:p>
        </p:txBody>
      </p:sp>
    </p:spTree>
    <p:extLst>
      <p:ext uri="{BB962C8B-B14F-4D97-AF65-F5344CB8AC3E}">
        <p14:creationId xmlns:p14="http://schemas.microsoft.com/office/powerpoint/2010/main" val="1572318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13614"/>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FV Workplace Support policy and procedure: key features</a:t>
            </a:r>
            <a:endParaRPr lang="en-AU" dirty="0"/>
          </a:p>
        </p:txBody>
      </p:sp>
      <p:sp>
        <p:nvSpPr>
          <p:cNvPr id="3" name="Content Placeholder 2"/>
          <p:cNvSpPr>
            <a:spLocks noGrp="1"/>
          </p:cNvSpPr>
          <p:nvPr>
            <p:ph idx="1"/>
          </p:nvPr>
        </p:nvSpPr>
        <p:spPr>
          <a:xfrm>
            <a:off x="642682" y="1910897"/>
            <a:ext cx="11736888" cy="3848169"/>
          </a:xfrm>
          <a:noFill/>
        </p:spPr>
        <p:txBody>
          <a:bodyPr wrap="square" rtlCol="0">
            <a:spAutoFit/>
          </a:bodyPr>
          <a:lstStyle/>
          <a:p>
            <a:pPr marL="457200" indent="-457200" fontAlgn="base">
              <a:buFont typeface="Arial" panose="020B0604020202020204" pitchFamily="34" charset="0"/>
              <a:buChar char="•"/>
            </a:pPr>
            <a:r>
              <a:rPr lang="en-US" sz="2800" dirty="0"/>
              <a:t>Workplace flexibility to be considered</a:t>
            </a:r>
          </a:p>
          <a:p>
            <a:pPr marL="457200" indent="-457200" fontAlgn="base">
              <a:buFont typeface="Arial" panose="020B0604020202020204" pitchFamily="34" charset="0"/>
              <a:buChar char="•"/>
            </a:pPr>
            <a:r>
              <a:rPr lang="en-US" sz="2800" dirty="0"/>
              <a:t>Workplace Safety Planning </a:t>
            </a:r>
          </a:p>
          <a:p>
            <a:pPr marL="457200" indent="-457200" fontAlgn="base">
              <a:buFont typeface="Arial" panose="020B0604020202020204" pitchFamily="34" charset="0"/>
              <a:buChar char="•"/>
            </a:pPr>
            <a:r>
              <a:rPr lang="en-US" sz="2800" dirty="0"/>
              <a:t>Confidentiality and options for people to talk to – see referral list</a:t>
            </a:r>
          </a:p>
          <a:p>
            <a:pPr marL="457200" indent="-457200" fontAlgn="base">
              <a:buFont typeface="Arial" panose="020B0604020202020204" pitchFamily="34" charset="0"/>
              <a:buChar char="•"/>
            </a:pPr>
            <a:r>
              <a:rPr lang="en-US" sz="2800" dirty="0"/>
              <a:t>Sets out role for contact officers and manager responsibilities</a:t>
            </a:r>
          </a:p>
          <a:p>
            <a:pPr marL="457200" indent="-457200" fontAlgn="base">
              <a:buFont typeface="Arial" panose="020B0604020202020204" pitchFamily="34" charset="0"/>
              <a:buChar char="•"/>
            </a:pPr>
            <a:r>
              <a:rPr lang="en-US" sz="2800" dirty="0"/>
              <a:t>Outlines child welfare responsibilities </a:t>
            </a:r>
          </a:p>
          <a:p>
            <a:pPr lvl="1">
              <a:spcAft>
                <a:spcPts val="600"/>
              </a:spcAft>
            </a:pPr>
            <a:endParaRPr lang="en-US" sz="2800" dirty="0">
              <a:solidFill>
                <a:schemeClr val="accent1">
                  <a:lumMod val="50000"/>
                </a:schemeClr>
              </a:solidFill>
            </a:endParaRPr>
          </a:p>
        </p:txBody>
      </p:sp>
      <p:sp>
        <p:nvSpPr>
          <p:cNvPr id="4" name="Slide Number Placeholder 3">
            <a:extLst>
              <a:ext uri="{FF2B5EF4-FFF2-40B4-BE49-F238E27FC236}">
                <a16:creationId xmlns:a16="http://schemas.microsoft.com/office/drawing/2014/main" id="{2AE7C7C7-8C22-4AE2-BC55-82E4FD274B82}"/>
              </a:ext>
            </a:extLst>
          </p:cNvPr>
          <p:cNvSpPr>
            <a:spLocks noGrp="1"/>
          </p:cNvSpPr>
          <p:nvPr>
            <p:ph type="sldNum" sz="quarter" idx="12"/>
          </p:nvPr>
        </p:nvSpPr>
        <p:spPr>
          <a:xfrm>
            <a:off x="8610600" y="6356350"/>
            <a:ext cx="2743200" cy="365125"/>
          </a:xfrm>
          <a:prstGeom prst="rect">
            <a:avLst/>
          </a:prstGeom>
        </p:spPr>
        <p:txBody>
          <a:bodyPr vert="horz" lIns="0" tIns="45720" rIns="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50814D-6000-4467-A1E5-BC65FA4CE36E}" type="slidenum">
              <a:rPr lang="en-US" smtClean="0"/>
              <a:pPr/>
              <a:t>43</a:t>
            </a:fld>
            <a:endParaRPr lang="en-US" dirty="0"/>
          </a:p>
        </p:txBody>
      </p:sp>
    </p:spTree>
    <p:extLst>
      <p:ext uri="{BB962C8B-B14F-4D97-AF65-F5344CB8AC3E}">
        <p14:creationId xmlns:p14="http://schemas.microsoft.com/office/powerpoint/2010/main" val="3118617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544"/>
            <a:ext cx="12192000" cy="1097280"/>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Workplace Support information for staff </a:t>
            </a:r>
          </a:p>
        </p:txBody>
      </p:sp>
      <p:sp>
        <p:nvSpPr>
          <p:cNvPr id="3" name="Slide Number Placeholder 2">
            <a:extLst>
              <a:ext uri="{FF2B5EF4-FFF2-40B4-BE49-F238E27FC236}">
                <a16:creationId xmlns:a16="http://schemas.microsoft.com/office/drawing/2014/main" id="{73503018-4B7A-47BB-8096-559C8F03952D}"/>
              </a:ext>
            </a:extLst>
          </p:cNvPr>
          <p:cNvSpPr>
            <a:spLocks noGrp="1"/>
          </p:cNvSpPr>
          <p:nvPr>
            <p:ph type="sldNum" sz="quarter" idx="10"/>
          </p:nvPr>
        </p:nvSpPr>
        <p:spPr/>
        <p:txBody>
          <a:bodyPr/>
          <a:lstStyle/>
          <a:p>
            <a:fld id="{6E50814D-6000-4467-A1E5-BC65FA4CE36E}" type="slidenum">
              <a:rPr lang="en-US" smtClean="0"/>
              <a:t>44</a:t>
            </a:fld>
            <a:endParaRPr lang="en-US" dirty="0"/>
          </a:p>
        </p:txBody>
      </p:sp>
      <p:sp>
        <p:nvSpPr>
          <p:cNvPr id="4" name="TextBox 3">
            <a:extLst>
              <a:ext uri="{FF2B5EF4-FFF2-40B4-BE49-F238E27FC236}">
                <a16:creationId xmlns:a16="http://schemas.microsoft.com/office/drawing/2014/main" id="{88121328-2D6A-46BE-8DF6-3BBEE9C2DB27}"/>
              </a:ext>
            </a:extLst>
          </p:cNvPr>
          <p:cNvSpPr txBox="1"/>
          <p:nvPr/>
        </p:nvSpPr>
        <p:spPr>
          <a:xfrm>
            <a:off x="4928119" y="4747836"/>
            <a:ext cx="5696338" cy="1200329"/>
          </a:xfrm>
          <a:prstGeom prst="rect">
            <a:avLst/>
          </a:prstGeom>
          <a:noFill/>
        </p:spPr>
        <p:txBody>
          <a:bodyPr wrap="square" rtlCol="0">
            <a:spAutoFit/>
          </a:bodyPr>
          <a:lstStyle/>
          <a:p>
            <a:r>
              <a:rPr lang="en-AU" sz="3600" dirty="0">
                <a:solidFill>
                  <a:srgbClr val="7F0B2A"/>
                </a:solidFill>
              </a:rPr>
              <a:t>Your intranet or workplace brochures </a:t>
            </a:r>
            <a:endParaRPr lang="en-US" sz="3600" dirty="0">
              <a:solidFill>
                <a:srgbClr val="7F0B2A"/>
              </a:solidFill>
            </a:endParaRPr>
          </a:p>
        </p:txBody>
      </p:sp>
      <p:pic>
        <p:nvPicPr>
          <p:cNvPr id="5" name="Picture 4">
            <a:extLst>
              <a:ext uri="{FF2B5EF4-FFF2-40B4-BE49-F238E27FC236}">
                <a16:creationId xmlns:a16="http://schemas.microsoft.com/office/drawing/2014/main" id="{E8329F00-C5AE-498A-AEFA-F94B2CF96087}"/>
              </a:ext>
            </a:extLst>
          </p:cNvPr>
          <p:cNvPicPr>
            <a:picLocks noChangeAspect="1"/>
          </p:cNvPicPr>
          <p:nvPr/>
        </p:nvPicPr>
        <p:blipFill>
          <a:blip r:embed="rId3"/>
          <a:stretch>
            <a:fillRect/>
          </a:stretch>
        </p:blipFill>
        <p:spPr>
          <a:xfrm>
            <a:off x="8863521" y="2296486"/>
            <a:ext cx="2091350" cy="2091350"/>
          </a:xfrm>
          <a:prstGeom prst="rect">
            <a:avLst/>
          </a:prstGeom>
        </p:spPr>
      </p:pic>
      <p:pic>
        <p:nvPicPr>
          <p:cNvPr id="8" name="Picture 7">
            <a:extLst>
              <a:ext uri="{FF2B5EF4-FFF2-40B4-BE49-F238E27FC236}">
                <a16:creationId xmlns:a16="http://schemas.microsoft.com/office/drawing/2014/main" id="{20E65C13-559C-44AD-80E0-B0FFE23EEF03}"/>
              </a:ext>
            </a:extLst>
          </p:cNvPr>
          <p:cNvPicPr>
            <a:picLocks noChangeAspect="1"/>
          </p:cNvPicPr>
          <p:nvPr/>
        </p:nvPicPr>
        <p:blipFill>
          <a:blip r:embed="rId4"/>
          <a:stretch>
            <a:fillRect/>
          </a:stretch>
        </p:blipFill>
        <p:spPr>
          <a:xfrm>
            <a:off x="796882" y="1875322"/>
            <a:ext cx="6495662" cy="2002354"/>
          </a:xfrm>
          <a:prstGeom prst="rect">
            <a:avLst/>
          </a:prstGeom>
          <a:ln w="57150">
            <a:solidFill>
              <a:srgbClr val="C00000"/>
            </a:solidFill>
          </a:ln>
        </p:spPr>
      </p:pic>
    </p:spTree>
    <p:extLst>
      <p:ext uri="{BB962C8B-B14F-4D97-AF65-F5344CB8AC3E}">
        <p14:creationId xmlns:p14="http://schemas.microsoft.com/office/powerpoint/2010/main" val="359519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Workplace safety planning</a:t>
            </a:r>
            <a:endParaRPr lang="en-AU" dirty="0"/>
          </a:p>
        </p:txBody>
      </p:sp>
      <p:sp>
        <p:nvSpPr>
          <p:cNvPr id="3" name="Content Placeholder 2"/>
          <p:cNvSpPr>
            <a:spLocks noGrp="1"/>
          </p:cNvSpPr>
          <p:nvPr>
            <p:ph idx="1"/>
          </p:nvPr>
        </p:nvSpPr>
        <p:spPr>
          <a:xfrm>
            <a:off x="336739" y="1092539"/>
            <a:ext cx="11404221" cy="2227489"/>
          </a:xfrm>
        </p:spPr>
        <p:txBody>
          <a:bodyPr>
            <a:noAutofit/>
          </a:bodyPr>
          <a:lstStyle/>
          <a:p>
            <a:pPr lvl="1">
              <a:lnSpc>
                <a:spcPct val="100000"/>
              </a:lnSpc>
              <a:buFont typeface="Arial" panose="020B0604020202020204" pitchFamily="34" charset="0"/>
              <a:buChar char="•"/>
            </a:pPr>
            <a:r>
              <a:rPr lang="en-US" sz="2700" dirty="0"/>
              <a:t>The employee is the expert in their own safety and safety planning should be informed by them.</a:t>
            </a:r>
          </a:p>
          <a:p>
            <a:pPr lvl="1">
              <a:lnSpc>
                <a:spcPct val="100000"/>
              </a:lnSpc>
              <a:buFont typeface="Arial" panose="020B0604020202020204" pitchFamily="34" charset="0"/>
              <a:buChar char="•"/>
            </a:pPr>
            <a:r>
              <a:rPr lang="en-US" sz="2700" dirty="0">
                <a:solidFill>
                  <a:srgbClr val="7F0B2A"/>
                </a:solidFill>
              </a:rPr>
              <a:t>Developed </a:t>
            </a:r>
            <a:r>
              <a:rPr lang="en-AU" sz="2700" dirty="0">
                <a:solidFill>
                  <a:srgbClr val="7F0B2A"/>
                </a:solidFill>
              </a:rPr>
              <a:t>according to the needs of employee, in consultation as required with the Manager, OHS / HR, Security Manager and with any family violence specialist support services who are already involved if the employee wishes.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886" y="4315420"/>
            <a:ext cx="3337247" cy="1902065"/>
          </a:xfrm>
          <a:prstGeom prst="rect">
            <a:avLst/>
          </a:prstGeom>
        </p:spPr>
      </p:pic>
      <p:sp>
        <p:nvSpPr>
          <p:cNvPr id="5" name="TextBox 4"/>
          <p:cNvSpPr txBox="1"/>
          <p:nvPr/>
        </p:nvSpPr>
        <p:spPr>
          <a:xfrm>
            <a:off x="-128016" y="3786991"/>
            <a:ext cx="8765830" cy="3016210"/>
          </a:xfrm>
          <a:prstGeom prst="rect">
            <a:avLst/>
          </a:prstGeom>
          <a:noFill/>
        </p:spPr>
        <p:txBody>
          <a:bodyPr wrap="square" rtlCol="0">
            <a:spAutoFit/>
          </a:bodyPr>
          <a:lstStyle/>
          <a:p>
            <a:pPr marL="800100" lvl="1" indent="-342900">
              <a:buFont typeface="Arial" panose="020B0604020202020204" pitchFamily="34" charset="0"/>
              <a:buChar char="•"/>
            </a:pPr>
            <a:r>
              <a:rPr lang="en-AU" sz="2700" dirty="0">
                <a:solidFill>
                  <a:schemeClr val="bg2">
                    <a:lumMod val="25000"/>
                  </a:schemeClr>
                </a:solidFill>
                <a:latin typeface="Arial" panose="020B0604020202020204" pitchFamily="34" charset="0"/>
                <a:cs typeface="Arial" panose="020B0604020202020204" pitchFamily="34" charset="0"/>
              </a:rPr>
              <a:t>Plan needs to remain confidential so only necessary persons should have a copy of the plan. </a:t>
            </a:r>
          </a:p>
          <a:p>
            <a:pPr marL="800100" lvl="1" indent="-342900">
              <a:spcBef>
                <a:spcPts val="600"/>
              </a:spcBef>
              <a:buFont typeface="Arial" panose="020B0604020202020204" pitchFamily="34" charset="0"/>
              <a:buChar char="•"/>
            </a:pPr>
            <a:r>
              <a:rPr lang="en-AU" sz="2700" dirty="0">
                <a:solidFill>
                  <a:srgbClr val="7F0B2A"/>
                </a:solidFill>
                <a:latin typeface="Arial" panose="020B0604020202020204" pitchFamily="34" charset="0"/>
                <a:cs typeface="Arial" panose="020B0604020202020204" pitchFamily="34" charset="0"/>
              </a:rPr>
              <a:t>Plan should be regularly reviewed to ensure it is  up to date and as effective as is reasonably practicable. </a:t>
            </a:r>
          </a:p>
          <a:p>
            <a:pPr marL="800100" lvl="1" indent="-342900">
              <a:spcBef>
                <a:spcPts val="600"/>
              </a:spcBef>
              <a:buFont typeface="Arial" panose="020B0604020202020204" pitchFamily="34" charset="0"/>
              <a:buChar char="•"/>
            </a:pPr>
            <a:r>
              <a:rPr lang="en-AU" sz="2700" dirty="0">
                <a:solidFill>
                  <a:schemeClr val="bg2">
                    <a:lumMod val="25000"/>
                  </a:schemeClr>
                </a:solidFill>
                <a:latin typeface="Arial" panose="020B0604020202020204" pitchFamily="34" charset="0"/>
                <a:cs typeface="Arial" panose="020B0604020202020204" pitchFamily="34" charset="0"/>
              </a:rPr>
              <a:t>Different to a personal safety plan</a:t>
            </a:r>
            <a:endParaRPr lang="en-US" sz="2700" dirty="0">
              <a:solidFill>
                <a:schemeClr val="bg2">
                  <a:lumMod val="25000"/>
                </a:schemeClr>
              </a:solidFill>
              <a:latin typeface="Arial" panose="020B0604020202020204" pitchFamily="34" charset="0"/>
              <a:cs typeface="Arial" panose="020B0604020202020204" pitchFamily="34" charset="0"/>
            </a:endParaRPr>
          </a:p>
          <a:p>
            <a:endParaRPr lang="en-AU" dirty="0"/>
          </a:p>
        </p:txBody>
      </p:sp>
      <p:sp>
        <p:nvSpPr>
          <p:cNvPr id="6" name="Slide Number Placeholder 5">
            <a:extLst>
              <a:ext uri="{FF2B5EF4-FFF2-40B4-BE49-F238E27FC236}">
                <a16:creationId xmlns:a16="http://schemas.microsoft.com/office/drawing/2014/main" id="{4A83B4A4-8849-45EE-B0FB-12A898F57660}"/>
              </a:ext>
            </a:extLst>
          </p:cNvPr>
          <p:cNvSpPr>
            <a:spLocks noGrp="1"/>
          </p:cNvSpPr>
          <p:nvPr>
            <p:ph type="sldNum" sz="quarter" idx="10"/>
          </p:nvPr>
        </p:nvSpPr>
        <p:spPr/>
        <p:txBody>
          <a:bodyPr/>
          <a:lstStyle/>
          <a:p>
            <a:fld id="{6E50814D-6000-4467-A1E5-BC65FA4CE36E}" type="slidenum">
              <a:rPr lang="en-US" smtClean="0"/>
              <a:t>45</a:t>
            </a:fld>
            <a:endParaRPr lang="en-US" dirty="0"/>
          </a:p>
        </p:txBody>
      </p:sp>
    </p:spTree>
    <p:extLst>
      <p:ext uri="{BB962C8B-B14F-4D97-AF65-F5344CB8AC3E}">
        <p14:creationId xmlns:p14="http://schemas.microsoft.com/office/powerpoint/2010/main" val="1054621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78992"/>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Document </a:t>
            </a:r>
          </a:p>
        </p:txBody>
      </p:sp>
      <p:sp>
        <p:nvSpPr>
          <p:cNvPr id="4" name="Slide Number Placeholder 3">
            <a:extLst>
              <a:ext uri="{FF2B5EF4-FFF2-40B4-BE49-F238E27FC236}">
                <a16:creationId xmlns:a16="http://schemas.microsoft.com/office/drawing/2014/main" id="{29C19F77-5C39-4641-9EFB-59218174A351}"/>
              </a:ext>
            </a:extLst>
          </p:cNvPr>
          <p:cNvSpPr>
            <a:spLocks noGrp="1"/>
          </p:cNvSpPr>
          <p:nvPr>
            <p:ph type="sldNum" sz="quarter" idx="10"/>
          </p:nvPr>
        </p:nvSpPr>
        <p:spPr/>
        <p:txBody>
          <a:bodyPr/>
          <a:lstStyle/>
          <a:p>
            <a:fld id="{6E50814D-6000-4467-A1E5-BC65FA4CE36E}" type="slidenum">
              <a:rPr lang="en-US" smtClean="0"/>
              <a:t>46</a:t>
            </a:fld>
            <a:endParaRPr lang="en-US" dirty="0"/>
          </a:p>
        </p:txBody>
      </p:sp>
      <p:sp>
        <p:nvSpPr>
          <p:cNvPr id="7" name="Content Placeholder 5">
            <a:extLst>
              <a:ext uri="{FF2B5EF4-FFF2-40B4-BE49-F238E27FC236}">
                <a16:creationId xmlns:a16="http://schemas.microsoft.com/office/drawing/2014/main" id="{0083B86B-7717-49B4-8713-2FC5BCFC498D}"/>
              </a:ext>
            </a:extLst>
          </p:cNvPr>
          <p:cNvSpPr txBox="1">
            <a:spLocks/>
          </p:cNvSpPr>
          <p:nvPr/>
        </p:nvSpPr>
        <p:spPr>
          <a:xfrm>
            <a:off x="399662" y="1467000"/>
            <a:ext cx="10811600" cy="5391000"/>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lumMod val="50000"/>
                  </a:schemeClr>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lumMod val="50000"/>
                  </a:schemeClr>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lumMod val="50000"/>
                  </a:schemeClr>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lumMod val="50000"/>
                  </a:schemeClr>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spcAft>
                <a:spcPts val="600"/>
              </a:spcAft>
            </a:pPr>
            <a:r>
              <a:rPr lang="en-AU" sz="2800" dirty="0">
                <a:solidFill>
                  <a:srgbClr val="254061"/>
                </a:solidFill>
              </a:rPr>
              <a:t>The only documentation of family violence disclosures from staff must relate to:</a:t>
            </a:r>
            <a:endParaRPr lang="en-US" sz="2800" dirty="0">
              <a:solidFill>
                <a:srgbClr val="254061"/>
              </a:solidFill>
            </a:endParaRPr>
          </a:p>
          <a:p>
            <a:pPr marL="890588" lvl="1" indent="-538163">
              <a:spcAft>
                <a:spcPts val="600"/>
              </a:spcAft>
            </a:pPr>
            <a:r>
              <a:rPr lang="en-AU" sz="2800" dirty="0">
                <a:solidFill>
                  <a:srgbClr val="254061"/>
                </a:solidFill>
              </a:rPr>
              <a:t>Records of family violence (FV) leave taken by individual staff members (FV leave record – kept by payroll)</a:t>
            </a:r>
            <a:endParaRPr lang="en-US" sz="2800" dirty="0">
              <a:solidFill>
                <a:srgbClr val="254061"/>
              </a:solidFill>
            </a:endParaRPr>
          </a:p>
          <a:p>
            <a:pPr marL="890588" lvl="1" indent="-538163">
              <a:spcAft>
                <a:spcPts val="600"/>
              </a:spcAft>
            </a:pPr>
            <a:r>
              <a:rPr lang="en-AU" sz="2800" dirty="0">
                <a:solidFill>
                  <a:srgbClr val="254061"/>
                </a:solidFill>
              </a:rPr>
              <a:t>Records related to safety planning, work planning and performance management </a:t>
            </a:r>
            <a:r>
              <a:rPr lang="en-GB" sz="2800" dirty="0">
                <a:solidFill>
                  <a:srgbClr val="254061"/>
                </a:solidFill>
              </a:rPr>
              <a:t>(secure electronic file, not personal employee file</a:t>
            </a:r>
            <a:r>
              <a:rPr lang="en-AU" sz="2800" dirty="0">
                <a:solidFill>
                  <a:srgbClr val="254061"/>
                </a:solidFill>
              </a:rPr>
              <a:t>) </a:t>
            </a:r>
          </a:p>
          <a:p>
            <a:pPr lvl="1">
              <a:spcAft>
                <a:spcPts val="600"/>
              </a:spcAft>
            </a:pPr>
            <a:r>
              <a:rPr lang="en-AU" sz="2800" dirty="0">
                <a:solidFill>
                  <a:srgbClr val="254061"/>
                </a:solidFill>
              </a:rPr>
              <a:t>HR will manage documentation. </a:t>
            </a:r>
            <a:endParaRPr lang="en-US" sz="2800" dirty="0">
              <a:solidFill>
                <a:srgbClr val="254061"/>
              </a:solidFill>
            </a:endParaRPr>
          </a:p>
          <a:p>
            <a:endParaRPr lang="en-US" sz="2000" dirty="0"/>
          </a:p>
        </p:txBody>
      </p:sp>
    </p:spTree>
    <p:extLst>
      <p:ext uri="{BB962C8B-B14F-4D97-AF65-F5344CB8AC3E}">
        <p14:creationId xmlns:p14="http://schemas.microsoft.com/office/powerpoint/2010/main" val="4254027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288"/>
            <a:ext cx="12192000" cy="1039839"/>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Mandatory reporting &amp; Info sharing </a:t>
            </a:r>
          </a:p>
        </p:txBody>
      </p:sp>
      <p:sp>
        <p:nvSpPr>
          <p:cNvPr id="3" name="Content Placeholder 2"/>
          <p:cNvSpPr>
            <a:spLocks noGrp="1"/>
          </p:cNvSpPr>
          <p:nvPr>
            <p:ph idx="1"/>
          </p:nvPr>
        </p:nvSpPr>
        <p:spPr>
          <a:xfrm>
            <a:off x="363671" y="1274437"/>
            <a:ext cx="11464657" cy="4565972"/>
          </a:xfrm>
        </p:spPr>
        <p:txBody>
          <a:bodyPr>
            <a:noAutofit/>
          </a:bodyPr>
          <a:lstStyle/>
          <a:p>
            <a:r>
              <a:rPr lang="en-AU" sz="2800" dirty="0">
                <a:solidFill>
                  <a:srgbClr val="2F6B80"/>
                </a:solidFill>
              </a:rPr>
              <a:t>Health services / hospitals should seek legal advice regarding their responsibilities related to children and reporting. </a:t>
            </a:r>
          </a:p>
          <a:p>
            <a:pPr marL="342900" indent="-342900">
              <a:buFont typeface="Arial" panose="020B0604020202020204" pitchFamily="34" charset="0"/>
              <a:buChar char="•"/>
            </a:pPr>
            <a:r>
              <a:rPr lang="en-AU" sz="2700" dirty="0"/>
              <a:t>Mandatory reporting obligations where a mandated professional has concerns about the well-being of a staff members child</a:t>
            </a:r>
          </a:p>
          <a:p>
            <a:pPr marL="342900" indent="-342900">
              <a:buFont typeface="Arial" panose="020B0604020202020204" pitchFamily="34" charset="0"/>
              <a:buChar char="•"/>
            </a:pPr>
            <a:r>
              <a:rPr lang="en-AU" sz="2700" dirty="0">
                <a:solidFill>
                  <a:srgbClr val="7F0B2A"/>
                </a:solidFill>
              </a:rPr>
              <a:t>Obligations under the Crimes Act 1958</a:t>
            </a:r>
          </a:p>
          <a:p>
            <a:pPr marL="342900" indent="-342900">
              <a:buFont typeface="Arial" panose="020B0604020202020204" pitchFamily="34" charset="0"/>
              <a:buChar char="•"/>
            </a:pPr>
            <a:r>
              <a:rPr lang="en-AU" sz="2700" dirty="0"/>
              <a:t>Obligations under the Commission for Children and Young People’s Report Conduct Scheme</a:t>
            </a:r>
          </a:p>
          <a:p>
            <a:pPr marL="342900" indent="-342900">
              <a:buFont typeface="Arial" panose="020B0604020202020204" pitchFamily="34" charset="0"/>
              <a:buChar char="•"/>
            </a:pPr>
            <a:r>
              <a:rPr lang="en-AU" sz="2700" dirty="0">
                <a:solidFill>
                  <a:srgbClr val="7F0B2A"/>
                </a:solidFill>
              </a:rPr>
              <a:t>Refer to Vic Gov websites for more                                              information on Child welfare and safety</a:t>
            </a:r>
          </a:p>
        </p:txBody>
      </p:sp>
      <p:sp>
        <p:nvSpPr>
          <p:cNvPr id="4" name="Slide Number Placeholder 3">
            <a:extLst>
              <a:ext uri="{FF2B5EF4-FFF2-40B4-BE49-F238E27FC236}">
                <a16:creationId xmlns:a16="http://schemas.microsoft.com/office/drawing/2014/main" id="{BBE9599C-5983-4167-89FA-0C4D67914724}"/>
              </a:ext>
            </a:extLst>
          </p:cNvPr>
          <p:cNvSpPr>
            <a:spLocks noGrp="1"/>
          </p:cNvSpPr>
          <p:nvPr>
            <p:ph type="sldNum" sz="quarter" idx="10"/>
          </p:nvPr>
        </p:nvSpPr>
        <p:spPr/>
        <p:txBody>
          <a:bodyPr/>
          <a:lstStyle/>
          <a:p>
            <a:fld id="{6E50814D-6000-4467-A1E5-BC65FA4CE36E}" type="slidenum">
              <a:rPr lang="en-US" smtClean="0"/>
              <a:t>47</a:t>
            </a:fld>
            <a:endParaRPr lang="en-US" dirty="0"/>
          </a:p>
        </p:txBody>
      </p:sp>
      <p:pic>
        <p:nvPicPr>
          <p:cNvPr id="5" name="Picture 4">
            <a:extLst>
              <a:ext uri="{FF2B5EF4-FFF2-40B4-BE49-F238E27FC236}">
                <a16:creationId xmlns:a16="http://schemas.microsoft.com/office/drawing/2014/main" id="{3F9C5422-66C4-475D-9ABA-BFFE130E989C}"/>
              </a:ext>
            </a:extLst>
          </p:cNvPr>
          <p:cNvPicPr>
            <a:picLocks noChangeAspect="1"/>
          </p:cNvPicPr>
          <p:nvPr/>
        </p:nvPicPr>
        <p:blipFill>
          <a:blip r:embed="rId3"/>
          <a:stretch>
            <a:fillRect/>
          </a:stretch>
        </p:blipFill>
        <p:spPr>
          <a:xfrm>
            <a:off x="6818222" y="5096818"/>
            <a:ext cx="4461831" cy="1375503"/>
          </a:xfrm>
          <a:prstGeom prst="rect">
            <a:avLst/>
          </a:prstGeom>
        </p:spPr>
      </p:pic>
      <p:sp>
        <p:nvSpPr>
          <p:cNvPr id="6" name="TextBox 5">
            <a:extLst>
              <a:ext uri="{FF2B5EF4-FFF2-40B4-BE49-F238E27FC236}">
                <a16:creationId xmlns:a16="http://schemas.microsoft.com/office/drawing/2014/main" id="{3939356A-8D80-468F-8C70-91C76FA7D65F}"/>
              </a:ext>
            </a:extLst>
          </p:cNvPr>
          <p:cNvSpPr txBox="1"/>
          <p:nvPr/>
        </p:nvSpPr>
        <p:spPr>
          <a:xfrm>
            <a:off x="11029531" y="5165341"/>
            <a:ext cx="341644" cy="570450"/>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187027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704"/>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Workplace response to perpetrators</a:t>
            </a:r>
          </a:p>
        </p:txBody>
      </p:sp>
      <p:sp>
        <p:nvSpPr>
          <p:cNvPr id="3" name="Content Placeholder 2"/>
          <p:cNvSpPr>
            <a:spLocks noGrp="1"/>
          </p:cNvSpPr>
          <p:nvPr>
            <p:ph idx="1"/>
          </p:nvPr>
        </p:nvSpPr>
        <p:spPr>
          <a:xfrm>
            <a:off x="306089" y="1326296"/>
            <a:ext cx="11486249" cy="4730660"/>
          </a:xfrm>
        </p:spPr>
        <p:txBody>
          <a:bodyPr vert="horz" lIns="91440" tIns="45720" rIns="91440" bIns="45720" rtlCol="0" anchor="t">
            <a:noAutofit/>
          </a:bodyPr>
          <a:lstStyle/>
          <a:p>
            <a:pPr marL="342900" indent="-342900">
              <a:spcBef>
                <a:spcPts val="600"/>
              </a:spcBef>
              <a:buFont typeface="Arial" panose="020B0604020202020204" pitchFamily="34" charset="0"/>
              <a:buChar char="•"/>
            </a:pPr>
            <a:r>
              <a:rPr lang="en-AU" sz="2350" dirty="0"/>
              <a:t>Disclosures are not common – </a:t>
            </a:r>
            <a:r>
              <a:rPr lang="en-AU" sz="2350" b="1" dirty="0"/>
              <a:t>seek advice from HR and/or Men’s Referral Service </a:t>
            </a:r>
            <a:r>
              <a:rPr lang="en-AU" sz="2350" dirty="0"/>
              <a:t>if you become aware that someone is perpetrating FV  </a:t>
            </a:r>
          </a:p>
          <a:p>
            <a:pPr marL="342900" indent="-342900">
              <a:spcBef>
                <a:spcPts val="600"/>
              </a:spcBef>
              <a:buFont typeface="Arial" panose="020B0604020202020204" pitchFamily="34" charset="0"/>
              <a:buChar char="•"/>
            </a:pPr>
            <a:r>
              <a:rPr lang="en-AU" sz="2350" dirty="0">
                <a:solidFill>
                  <a:srgbClr val="7F0B2A"/>
                </a:solidFill>
              </a:rPr>
              <a:t>Our role as an employer is to </a:t>
            </a:r>
            <a:r>
              <a:rPr lang="en-AU" sz="2350" b="1" dirty="0">
                <a:solidFill>
                  <a:srgbClr val="7F0B2A"/>
                </a:solidFill>
              </a:rPr>
              <a:t>provide a safe workplace </a:t>
            </a:r>
            <a:r>
              <a:rPr lang="en-AU" sz="2350" dirty="0">
                <a:solidFill>
                  <a:srgbClr val="7F0B2A"/>
                </a:solidFill>
              </a:rPr>
              <a:t>/ uphold code of conduct manage unacceptable behaviour if it occurs in the workplace or using workplace resources.</a:t>
            </a:r>
          </a:p>
          <a:p>
            <a:pPr marL="342900" indent="-342900">
              <a:spcBef>
                <a:spcPts val="600"/>
              </a:spcBef>
              <a:buFont typeface="Arial" panose="020B0604020202020204" pitchFamily="34" charset="0"/>
              <a:buChar char="•"/>
            </a:pPr>
            <a:r>
              <a:rPr lang="en-AU" sz="2350" b="1" dirty="0"/>
              <a:t>Prioritise the safety and needs of victim survivor </a:t>
            </a:r>
            <a:r>
              <a:rPr lang="en-AU" sz="2350" dirty="0"/>
              <a:t>when taking any action</a:t>
            </a:r>
          </a:p>
          <a:p>
            <a:pPr marL="342900" indent="-342900">
              <a:spcBef>
                <a:spcPts val="600"/>
              </a:spcBef>
              <a:buFont typeface="Arial" panose="020B0604020202020204" pitchFamily="34" charset="0"/>
              <a:buChar char="•"/>
            </a:pPr>
            <a:r>
              <a:rPr lang="en-AU" sz="2350" dirty="0">
                <a:solidFill>
                  <a:srgbClr val="7F0B2A"/>
                </a:solidFill>
                <a:latin typeface="Arial"/>
                <a:cs typeface="Arial"/>
              </a:rPr>
              <a:t>With known perpetrators, </a:t>
            </a:r>
            <a:r>
              <a:rPr lang="en-AU" sz="2350" b="1" dirty="0">
                <a:solidFill>
                  <a:srgbClr val="7F0B2A"/>
                </a:solidFill>
                <a:latin typeface="Arial"/>
                <a:cs typeface="Arial"/>
              </a:rPr>
              <a:t>refer to specialist services.</a:t>
            </a:r>
            <a:r>
              <a:rPr lang="en-AU" sz="2350" dirty="0">
                <a:solidFill>
                  <a:srgbClr val="7F0B2A"/>
                </a:solidFill>
                <a:latin typeface="Arial"/>
                <a:cs typeface="Arial"/>
              </a:rPr>
              <a:t> It is not the manager’s role to screen, to do a risk assessment or to ‘rehabilitate’ the perpetrator. A referral to a specialist service also does not mean that they will stop using violence. </a:t>
            </a:r>
            <a:endParaRPr lang="en-AU" sz="2350" dirty="0">
              <a:solidFill>
                <a:srgbClr val="7F0B2A"/>
              </a:solidFill>
            </a:endParaRPr>
          </a:p>
          <a:p>
            <a:pPr marL="342900" indent="-342900">
              <a:spcBef>
                <a:spcPts val="600"/>
              </a:spcBef>
              <a:buFont typeface="Arial" panose="020B0604020202020204" pitchFamily="34" charset="0"/>
              <a:buChar char="•"/>
            </a:pPr>
            <a:r>
              <a:rPr lang="en-AU" sz="2350" b="1" dirty="0"/>
              <a:t>Beware of collusion </a:t>
            </a:r>
            <a:r>
              <a:rPr lang="en-AU" sz="2350" dirty="0"/>
              <a:t>in any conversations with the perpetrator. Keep the perpetrator accountable and in sight.  </a:t>
            </a:r>
          </a:p>
          <a:p>
            <a:pPr>
              <a:spcBef>
                <a:spcPts val="600"/>
              </a:spcBef>
            </a:pPr>
            <a:endParaRPr lang="en-AU" sz="2350" dirty="0"/>
          </a:p>
        </p:txBody>
      </p:sp>
      <p:sp>
        <p:nvSpPr>
          <p:cNvPr id="4" name="Slide Number Placeholder 3">
            <a:extLst>
              <a:ext uri="{FF2B5EF4-FFF2-40B4-BE49-F238E27FC236}">
                <a16:creationId xmlns:a16="http://schemas.microsoft.com/office/drawing/2014/main" id="{AEAD58ED-0BE3-464F-A874-D0944F7C8598}"/>
              </a:ext>
            </a:extLst>
          </p:cNvPr>
          <p:cNvSpPr>
            <a:spLocks noGrp="1"/>
          </p:cNvSpPr>
          <p:nvPr>
            <p:ph type="sldNum" sz="quarter" idx="10"/>
          </p:nvPr>
        </p:nvSpPr>
        <p:spPr/>
        <p:txBody>
          <a:bodyPr/>
          <a:lstStyle/>
          <a:p>
            <a:fld id="{6E50814D-6000-4467-A1E5-BC65FA4CE36E}" type="slidenum">
              <a:rPr lang="en-US" smtClean="0"/>
              <a:t>48</a:t>
            </a:fld>
            <a:endParaRPr lang="en-US" dirty="0"/>
          </a:p>
        </p:txBody>
      </p:sp>
    </p:spTree>
    <p:extLst>
      <p:ext uri="{BB962C8B-B14F-4D97-AF65-F5344CB8AC3E}">
        <p14:creationId xmlns:p14="http://schemas.microsoft.com/office/powerpoint/2010/main" val="3337142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9521"/>
          </a:xfrm>
          <a:solidFill>
            <a:srgbClr val="0076A3"/>
          </a:solidFill>
        </p:spPr>
        <p:txBody>
          <a:bodyPr vert="horz" lIns="91440" tIns="108000" rIns="91440" bIns="216000" rtlCol="0" anchor="ctr" anchorCtr="0">
            <a:noAutofit/>
          </a:bodyPr>
          <a:lstStyle/>
          <a:p>
            <a:pPr defTabSz="457200">
              <a:lnSpc>
                <a:spcPct val="150000"/>
              </a:lnSpc>
              <a:spcBef>
                <a:spcPts val="1200"/>
              </a:spcBef>
            </a:pPr>
            <a:r>
              <a:rPr lang="en-AU" dirty="0"/>
              <a:t>   Self-care and staff care</a:t>
            </a:r>
          </a:p>
        </p:txBody>
      </p:sp>
      <p:sp>
        <p:nvSpPr>
          <p:cNvPr id="4" name="Slide Number Placeholder 3">
            <a:extLst>
              <a:ext uri="{FF2B5EF4-FFF2-40B4-BE49-F238E27FC236}">
                <a16:creationId xmlns:a16="http://schemas.microsoft.com/office/drawing/2014/main" id="{A78A00E4-30B4-44AD-81F0-3AAE2B61F8A5}"/>
              </a:ext>
            </a:extLst>
          </p:cNvPr>
          <p:cNvSpPr>
            <a:spLocks noGrp="1"/>
          </p:cNvSpPr>
          <p:nvPr>
            <p:ph type="sldNum" sz="quarter" idx="10"/>
          </p:nvPr>
        </p:nvSpPr>
        <p:spPr/>
        <p:txBody>
          <a:bodyPr/>
          <a:lstStyle/>
          <a:p>
            <a:fld id="{6E50814D-6000-4467-A1E5-BC65FA4CE36E}" type="slidenum">
              <a:rPr lang="en-US" smtClean="0"/>
              <a:t>49</a:t>
            </a:fld>
            <a:endParaRPr lang="en-US" dirty="0"/>
          </a:p>
        </p:txBody>
      </p:sp>
      <p:sp>
        <p:nvSpPr>
          <p:cNvPr id="9" name="Content Placeholder 2">
            <a:extLst>
              <a:ext uri="{FF2B5EF4-FFF2-40B4-BE49-F238E27FC236}">
                <a16:creationId xmlns:a16="http://schemas.microsoft.com/office/drawing/2014/main" id="{52590583-D9E4-41AA-AF43-2F0EB3608C26}"/>
              </a:ext>
            </a:extLst>
          </p:cNvPr>
          <p:cNvSpPr txBox="1">
            <a:spLocks/>
          </p:cNvSpPr>
          <p:nvPr/>
        </p:nvSpPr>
        <p:spPr>
          <a:xfrm>
            <a:off x="0" y="1098530"/>
            <a:ext cx="6073099" cy="5599811"/>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lumMod val="50000"/>
                  </a:schemeClr>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lumMod val="50000"/>
                  </a:schemeClr>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lumMod val="50000"/>
                  </a:schemeClr>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lumMod val="50000"/>
                  </a:schemeClr>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lvl="1" indent="0">
              <a:lnSpc>
                <a:spcPct val="100000"/>
              </a:lnSpc>
              <a:spcBef>
                <a:spcPts val="600"/>
              </a:spcBef>
              <a:spcAft>
                <a:spcPts val="600"/>
              </a:spcAft>
              <a:buFont typeface="Arial" charset="0"/>
              <a:buNone/>
            </a:pPr>
            <a:r>
              <a:rPr lang="en-AU" sz="3000" dirty="0">
                <a:solidFill>
                  <a:srgbClr val="254061"/>
                </a:solidFill>
              </a:rPr>
              <a:t>Working with and supporting anyone affected by family violence can have an impact. </a:t>
            </a:r>
          </a:p>
          <a:p>
            <a:pPr marL="449263" lvl="1">
              <a:lnSpc>
                <a:spcPct val="100000"/>
              </a:lnSpc>
              <a:spcBef>
                <a:spcPts val="0"/>
              </a:spcBef>
              <a:spcAft>
                <a:spcPts val="600"/>
              </a:spcAft>
            </a:pPr>
            <a:r>
              <a:rPr lang="en-AU" sz="3000" dirty="0">
                <a:solidFill>
                  <a:srgbClr val="254061"/>
                </a:solidFill>
              </a:rPr>
              <a:t>Contact Workplace Support Program</a:t>
            </a:r>
          </a:p>
          <a:p>
            <a:pPr marL="449263" lvl="1">
              <a:lnSpc>
                <a:spcPct val="100000"/>
              </a:lnSpc>
              <a:spcBef>
                <a:spcPts val="0"/>
              </a:spcBef>
              <a:spcAft>
                <a:spcPts val="600"/>
              </a:spcAft>
            </a:pPr>
            <a:r>
              <a:rPr lang="en-AU" sz="3000" dirty="0">
                <a:solidFill>
                  <a:srgbClr val="254061"/>
                </a:solidFill>
              </a:rPr>
              <a:t>Employee Assistance Program (free and confidential)</a:t>
            </a:r>
          </a:p>
          <a:p>
            <a:pPr marL="449263" lvl="1">
              <a:lnSpc>
                <a:spcPct val="100000"/>
              </a:lnSpc>
              <a:spcBef>
                <a:spcPts val="0"/>
              </a:spcBef>
              <a:spcAft>
                <a:spcPts val="600"/>
              </a:spcAft>
            </a:pPr>
            <a:r>
              <a:rPr lang="en-AU" sz="3000" dirty="0">
                <a:solidFill>
                  <a:srgbClr val="254061"/>
                </a:solidFill>
              </a:rPr>
              <a:t>Consider leave options</a:t>
            </a:r>
          </a:p>
          <a:p>
            <a:pPr marL="449263" lvl="1">
              <a:lnSpc>
                <a:spcPct val="100000"/>
              </a:lnSpc>
              <a:spcBef>
                <a:spcPts val="0"/>
              </a:spcBef>
              <a:spcAft>
                <a:spcPts val="600"/>
              </a:spcAft>
            </a:pPr>
            <a:r>
              <a:rPr lang="en-AU" sz="3000" dirty="0">
                <a:solidFill>
                  <a:srgbClr val="254061"/>
                </a:solidFill>
              </a:rPr>
              <a:t>Consider whether a critical incident session is required for staff</a:t>
            </a:r>
          </a:p>
          <a:p>
            <a:pPr lvl="1">
              <a:spcAft>
                <a:spcPts val="600"/>
              </a:spcAft>
            </a:pPr>
            <a:endParaRPr lang="en-AU" sz="3200" dirty="0">
              <a:solidFill>
                <a:srgbClr val="254061"/>
              </a:solidFill>
            </a:endParaRPr>
          </a:p>
          <a:p>
            <a:pPr lvl="1">
              <a:lnSpc>
                <a:spcPct val="100000"/>
              </a:lnSpc>
              <a:spcBef>
                <a:spcPts val="0"/>
              </a:spcBef>
              <a:spcAft>
                <a:spcPts val="1200"/>
              </a:spcAft>
            </a:pPr>
            <a:endParaRPr lang="en-AU" dirty="0">
              <a:solidFill>
                <a:srgbClr val="254061"/>
              </a:solidFill>
            </a:endParaRPr>
          </a:p>
          <a:p>
            <a:pPr marL="342900" indent="-342900">
              <a:buFont typeface="Arial" pitchFamily="34" charset="0"/>
              <a:buChar char="•"/>
            </a:pPr>
            <a:endParaRPr lang="en-AU" dirty="0"/>
          </a:p>
        </p:txBody>
      </p:sp>
      <p:pic>
        <p:nvPicPr>
          <p:cNvPr id="10" name="Picture 9">
            <a:extLst>
              <a:ext uri="{FF2B5EF4-FFF2-40B4-BE49-F238E27FC236}">
                <a16:creationId xmlns:a16="http://schemas.microsoft.com/office/drawing/2014/main" id="{9A206DB9-8CAD-426F-8171-C4F92C0BC0FC}"/>
              </a:ext>
            </a:extLst>
          </p:cNvPr>
          <p:cNvPicPr>
            <a:picLocks noChangeAspect="1"/>
          </p:cNvPicPr>
          <p:nvPr/>
        </p:nvPicPr>
        <p:blipFill>
          <a:blip r:embed="rId3"/>
          <a:stretch>
            <a:fillRect/>
          </a:stretch>
        </p:blipFill>
        <p:spPr>
          <a:xfrm>
            <a:off x="6223001" y="812800"/>
            <a:ext cx="5819098" cy="5819098"/>
          </a:xfrm>
          <a:prstGeom prst="rect">
            <a:avLst/>
          </a:prstGeom>
        </p:spPr>
      </p:pic>
    </p:spTree>
    <p:extLst>
      <p:ext uri="{BB962C8B-B14F-4D97-AF65-F5344CB8AC3E}">
        <p14:creationId xmlns:p14="http://schemas.microsoft.com/office/powerpoint/2010/main" val="243832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3"/>
            <a:ext cx="12192000" cy="1072055"/>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Participant introductions </a:t>
            </a:r>
          </a:p>
        </p:txBody>
      </p:sp>
      <p:pic>
        <p:nvPicPr>
          <p:cNvPr id="1026" name="Picture 2" descr="Image result for participant introdu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981" y="1897442"/>
            <a:ext cx="7507099" cy="37535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1B7051AF-7932-4B67-9318-5884AB7912CF}"/>
              </a:ext>
            </a:extLst>
          </p:cNvPr>
          <p:cNvSpPr>
            <a:spLocks noGrp="1"/>
          </p:cNvSpPr>
          <p:nvPr>
            <p:ph type="sldNum" sz="quarter" idx="10"/>
          </p:nvPr>
        </p:nvSpPr>
        <p:spPr>
          <a:xfrm>
            <a:off x="8958343" y="6194590"/>
            <a:ext cx="2743200" cy="365125"/>
          </a:xfrm>
        </p:spPr>
        <p:txBody>
          <a:bodyPr/>
          <a:lstStyle/>
          <a:p>
            <a:fld id="{6E50814D-6000-4467-A1E5-BC65FA4CE36E}" type="slidenum">
              <a:rPr lang="en-US" smtClean="0"/>
              <a:t>5</a:t>
            </a:fld>
            <a:endParaRPr lang="en-US" dirty="0"/>
          </a:p>
        </p:txBody>
      </p:sp>
    </p:spTree>
    <p:extLst>
      <p:ext uri="{BB962C8B-B14F-4D97-AF65-F5344CB8AC3E}">
        <p14:creationId xmlns:p14="http://schemas.microsoft.com/office/powerpoint/2010/main" val="2013309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42416"/>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Key Messages </a:t>
            </a:r>
          </a:p>
        </p:txBody>
      </p:sp>
      <p:sp>
        <p:nvSpPr>
          <p:cNvPr id="6" name="Content Placeholder 5"/>
          <p:cNvSpPr>
            <a:spLocks noGrp="1"/>
          </p:cNvSpPr>
          <p:nvPr>
            <p:ph idx="1"/>
          </p:nvPr>
        </p:nvSpPr>
        <p:spPr>
          <a:xfrm>
            <a:off x="481693" y="1578077"/>
            <a:ext cx="11536136" cy="4765573"/>
          </a:xfrm>
        </p:spPr>
        <p:txBody>
          <a:bodyPr>
            <a:normAutofit/>
          </a:bodyPr>
          <a:lstStyle/>
          <a:p>
            <a:pPr lvl="1"/>
            <a:r>
              <a:rPr lang="en-AU" sz="2800" dirty="0"/>
              <a:t>Family violence is common and it affects our staff</a:t>
            </a:r>
          </a:p>
          <a:p>
            <a:pPr lvl="1"/>
            <a:r>
              <a:rPr lang="en-AU" sz="2800" dirty="0">
                <a:solidFill>
                  <a:srgbClr val="7F0B2A"/>
                </a:solidFill>
              </a:rPr>
              <a:t>Family violence mostly affects women and our workforce is predominantly female</a:t>
            </a:r>
          </a:p>
          <a:p>
            <a:pPr lvl="1"/>
            <a:r>
              <a:rPr lang="en-AU" sz="2800" dirty="0"/>
              <a:t>Family violence affects workplace behaviour and performance</a:t>
            </a:r>
          </a:p>
          <a:p>
            <a:pPr lvl="1"/>
            <a:r>
              <a:rPr lang="en-AU" sz="2800" dirty="0">
                <a:solidFill>
                  <a:srgbClr val="7F0B2A"/>
                </a:solidFill>
              </a:rPr>
              <a:t>A sensitive issue that requires a sensitive management response</a:t>
            </a:r>
          </a:p>
          <a:p>
            <a:pPr lvl="1"/>
            <a:r>
              <a:rPr lang="en-AU" sz="2800" dirty="0"/>
              <a:t>There is a process – policy and procedures</a:t>
            </a:r>
          </a:p>
          <a:p>
            <a:pPr lvl="1"/>
            <a:r>
              <a:rPr lang="en-AU" sz="2800" dirty="0">
                <a:solidFill>
                  <a:srgbClr val="7F0B2A"/>
                </a:solidFill>
              </a:rPr>
              <a:t>You do not need to be a family violence expert – there is support</a:t>
            </a:r>
          </a:p>
        </p:txBody>
      </p:sp>
      <p:sp>
        <p:nvSpPr>
          <p:cNvPr id="3" name="Slide Number Placeholder 2">
            <a:extLst>
              <a:ext uri="{FF2B5EF4-FFF2-40B4-BE49-F238E27FC236}">
                <a16:creationId xmlns:a16="http://schemas.microsoft.com/office/drawing/2014/main" id="{42A928EE-B48A-41CF-A483-B462551C0802}"/>
              </a:ext>
            </a:extLst>
          </p:cNvPr>
          <p:cNvSpPr>
            <a:spLocks noGrp="1"/>
          </p:cNvSpPr>
          <p:nvPr>
            <p:ph type="sldNum" sz="quarter" idx="10"/>
          </p:nvPr>
        </p:nvSpPr>
        <p:spPr/>
        <p:txBody>
          <a:bodyPr/>
          <a:lstStyle/>
          <a:p>
            <a:fld id="{6E50814D-6000-4467-A1E5-BC65FA4CE36E}" type="slidenum">
              <a:rPr lang="en-US" smtClean="0"/>
              <a:t>50</a:t>
            </a:fld>
            <a:endParaRPr lang="en-US" dirty="0"/>
          </a:p>
        </p:txBody>
      </p:sp>
    </p:spTree>
    <p:extLst>
      <p:ext uri="{BB962C8B-B14F-4D97-AF65-F5344CB8AC3E}">
        <p14:creationId xmlns:p14="http://schemas.microsoft.com/office/powerpoint/2010/main" val="2189474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42416"/>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Thank you for all your wonderful work</a:t>
            </a:r>
          </a:p>
        </p:txBody>
      </p:sp>
      <p:sp>
        <p:nvSpPr>
          <p:cNvPr id="6" name="Content Placeholder 5"/>
          <p:cNvSpPr>
            <a:spLocks noGrp="1"/>
          </p:cNvSpPr>
          <p:nvPr>
            <p:ph idx="1"/>
          </p:nvPr>
        </p:nvSpPr>
        <p:spPr>
          <a:xfrm>
            <a:off x="203950" y="1453375"/>
            <a:ext cx="11172752" cy="1942436"/>
          </a:xfrm>
        </p:spPr>
        <p:txBody>
          <a:bodyPr>
            <a:normAutofit/>
          </a:bodyPr>
          <a:lstStyle/>
          <a:p>
            <a:pPr marL="0" lvl="1" indent="0" algn="ctr">
              <a:buNone/>
            </a:pPr>
            <a:r>
              <a:rPr lang="en-AU" sz="4000" dirty="0">
                <a:solidFill>
                  <a:srgbClr val="7F0B2A"/>
                </a:solidFill>
              </a:rPr>
              <a:t>Survey reminder or link</a:t>
            </a:r>
            <a:endParaRPr lang="en-AU" sz="2800" dirty="0">
              <a:solidFill>
                <a:srgbClr val="A90159"/>
              </a:solidFill>
            </a:endParaRPr>
          </a:p>
          <a:p>
            <a:pPr marL="0" lvl="1" indent="0">
              <a:buNone/>
            </a:pPr>
            <a:endParaRPr lang="en-AU" sz="2800" dirty="0">
              <a:solidFill>
                <a:srgbClr val="A90159"/>
              </a:solidFill>
            </a:endParaRPr>
          </a:p>
        </p:txBody>
      </p:sp>
      <p:sp>
        <p:nvSpPr>
          <p:cNvPr id="3" name="Slide Number Placeholder 2">
            <a:extLst>
              <a:ext uri="{FF2B5EF4-FFF2-40B4-BE49-F238E27FC236}">
                <a16:creationId xmlns:a16="http://schemas.microsoft.com/office/drawing/2014/main" id="{42A928EE-B48A-41CF-A483-B462551C0802}"/>
              </a:ext>
            </a:extLst>
          </p:cNvPr>
          <p:cNvSpPr>
            <a:spLocks noGrp="1"/>
          </p:cNvSpPr>
          <p:nvPr>
            <p:ph type="sldNum" sz="quarter" idx="10"/>
          </p:nvPr>
        </p:nvSpPr>
        <p:spPr/>
        <p:txBody>
          <a:bodyPr/>
          <a:lstStyle/>
          <a:p>
            <a:fld id="{6E50814D-6000-4467-A1E5-BC65FA4CE36E}" type="slidenum">
              <a:rPr lang="en-US" smtClean="0"/>
              <a:t>51</a:t>
            </a:fld>
            <a:endParaRPr lang="en-US" dirty="0"/>
          </a:p>
        </p:txBody>
      </p:sp>
      <p:pic>
        <p:nvPicPr>
          <p:cNvPr id="4" name="Picture 3">
            <a:extLst>
              <a:ext uri="{FF2B5EF4-FFF2-40B4-BE49-F238E27FC236}">
                <a16:creationId xmlns:a16="http://schemas.microsoft.com/office/drawing/2014/main" id="{073CC1D2-8660-4708-A139-A779130B20F9}"/>
              </a:ext>
            </a:extLst>
          </p:cNvPr>
          <p:cNvPicPr>
            <a:picLocks noChangeAspect="1"/>
          </p:cNvPicPr>
          <p:nvPr/>
        </p:nvPicPr>
        <p:blipFill>
          <a:blip r:embed="rId3"/>
          <a:stretch>
            <a:fillRect/>
          </a:stretch>
        </p:blipFill>
        <p:spPr>
          <a:xfrm>
            <a:off x="2764083" y="2977939"/>
            <a:ext cx="6663834" cy="3331917"/>
          </a:xfrm>
          <a:prstGeom prst="rect">
            <a:avLst/>
          </a:prstGeom>
        </p:spPr>
      </p:pic>
    </p:spTree>
    <p:extLst>
      <p:ext uri="{BB962C8B-B14F-4D97-AF65-F5344CB8AC3E}">
        <p14:creationId xmlns:p14="http://schemas.microsoft.com/office/powerpoint/2010/main" val="201403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8825"/>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Learning Outcomes </a:t>
            </a:r>
          </a:p>
        </p:txBody>
      </p:sp>
      <p:sp>
        <p:nvSpPr>
          <p:cNvPr id="7" name="Slide Number Placeholder 6">
            <a:extLst>
              <a:ext uri="{FF2B5EF4-FFF2-40B4-BE49-F238E27FC236}">
                <a16:creationId xmlns:a16="http://schemas.microsoft.com/office/drawing/2014/main" id="{6D08F4B7-8D87-4936-86F2-3483C9FDF638}"/>
              </a:ext>
            </a:extLst>
          </p:cNvPr>
          <p:cNvSpPr>
            <a:spLocks noGrp="1"/>
          </p:cNvSpPr>
          <p:nvPr>
            <p:ph type="sldNum" sz="quarter" idx="10"/>
          </p:nvPr>
        </p:nvSpPr>
        <p:spPr/>
        <p:txBody>
          <a:bodyPr/>
          <a:lstStyle/>
          <a:p>
            <a:fld id="{6E50814D-6000-4467-A1E5-BC65FA4CE36E}" type="slidenum">
              <a:rPr lang="en-US" smtClean="0"/>
              <a:t>6</a:t>
            </a:fld>
            <a:endParaRPr lang="en-US" dirty="0"/>
          </a:p>
        </p:txBody>
      </p:sp>
      <p:sp>
        <p:nvSpPr>
          <p:cNvPr id="5" name="Rectangle 3">
            <a:extLst>
              <a:ext uri="{FF2B5EF4-FFF2-40B4-BE49-F238E27FC236}">
                <a16:creationId xmlns:a16="http://schemas.microsoft.com/office/drawing/2014/main" id="{9F5A3A06-357E-4692-B5CA-DFCE207C7A77}"/>
              </a:ext>
            </a:extLst>
          </p:cNvPr>
          <p:cNvSpPr>
            <a:spLocks noChangeArrowheads="1"/>
          </p:cNvSpPr>
          <p:nvPr/>
        </p:nvSpPr>
        <p:spPr bwMode="auto">
          <a:xfrm>
            <a:off x="258763" y="25066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EEEEEE"/>
                </a:solidFill>
                <a:effectLst/>
                <a:latin typeface="YouTube Noto"/>
              </a:rPr>
              <a:t>Pause (k)</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8D2C49E5-E6FC-4D02-A4A7-71967E96537B}"/>
              </a:ext>
            </a:extLst>
          </p:cNvPr>
          <p:cNvSpPr>
            <a:spLocks noChangeArrowheads="1"/>
          </p:cNvSpPr>
          <p:nvPr/>
        </p:nvSpPr>
        <p:spPr bwMode="auto">
          <a:xfrm>
            <a:off x="258763" y="152400"/>
            <a:ext cx="46656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Content Placeholder 2">
            <a:extLst>
              <a:ext uri="{FF2B5EF4-FFF2-40B4-BE49-F238E27FC236}">
                <a16:creationId xmlns:a16="http://schemas.microsoft.com/office/drawing/2014/main" id="{DE6B3FE1-C39D-49A0-804A-7DDEF95AF271}"/>
              </a:ext>
            </a:extLst>
          </p:cNvPr>
          <p:cNvSpPr txBox="1">
            <a:spLocks/>
          </p:cNvSpPr>
          <p:nvPr/>
        </p:nvSpPr>
        <p:spPr>
          <a:xfrm>
            <a:off x="399662" y="1270533"/>
            <a:ext cx="11175838" cy="5221887"/>
          </a:xfrm>
          <a:prstGeom prst="rect">
            <a:avLst/>
          </a:prstGeom>
        </p:spPr>
        <p:txBody>
          <a:bodyPr vert="horz" lIns="91440" tIns="45720" rIns="91440" bIns="45720" rtlCol="0">
            <a:noAutofit/>
          </a:bodyPr>
          <a:lstStyle>
            <a:lvl1pPr marL="0" indent="0" algn="l" defTabSz="914400" rtl="0" eaLnBrk="1" latinLnBrk="0" hangingPunct="1">
              <a:lnSpc>
                <a:spcPct val="125000"/>
              </a:lnSpc>
              <a:spcBef>
                <a:spcPts val="1000"/>
              </a:spcBef>
              <a:spcAft>
                <a:spcPts val="0"/>
              </a:spcAft>
              <a:buFont typeface="Arial" pitchFamily="34" charset="0"/>
              <a:buNone/>
              <a:defRPr sz="2400" b="0" i="0" kern="1600" baseline="0">
                <a:solidFill>
                  <a:schemeClr val="tx1">
                    <a:lumMod val="50000"/>
                  </a:schemeClr>
                </a:solidFill>
                <a:latin typeface="Arial" charset="0"/>
                <a:ea typeface="Arial" charset="0"/>
                <a:cs typeface="Arial" charset="0"/>
              </a:defRPr>
            </a:lvl1pPr>
            <a:lvl2pPr marL="360000" indent="-360000" algn="l" defTabSz="914400" rtl="0" eaLnBrk="1" latinLnBrk="0" hangingPunct="1">
              <a:lnSpc>
                <a:spcPct val="125000"/>
              </a:lnSpc>
              <a:spcBef>
                <a:spcPts val="500"/>
              </a:spcBef>
              <a:spcAft>
                <a:spcPts val="0"/>
              </a:spcAft>
              <a:buFont typeface="Arial" charset="0"/>
              <a:buChar char="•"/>
              <a:defRPr sz="2400" b="0" i="0" kern="1600" baseline="0">
                <a:solidFill>
                  <a:schemeClr val="tx1">
                    <a:lumMod val="50000"/>
                  </a:schemeClr>
                </a:solidFill>
                <a:latin typeface="Arial" charset="0"/>
                <a:ea typeface="Arial" charset="0"/>
                <a:cs typeface="Arial" charset="0"/>
              </a:defRPr>
            </a:lvl2pPr>
            <a:lvl3pPr marL="0" indent="0" algn="l" defTabSz="914400" rtl="0" eaLnBrk="1" latinLnBrk="0" hangingPunct="1">
              <a:lnSpc>
                <a:spcPts val="2100"/>
              </a:lnSpc>
              <a:spcBef>
                <a:spcPts val="0"/>
              </a:spcBef>
              <a:spcAft>
                <a:spcPts val="600"/>
              </a:spcAft>
              <a:buFont typeface="Arial" pitchFamily="34" charset="0"/>
              <a:buNone/>
              <a:defRPr sz="2000" b="0" i="0" kern="1200" baseline="0">
                <a:solidFill>
                  <a:schemeClr val="tx1">
                    <a:lumMod val="50000"/>
                  </a:schemeClr>
                </a:solidFill>
                <a:latin typeface="Arial" charset="0"/>
                <a:ea typeface="Arial" charset="0"/>
                <a:cs typeface="Arial" charset="0"/>
              </a:defRPr>
            </a:lvl3pPr>
            <a:lvl4pPr marL="0" indent="0" algn="l" defTabSz="914400" rtl="0" eaLnBrk="1" latinLnBrk="0" hangingPunct="1">
              <a:lnSpc>
                <a:spcPct val="100000"/>
              </a:lnSpc>
              <a:spcBef>
                <a:spcPts val="2000"/>
              </a:spcBef>
              <a:spcAft>
                <a:spcPts val="0"/>
              </a:spcAft>
              <a:buFont typeface="Arial" pitchFamily="34" charset="0"/>
              <a:buNone/>
              <a:defRPr sz="1400" b="0" i="0" kern="1600" baseline="0">
                <a:solidFill>
                  <a:schemeClr val="tx1">
                    <a:lumMod val="50000"/>
                  </a:schemeClr>
                </a:solidFill>
                <a:latin typeface="Arial" charset="0"/>
                <a:ea typeface="Arial" charset="0"/>
                <a:cs typeface="Arial" charset="0"/>
              </a:defRPr>
            </a:lvl4pPr>
            <a:lvl5pPr marL="342900" indent="-342900" algn="l" defTabSz="914400" rtl="0" eaLnBrk="1" latinLnBrk="0" hangingPunct="1">
              <a:lnSpc>
                <a:spcPts val="2100"/>
              </a:lnSpc>
              <a:spcBef>
                <a:spcPts val="0"/>
              </a:spcBef>
              <a:spcAft>
                <a:spcPts val="300"/>
              </a:spcAft>
              <a:buFont typeface=".AppleSystemUIFont" charset="-120"/>
              <a:buChar char="–"/>
              <a:defRPr sz="2400" b="0" i="0" kern="1600" baseline="0">
                <a:solidFill>
                  <a:schemeClr val="tx1"/>
                </a:solidFill>
                <a:latin typeface="Arial" charset="0"/>
                <a:ea typeface="Arial" charset="0"/>
                <a:cs typeface="Arial" charset="0"/>
              </a:defRPr>
            </a:lvl5pPr>
            <a:lvl6pPr marL="720000" indent="-360000" algn="l" defTabSz="914400" rtl="0" eaLnBrk="1" latinLnBrk="0" hangingPunct="1">
              <a:lnSpc>
                <a:spcPct val="125000"/>
              </a:lnSpc>
              <a:spcBef>
                <a:spcPts val="0"/>
              </a:spcBef>
              <a:buFont typeface=".AppleSystemUIFont" charset="-120"/>
              <a:buChar char="–"/>
              <a:defRPr sz="2400" b="0" i="0" kern="1600" baseline="0">
                <a:solidFill>
                  <a:schemeClr val="tx1"/>
                </a:solidFill>
                <a:latin typeface="Arial" charset="0"/>
                <a:ea typeface="Arial" charset="0"/>
                <a:cs typeface="Arial"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400"/>
              </a:lnSpc>
              <a:spcBef>
                <a:spcPts val="1200"/>
              </a:spcBef>
            </a:pPr>
            <a:r>
              <a:rPr lang="en-AU" sz="2800" dirty="0"/>
              <a:t>By the end of the session you will understand:</a:t>
            </a:r>
          </a:p>
          <a:p>
            <a:pPr marL="342900" indent="-342900">
              <a:lnSpc>
                <a:spcPts val="3400"/>
              </a:lnSpc>
              <a:spcBef>
                <a:spcPts val="1200"/>
              </a:spcBef>
              <a:buFont typeface="Arial" pitchFamily="34" charset="0"/>
              <a:buChar char="•"/>
            </a:pPr>
            <a:r>
              <a:rPr lang="en-AU" sz="2800" dirty="0"/>
              <a:t>What family violence is, including its impact in the workplace</a:t>
            </a:r>
          </a:p>
          <a:p>
            <a:pPr marL="342900" indent="-342900">
              <a:lnSpc>
                <a:spcPts val="3400"/>
              </a:lnSpc>
              <a:spcBef>
                <a:spcPts val="1200"/>
              </a:spcBef>
            </a:pPr>
            <a:r>
              <a:rPr lang="en-AU" sz="2800" dirty="0"/>
              <a:t>How gender inequality drives/causes family violence and the importance of a positive workplace culture </a:t>
            </a:r>
          </a:p>
          <a:p>
            <a:pPr marL="342900" indent="-342900">
              <a:lnSpc>
                <a:spcPts val="3400"/>
              </a:lnSpc>
              <a:spcBef>
                <a:spcPts val="1200"/>
              </a:spcBef>
              <a:buFont typeface="Arial" pitchFamily="34" charset="0"/>
              <a:buChar char="•"/>
            </a:pPr>
            <a:r>
              <a:rPr lang="en-AU" sz="2800" dirty="0"/>
              <a:t>How to recognise indicators of family violence </a:t>
            </a:r>
          </a:p>
          <a:p>
            <a:pPr marL="342900" indent="-342900">
              <a:lnSpc>
                <a:spcPts val="3400"/>
              </a:lnSpc>
              <a:spcBef>
                <a:spcPts val="1200"/>
              </a:spcBef>
              <a:buFont typeface="Arial" pitchFamily="34" charset="0"/>
              <a:buChar char="•"/>
            </a:pPr>
            <a:r>
              <a:rPr lang="en-AU" sz="2800" dirty="0"/>
              <a:t>The importance of prioritising safety and how to make a sensitive inquiry </a:t>
            </a:r>
          </a:p>
          <a:p>
            <a:pPr marL="342900" indent="-342900">
              <a:lnSpc>
                <a:spcPts val="3400"/>
              </a:lnSpc>
              <a:spcBef>
                <a:spcPts val="1200"/>
              </a:spcBef>
              <a:buFont typeface="Arial" pitchFamily="34" charset="0"/>
              <a:buChar char="•"/>
            </a:pPr>
            <a:r>
              <a:rPr lang="en-AU" sz="2800" dirty="0"/>
              <a:t>Your role in supporting staff who are victims of family violence</a:t>
            </a:r>
          </a:p>
          <a:p>
            <a:pPr marL="342900" indent="-342900">
              <a:lnSpc>
                <a:spcPts val="3400"/>
              </a:lnSpc>
              <a:spcBef>
                <a:spcPts val="1200"/>
              </a:spcBef>
              <a:buFont typeface="Arial" pitchFamily="34" charset="0"/>
              <a:buChar char="•"/>
            </a:pPr>
            <a:r>
              <a:rPr lang="en-AU" sz="2800" dirty="0"/>
              <a:t>What workplace supports are in place, such as leave and safety planning.</a:t>
            </a:r>
          </a:p>
        </p:txBody>
      </p:sp>
    </p:spTree>
    <p:extLst>
      <p:ext uri="{BB962C8B-B14F-4D97-AF65-F5344CB8AC3E}">
        <p14:creationId xmlns:p14="http://schemas.microsoft.com/office/powerpoint/2010/main" val="1236842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7527"/>
          </a:xfrm>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AU" dirty="0"/>
              <a:t>Defining family violence</a:t>
            </a:r>
          </a:p>
        </p:txBody>
      </p:sp>
      <p:sp>
        <p:nvSpPr>
          <p:cNvPr id="3" name="Content Placeholder 2"/>
          <p:cNvSpPr>
            <a:spLocks noGrp="1"/>
          </p:cNvSpPr>
          <p:nvPr>
            <p:ph idx="1"/>
          </p:nvPr>
        </p:nvSpPr>
        <p:spPr>
          <a:xfrm>
            <a:off x="547310" y="1165952"/>
            <a:ext cx="11357525" cy="5492448"/>
          </a:xfrm>
        </p:spPr>
        <p:txBody>
          <a:bodyPr>
            <a:noAutofit/>
          </a:bodyPr>
          <a:lstStyle/>
          <a:p>
            <a:pPr>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The </a:t>
            </a:r>
            <a:r>
              <a:rPr lang="en-US" sz="2600" i="1" dirty="0">
                <a:latin typeface="Calibri" panose="020F0502020204030204" pitchFamily="34" charset="0"/>
                <a:cs typeface="Calibri" panose="020F0502020204030204" pitchFamily="34" charset="0"/>
              </a:rPr>
              <a:t>Family Violence Protection Act 2008 </a:t>
            </a:r>
            <a:r>
              <a:rPr lang="en-US" sz="2600" dirty="0">
                <a:latin typeface="Calibri" panose="020F0502020204030204" pitchFamily="34" charset="0"/>
                <a:cs typeface="Calibri" panose="020F0502020204030204" pitchFamily="34" charset="0"/>
              </a:rPr>
              <a:t>defines family violence as:</a:t>
            </a:r>
          </a:p>
          <a:p>
            <a:pPr>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Behaviour towards a family member if that behaviour is:</a:t>
            </a:r>
          </a:p>
          <a:p>
            <a:pPr lvl="1">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physically or sexually abusive</a:t>
            </a:r>
          </a:p>
          <a:p>
            <a:pPr lvl="1">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emotionally or psychologically abusive</a:t>
            </a:r>
          </a:p>
          <a:p>
            <a:pPr lvl="1">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is economically abusive</a:t>
            </a:r>
          </a:p>
          <a:p>
            <a:pPr lvl="1">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is threatening </a:t>
            </a:r>
          </a:p>
          <a:p>
            <a:pPr lvl="1">
              <a:lnSpc>
                <a:spcPct val="100000"/>
              </a:lnSpc>
              <a:spcBef>
                <a:spcPts val="0"/>
              </a:spcBef>
              <a:spcAft>
                <a:spcPts val="1200"/>
              </a:spcAft>
            </a:pPr>
            <a:r>
              <a:rPr lang="en-US" sz="2600" dirty="0">
                <a:latin typeface="Calibri" panose="020F0502020204030204" pitchFamily="34" charset="0"/>
                <a:cs typeface="Calibri" panose="020F0502020204030204" pitchFamily="34" charset="0"/>
              </a:rPr>
              <a:t>is </a:t>
            </a:r>
            <a:r>
              <a:rPr lang="en-US" sz="2600" dirty="0">
                <a:solidFill>
                  <a:srgbClr val="FF0000"/>
                </a:solidFill>
                <a:latin typeface="Calibri" panose="020F0502020204030204" pitchFamily="34" charset="0"/>
                <a:cs typeface="Calibri" panose="020F0502020204030204" pitchFamily="34" charset="0"/>
              </a:rPr>
              <a:t>coercive or in any other way controls or dominates </a:t>
            </a:r>
            <a:r>
              <a:rPr lang="en-US" sz="2600" dirty="0">
                <a:latin typeface="Calibri" panose="020F0502020204030204" pitchFamily="34" charset="0"/>
                <a:cs typeface="Calibri" panose="020F0502020204030204" pitchFamily="34" charset="0"/>
              </a:rPr>
              <a:t>the family member and causes that family member to feel </a:t>
            </a:r>
            <a:r>
              <a:rPr lang="en-US" sz="2600" dirty="0">
                <a:solidFill>
                  <a:srgbClr val="FF0000"/>
                </a:solidFill>
                <a:latin typeface="Calibri" panose="020F0502020204030204" pitchFamily="34" charset="0"/>
                <a:cs typeface="Calibri" panose="020F0502020204030204" pitchFamily="34" charset="0"/>
              </a:rPr>
              <a:t>fear</a:t>
            </a:r>
            <a:r>
              <a:rPr lang="en-US" sz="2600" dirty="0">
                <a:latin typeface="Calibri" panose="020F0502020204030204" pitchFamily="34" charset="0"/>
                <a:cs typeface="Calibri" panose="020F0502020204030204" pitchFamily="34" charset="0"/>
              </a:rPr>
              <a:t> for the safety or well-being of that family member or another person; or </a:t>
            </a:r>
          </a:p>
          <a:p>
            <a:pPr lvl="1">
              <a:lnSpc>
                <a:spcPct val="100000"/>
              </a:lnSpc>
              <a:spcBef>
                <a:spcPts val="0"/>
              </a:spcBef>
              <a:spcAft>
                <a:spcPts val="1200"/>
              </a:spcAft>
            </a:pPr>
            <a:r>
              <a:rPr lang="en-AU" sz="2600" dirty="0">
                <a:latin typeface="Calibri" panose="020F0502020204030204" pitchFamily="34" charset="0"/>
                <a:cs typeface="Calibri" panose="020F0502020204030204" pitchFamily="34" charset="0"/>
              </a:rPr>
              <a:t>Behaviour by a person that causes a</a:t>
            </a:r>
            <a:r>
              <a:rPr lang="en-AU" sz="2600" dirty="0">
                <a:solidFill>
                  <a:srgbClr val="FF0000"/>
                </a:solidFill>
                <a:latin typeface="Calibri" panose="020F0502020204030204" pitchFamily="34" charset="0"/>
                <a:cs typeface="Calibri" panose="020F0502020204030204" pitchFamily="34" charset="0"/>
              </a:rPr>
              <a:t> child</a:t>
            </a:r>
            <a:r>
              <a:rPr lang="en-AU" sz="2600" dirty="0">
                <a:latin typeface="Calibri" panose="020F0502020204030204" pitchFamily="34" charset="0"/>
                <a:cs typeface="Calibri" panose="020F0502020204030204" pitchFamily="34" charset="0"/>
              </a:rPr>
              <a:t> to hear or witness or otherwise be exposed to the effects of behaviour described above.</a:t>
            </a:r>
            <a:endParaRPr lang="en-US" sz="26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8CE6A598-0955-4FFF-80B2-2B005398FE71}"/>
              </a:ext>
            </a:extLst>
          </p:cNvPr>
          <p:cNvSpPr>
            <a:spLocks noGrp="1"/>
          </p:cNvSpPr>
          <p:nvPr>
            <p:ph type="sldNum" sz="quarter" idx="10"/>
          </p:nvPr>
        </p:nvSpPr>
        <p:spPr>
          <a:xfrm>
            <a:off x="11164388" y="6127295"/>
            <a:ext cx="627949" cy="456385"/>
          </a:xfrm>
        </p:spPr>
        <p:txBody>
          <a:bodyPr/>
          <a:lstStyle/>
          <a:p>
            <a:fld id="{6E50814D-6000-4467-A1E5-BC65FA4CE36E}" type="slidenum">
              <a:rPr lang="en-US" smtClean="0"/>
              <a:t>7</a:t>
            </a:fld>
            <a:endParaRPr lang="en-US" dirty="0"/>
          </a:p>
        </p:txBody>
      </p:sp>
    </p:spTree>
    <p:extLst>
      <p:ext uri="{BB962C8B-B14F-4D97-AF65-F5344CB8AC3E}">
        <p14:creationId xmlns:p14="http://schemas.microsoft.com/office/powerpoint/2010/main" val="118680474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6A3"/>
          </a:solidFill>
        </p:spPr>
        <p:txBody>
          <a:bodyPr vert="horz" lIns="91440" tIns="108000" rIns="91440" bIns="216000" rtlCol="0" anchor="ctr" anchorCtr="0">
            <a:noAutofit/>
          </a:bodyPr>
          <a:lstStyle/>
          <a:p>
            <a:pPr algn="ctr" defTabSz="457200">
              <a:lnSpc>
                <a:spcPct val="150000"/>
              </a:lnSpc>
              <a:spcBef>
                <a:spcPts val="1200"/>
              </a:spcBef>
            </a:pPr>
            <a:r>
              <a:rPr lang="en-US" dirty="0"/>
              <a:t>Gender diversity </a:t>
            </a:r>
          </a:p>
        </p:txBody>
      </p:sp>
      <p:pic>
        <p:nvPicPr>
          <p:cNvPr id="6" name="Picture 2" descr="Image result for gender diversity and equality and identity and expression">
            <a:extLst>
              <a:ext uri="{FF2B5EF4-FFF2-40B4-BE49-F238E27FC236}">
                <a16:creationId xmlns:a16="http://schemas.microsoft.com/office/drawing/2014/main" id="{7CE64814-3CC8-454F-89DA-51DFC74A7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153412"/>
            <a:ext cx="7481455" cy="518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765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40433" y="864532"/>
            <a:ext cx="4893852" cy="3923589"/>
          </a:xfrm>
          <a:solidFill>
            <a:srgbClr val="0076A3"/>
          </a:solidFill>
        </p:spPr>
        <p:txBody>
          <a:bodyPr>
            <a:normAutofit/>
          </a:bodyPr>
          <a:lstStyle/>
          <a:p>
            <a:pPr algn="ctr">
              <a:lnSpc>
                <a:spcPct val="100000"/>
              </a:lnSpc>
              <a:spcAft>
                <a:spcPts val="1200"/>
              </a:spcAft>
            </a:pPr>
            <a:r>
              <a:rPr lang="en-AU" sz="4000" dirty="0">
                <a:latin typeface="Arial" panose="020B0604020202020204" pitchFamily="34" charset="0"/>
                <a:cs typeface="Arial" panose="020B0604020202020204" pitchFamily="34" charset="0"/>
              </a:rPr>
              <a:t>Prevalence &amp; the gendered nature of    family &amp; sexual violence</a:t>
            </a:r>
          </a:p>
        </p:txBody>
      </p:sp>
      <p:sp>
        <p:nvSpPr>
          <p:cNvPr id="7" name="Slide Number Placeholder 6">
            <a:extLst>
              <a:ext uri="{FF2B5EF4-FFF2-40B4-BE49-F238E27FC236}">
                <a16:creationId xmlns:a16="http://schemas.microsoft.com/office/drawing/2014/main" id="{CC801237-0C4D-4DB8-9466-1924BB83045F}"/>
              </a:ext>
            </a:extLst>
          </p:cNvPr>
          <p:cNvSpPr>
            <a:spLocks noGrp="1"/>
          </p:cNvSpPr>
          <p:nvPr>
            <p:ph type="sldNum" sz="quarter" idx="10"/>
          </p:nvPr>
        </p:nvSpPr>
        <p:spPr/>
        <p:txBody>
          <a:bodyPr/>
          <a:lstStyle/>
          <a:p>
            <a:fld id="{6E50814D-6000-4467-A1E5-BC65FA4CE36E}" type="slidenum">
              <a:rPr lang="en-US" smtClean="0"/>
              <a:t>9</a:t>
            </a:fld>
            <a:endParaRPr lang="en-US" dirty="0"/>
          </a:p>
        </p:txBody>
      </p:sp>
      <p:pic>
        <p:nvPicPr>
          <p:cNvPr id="6" name="Picture 5"/>
          <p:cNvPicPr>
            <a:picLocks noChangeAspect="1"/>
          </p:cNvPicPr>
          <p:nvPr/>
        </p:nvPicPr>
        <p:blipFill>
          <a:blip r:embed="rId4"/>
          <a:stretch>
            <a:fillRect/>
          </a:stretch>
        </p:blipFill>
        <p:spPr>
          <a:xfrm>
            <a:off x="491837" y="67956"/>
            <a:ext cx="4893852" cy="6609940"/>
          </a:xfrm>
          <a:prstGeom prst="rect">
            <a:avLst/>
          </a:prstGeom>
        </p:spPr>
      </p:pic>
      <p:sp>
        <p:nvSpPr>
          <p:cNvPr id="3" name="Rectangle 2">
            <a:extLst>
              <a:ext uri="{FF2B5EF4-FFF2-40B4-BE49-F238E27FC236}">
                <a16:creationId xmlns:a16="http://schemas.microsoft.com/office/drawing/2014/main" id="{A46EEC52-6085-459B-B8BE-0A1549622EFF}"/>
              </a:ext>
            </a:extLst>
          </p:cNvPr>
          <p:cNvSpPr/>
          <p:nvPr/>
        </p:nvSpPr>
        <p:spPr>
          <a:xfrm>
            <a:off x="5604163" y="5848192"/>
            <a:ext cx="6096000" cy="923330"/>
          </a:xfrm>
          <a:prstGeom prst="rect">
            <a:avLst/>
          </a:prstGeom>
        </p:spPr>
        <p:txBody>
          <a:bodyPr>
            <a:spAutoFit/>
          </a:bodyPr>
          <a:lstStyle/>
          <a:p>
            <a:r>
              <a:rPr lang="en-AU" dirty="0">
                <a:solidFill>
                  <a:schemeClr val="accent5">
                    <a:lumMod val="75000"/>
                  </a:schemeClr>
                </a:solidFill>
              </a:rPr>
              <a:t>Australian Institute of Health and Welfare. (2018). Family, domestic and sexual violence in Australia 2018 Canberra: AIHW.</a:t>
            </a:r>
          </a:p>
        </p:txBody>
      </p:sp>
    </p:spTree>
    <p:extLst>
      <p:ext uri="{BB962C8B-B14F-4D97-AF65-F5344CB8AC3E}">
        <p14:creationId xmlns:p14="http://schemas.microsoft.com/office/powerpoint/2010/main" val="1072075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 Women's PowerPoint Template">
  <a:themeElements>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fontScheme name="RWH PowerPoint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 id="{EBD987D4-4650-5F4C-9410-4DB79C2FF264}" vid="{D76A9CE0-2F92-5C43-92DB-C50E4484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10.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11.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2.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3.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4.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5.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6.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7.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8.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ppt/theme/themeOverride9.xml><?xml version="1.0" encoding="utf-8"?>
<a:themeOverride xmlns:a="http://schemas.openxmlformats.org/drawingml/2006/main">
  <a:clrScheme name="new shrfv">
    <a:dk1>
      <a:srgbClr val="367996"/>
    </a:dk1>
    <a:lt1>
      <a:sysClr val="window" lastClr="FFFFFF"/>
    </a:lt1>
    <a:dk2>
      <a:srgbClr val="35748C"/>
    </a:dk2>
    <a:lt2>
      <a:srgbClr val="E9F3F7"/>
    </a:lt2>
    <a:accent1>
      <a:srgbClr val="58A5C0"/>
    </a:accent1>
    <a:accent2>
      <a:srgbClr val="FFFFFF"/>
    </a:accent2>
    <a:accent3>
      <a:srgbClr val="95C6D7"/>
    </a:accent3>
    <a:accent4>
      <a:srgbClr val="FFC000"/>
    </a:accent4>
    <a:accent5>
      <a:srgbClr val="58A5C0"/>
    </a:accent5>
    <a:accent6>
      <a:srgbClr val="FFFFFF"/>
    </a:accent6>
    <a:hlink>
      <a:srgbClr val="4B8FCD"/>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dey xmlns="ab20c65d-1d3b-4cee-b726-a07824ac532c" xsi:nil="true"/>
    <xb0s xmlns="ab20c65d-1d3b-4cee-b726-a07824ac53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2AAB15EE87F047BC0106C0422736D8" ma:contentTypeVersion="3" ma:contentTypeDescription="Create a new document." ma:contentTypeScope="" ma:versionID="9271c3e2069bec9f44f74ab283e09c91">
  <xsd:schema xmlns:xsd="http://www.w3.org/2001/XMLSchema" xmlns:xs="http://www.w3.org/2001/XMLSchema" xmlns:p="http://schemas.microsoft.com/office/2006/metadata/properties" xmlns:ns2="ab20c65d-1d3b-4cee-b726-a07824ac532c" xmlns:ns3="6bd2df61-680e-4488-8cc7-f4d4cfac901f" targetNamespace="http://schemas.microsoft.com/office/2006/metadata/properties" ma:root="true" ma:fieldsID="787788841d76029bd82c3a821dea90e2" ns2:_="" ns3:_="">
    <xsd:import namespace="ab20c65d-1d3b-4cee-b726-a07824ac532c"/>
    <xsd:import namespace="6bd2df61-680e-4488-8cc7-f4d4cfac901f"/>
    <xsd:element name="properties">
      <xsd:complexType>
        <xsd:sequence>
          <xsd:element name="documentManagement">
            <xsd:complexType>
              <xsd:all>
                <xsd:element ref="ns2:adey" minOccurs="0"/>
                <xsd:element ref="ns2:xb0s"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20c65d-1d3b-4cee-b726-a07824ac532c" elementFormDefault="qualified">
    <xsd:import namespace="http://schemas.microsoft.com/office/2006/documentManagement/types"/>
    <xsd:import namespace="http://schemas.microsoft.com/office/infopath/2007/PartnerControls"/>
    <xsd:element name="adey" ma:index="8" nillable="true" ma:displayName="Text" ma:internalName="adey">
      <xsd:simpleType>
        <xsd:restriction base="dms:Text"/>
      </xsd:simpleType>
    </xsd:element>
    <xsd:element name="xb0s" ma:index="9" nillable="true" ma:displayName="Number" ma:internalName="xb0s">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bd2df61-680e-4488-8cc7-f4d4cfac90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A3D857-112D-458A-94DB-86364F8D3BE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b20c65d-1d3b-4cee-b726-a07824ac532c"/>
    <ds:schemaRef ds:uri="6bd2df61-680e-4488-8cc7-f4d4cfac901f"/>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A4E9306-93C3-43FC-B036-57468E377BDB}">
  <ds:schemaRefs>
    <ds:schemaRef ds:uri="http://schemas.microsoft.com/sharepoint/v3/contenttype/forms"/>
  </ds:schemaRefs>
</ds:datastoreItem>
</file>

<file path=customXml/itemProps3.xml><?xml version="1.0" encoding="utf-8"?>
<ds:datastoreItem xmlns:ds="http://schemas.openxmlformats.org/officeDocument/2006/customXml" ds:itemID="{DDD6050B-BB1B-4E14-896C-2B30254DE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20c65d-1d3b-4cee-b726-a07824ac532c"/>
    <ds:schemaRef ds:uri="6bd2df61-680e-4488-8cc7-f4d4cfac90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6357</TotalTime>
  <Words>14624</Words>
  <Application>Microsoft Office PowerPoint</Application>
  <PresentationFormat>Widescreen</PresentationFormat>
  <Paragraphs>1015</Paragraphs>
  <Slides>51</Slides>
  <Notes>51</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51</vt:i4>
      </vt:variant>
    </vt:vector>
  </HeadingPairs>
  <TitlesOfParts>
    <vt:vector size="69" baseType="lpstr">
      <vt:lpstr>PMingLiU</vt:lpstr>
      <vt:lpstr>.AppleSystemUIFont</vt:lpstr>
      <vt:lpstr>Arial</vt:lpstr>
      <vt:lpstr>Arial </vt:lpstr>
      <vt:lpstr>Calibri</vt:lpstr>
      <vt:lpstr>Calibri'</vt:lpstr>
      <vt:lpstr>Calibri Light</vt:lpstr>
      <vt:lpstr>Cambria</vt:lpstr>
      <vt:lpstr>Noto Sans Symbols</vt:lpstr>
      <vt:lpstr>Open Sans</vt:lpstr>
      <vt:lpstr>Open Sans Bold</vt:lpstr>
      <vt:lpstr>Symbol</vt:lpstr>
      <vt:lpstr>Verdana</vt:lpstr>
      <vt:lpstr>Wingdings</vt:lpstr>
      <vt:lpstr>YouTube Noto</vt:lpstr>
      <vt:lpstr>The Women's PowerPoint Template</vt:lpstr>
      <vt:lpstr>Office Theme</vt:lpstr>
      <vt:lpstr>Custom Design</vt:lpstr>
      <vt:lpstr>PowerPoint Presentation</vt:lpstr>
      <vt:lpstr>PowerPoint Presentation</vt:lpstr>
      <vt:lpstr>PowerPoint Presentation</vt:lpstr>
      <vt:lpstr>Specialist Family Violence Services </vt:lpstr>
      <vt:lpstr>Participant introductions </vt:lpstr>
      <vt:lpstr>Learning Outcomes </vt:lpstr>
      <vt:lpstr>Defining family violence</vt:lpstr>
      <vt:lpstr>Gender diversity </vt:lpstr>
      <vt:lpstr>Prevalence &amp; the gendered nature of    family &amp; sexual violence</vt:lpstr>
      <vt:lpstr>PowerPoint Presentation</vt:lpstr>
      <vt:lpstr>PowerPoint Presentation</vt:lpstr>
      <vt:lpstr>PowerPoint Presentation</vt:lpstr>
      <vt:lpstr>PowerPoint Presentation</vt:lpstr>
      <vt:lpstr>Family violence is complex</vt:lpstr>
      <vt:lpstr>PowerPoint Presentation</vt:lpstr>
      <vt:lpstr>PowerPoint Presentation</vt:lpstr>
      <vt:lpstr>Gendered inequality in the workplace</vt:lpstr>
      <vt:lpstr>PowerPoint Presentation</vt:lpstr>
      <vt:lpstr>The workplace as a setting for prevention</vt:lpstr>
      <vt:lpstr>PowerPoint Presentation</vt:lpstr>
      <vt:lpstr>How does family violence impact the workplace?</vt:lpstr>
      <vt:lpstr>Disclosure and help seeking in the workplace</vt:lpstr>
      <vt:lpstr>PowerPoint Presentation</vt:lpstr>
      <vt:lpstr>PowerPoint Presentation</vt:lpstr>
      <vt:lpstr>Common Myths</vt:lpstr>
      <vt:lpstr>Notice workplace Indicators / signs of family violence</vt:lpstr>
      <vt:lpstr>PowerPoint Presentation</vt:lpstr>
      <vt:lpstr>Ask sensitively and respond respectfully</vt:lpstr>
      <vt:lpstr>Power and control </vt:lpstr>
      <vt:lpstr>Sensitive Practice in a workplace setting</vt:lpstr>
      <vt:lpstr>PowerPoint Presentation</vt:lpstr>
      <vt:lpstr>Inquiring about family violence with staff: Opening the discussion </vt:lpstr>
      <vt:lpstr>PowerPoint Presentation</vt:lpstr>
      <vt:lpstr>PowerPoint Presentation</vt:lpstr>
      <vt:lpstr>PowerPoint Presentation</vt:lpstr>
      <vt:lpstr>PowerPoint Presentation</vt:lpstr>
      <vt:lpstr>Support services </vt:lpstr>
      <vt:lpstr>Communicating when staff are working from home</vt:lpstr>
      <vt:lpstr>Know the limits of what you can do</vt:lpstr>
      <vt:lpstr>Putting it into practice</vt:lpstr>
      <vt:lpstr>PowerPoint Presentation</vt:lpstr>
      <vt:lpstr>FV Workplace Support policy and procedure: key features</vt:lpstr>
      <vt:lpstr>FV Workplace Support policy and procedure: key features</vt:lpstr>
      <vt:lpstr>Workplace Support information for staff </vt:lpstr>
      <vt:lpstr>Workplace safety planning</vt:lpstr>
      <vt:lpstr>Document </vt:lpstr>
      <vt:lpstr>Mandatory reporting &amp; Info sharing </vt:lpstr>
      <vt:lpstr>Workplace response to perpetrators</vt:lpstr>
      <vt:lpstr>   Self-care and staff care</vt:lpstr>
      <vt:lpstr>Key Messages </vt:lpstr>
      <vt:lpstr>Thank you for all your wonderful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Keel</dc:creator>
  <cp:lastModifiedBy>Monique Keel</cp:lastModifiedBy>
  <cp:revision>70</cp:revision>
  <dcterms:created xsi:type="dcterms:W3CDTF">2020-05-28T05:59:35Z</dcterms:created>
  <dcterms:modified xsi:type="dcterms:W3CDTF">2021-10-14T03:06:14Z</dcterms:modified>
</cp:coreProperties>
</file>